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Power Dense HTS Networks Designs for Contingencies and Resiliency of Electric Transport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ability of HTS cable networks to provide a solution for the high power density requirements of electric transportation applications was explored. The high current density and the temperature-dependent critical current features of HTS cables were shown to allow resilient designs for power distribution in electric transportation applications. Heat loads at the terminations are shown to be the primary challenge. Appropriate designs in terms of </a:t>
            </a:r>
            <a:r>
              <a:rPr lang="en-IN" sz="2000" dirty="0" err="1" smtClean="0">
                <a:latin typeface="Times New Roman" pitchFamily="18" charset="0"/>
                <a:cs typeface="Times New Roman" pitchFamily="18" charset="0"/>
              </a:rPr>
              <a:t>ampacities</a:t>
            </a:r>
            <a:r>
              <a:rPr lang="en-IN" sz="2000" dirty="0" smtClean="0">
                <a:latin typeface="Times New Roman" pitchFamily="18" charset="0"/>
                <a:cs typeface="Times New Roman" pitchFamily="18" charset="0"/>
              </a:rPr>
              <a:t> of the current leads are essential in using the beneficial features of HTS cables. Thermal network models were used to understand the implications of using HTS cables to carry the necessary additional current to mitigate contingencies and to aid in the designs of effective HTS cable networks for electric aircraft and ships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requires real-time response; far fewer outages and power quality disturbances; more transmission and distribution capacity; better use of existing capacity; less grid congestion; and enhancements that enable new power supplies, both central-station and distributed energy resources, to be brought on-line to deliver electricity for meeting the growing requirements of the economy.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time scales are too long (typically every five minutes) which restricts operational flexibility and response.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activity will be an assessment of baseline conditions in the industry for interoperability. Subsequent activities will assess accomplishments that enable industry to go beyond existing baseline levels.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architecture of the cable system causes an HTS cable to come across multiple cryogenic nodes throughout its length.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Aided </a:t>
            </a:r>
            <a:r>
              <a:rPr lang="en-IN" sz="2000" dirty="0" smtClean="0">
                <a:latin typeface="Times New Roman" pitchFamily="18" charset="0"/>
                <a:cs typeface="Times New Roman" pitchFamily="18" charset="0"/>
              </a:rPr>
              <a:t>by the long lengths of cables (approximately 100 m), the temperature gradient along the length of the cable could be significant.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large temperature gradient is detrimental because the critical current of a cable is dictated by its hottest point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Increasing/decreasing the operating current from the design current of the terminal lead will result in higher than optimal heat loads because the current leads are typically optimized for minimum heat load at normal operating current using the </a:t>
            </a:r>
            <a:r>
              <a:rPr lang="en-IN" sz="2000" dirty="0" err="1" smtClean="0">
                <a:latin typeface="Times New Roman" pitchFamily="18" charset="0"/>
                <a:cs typeface="Times New Roman" pitchFamily="18" charset="0"/>
              </a:rPr>
              <a:t>McFee</a:t>
            </a:r>
            <a:r>
              <a:rPr lang="en-IN" sz="2000" dirty="0" smtClean="0">
                <a:latin typeface="Times New Roman" pitchFamily="18" charset="0"/>
                <a:cs typeface="Times New Roman" pitchFamily="18" charset="0"/>
              </a:rPr>
              <a:t> process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There will be an annual internal assessment, validated every other year by independent peer review, of the costs of implementing an advanced operational concept to be cost competitive with today’s operational solutions.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Initial </a:t>
            </a:r>
            <a:r>
              <a:rPr lang="en-IN" sz="2000" dirty="0" smtClean="0">
                <a:latin typeface="Times New Roman" pitchFamily="18" charset="0"/>
                <a:cs typeface="Times New Roman" pitchFamily="18" charset="0"/>
              </a:rPr>
              <a:t>activities will include an assessment of baseline values and the associated costs of a proposed innovative operational strategy.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Subsequent </a:t>
            </a:r>
            <a:r>
              <a:rPr lang="en-IN" sz="2000" dirty="0" smtClean="0">
                <a:latin typeface="Times New Roman" pitchFamily="18" charset="0"/>
                <a:cs typeface="Times New Roman" pitchFamily="18" charset="0"/>
              </a:rPr>
              <a:t>activities will assess the yearly progression toward the goals.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reviews are conducted at least once every two years. Portfolio and risk analysis reviews assess program directions and priorities.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superconducting electrical system can perform only if the necessary cryogenic system is operational.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selection and design of the cryogenic system are thus of great importance, and both the electrical and cryogenic systems must be designed together. Failure in either the electrical and/or thermal system can affect the reliability and performance of the power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Power </a:t>
            </a:r>
            <a:r>
              <a:rPr lang="en-IN" sz="2000" dirty="0" smtClean="0">
                <a:latin typeface="Times New Roman" pitchFamily="18" charset="0"/>
                <a:cs typeface="Times New Roman" pitchFamily="18" charset="0"/>
              </a:rPr>
              <a:t>systems must be designed to operate in the event of a device failure or during the routine maintenance of the components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important factor to consider when incorporating HTS cables in transport systems is that unlike in traditional power systems where cables often run point to point, electric transport applications are likely to consist of multiple HTS cables connecting at common nodes.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LCA Indicators in Electric Vehicles Environmental Impact Assessment</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Tintelecan, A. Constantinescu-Dobra, and C. Martis,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transport sector is one of the largest contributors to climate change, pollution and noise emissions.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economic, ecological and energetic assessment of battery electric, hybrid and fuel cell cars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Ajanovic and R. Haas,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Yet, this applies only if the electricity respectively the hydrogen used in the cars is produced from renewable energy sources.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45503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Florida State University Libraries Combined Electrical and Thermal Models for Integrated Cryogenic Systems of Multiple Superconducting Power Devices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S. </a:t>
                      </a:r>
                      <a:r>
                        <a:rPr lang="en-US" sz="1800" dirty="0" err="1">
                          <a:latin typeface="Times New Roman"/>
                          <a:ea typeface="Calibri"/>
                          <a:cs typeface="Latha"/>
                        </a:rPr>
                        <a:t>Satyanarayana</a:t>
                      </a:r>
                      <a:r>
                        <a:rPr lang="en-US" sz="1800" dirty="0">
                          <a:latin typeface="Times New Roman"/>
                          <a:ea typeface="Calibri"/>
                          <a:cs typeface="Latha"/>
                        </a:rPr>
                        <a:t>,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Another new trend of electrifying the transportation sector with electric ships and aircrafts requires compact electric power devices with high volumetric and gravimetric power densities.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MVDC-the new technology for distribution networks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G. Bathurst, G. Hwang, and L. </a:t>
                      </a:r>
                      <a:r>
                        <a:rPr lang="en-US" sz="1800" dirty="0" err="1">
                          <a:latin typeface="Times New Roman"/>
                          <a:ea typeface="Calibri"/>
                          <a:cs typeface="Latha"/>
                        </a:rPr>
                        <a:t>Tejwani</a:t>
                      </a:r>
                      <a:r>
                        <a:rPr lang="en-US" sz="1800" dirty="0">
                          <a:latin typeface="Times New Roman"/>
                          <a:ea typeface="Calibri"/>
                          <a:cs typeface="Latha"/>
                        </a:rPr>
                        <a:t>,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MVDC is starting to be considered as an option for enhancing transfer capacity and providing increased power quality at distribution networks.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600200" y="1371600"/>
            <a:ext cx="6553199"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the case of SPC-1, two </a:t>
            </a:r>
            <a:r>
              <a:rPr lang="en-IN" sz="1800" dirty="0" err="1" smtClean="0">
                <a:latin typeface="Times New Roman" pitchFamily="18" charset="0"/>
                <a:cs typeface="Times New Roman" pitchFamily="18" charset="0"/>
              </a:rPr>
              <a:t>cryocoolers</a:t>
            </a:r>
            <a:r>
              <a:rPr lang="en-IN" sz="1800" dirty="0" smtClean="0">
                <a:latin typeface="Times New Roman" pitchFamily="18" charset="0"/>
                <a:cs typeface="Times New Roman" pitchFamily="18" charset="0"/>
              </a:rPr>
              <a:t> which are located at the </a:t>
            </a:r>
            <a:r>
              <a:rPr lang="en-IN" sz="1800" dirty="0" err="1" smtClean="0">
                <a:latin typeface="Times New Roman" pitchFamily="18" charset="0"/>
                <a:cs typeface="Times New Roman" pitchFamily="18" charset="0"/>
              </a:rPr>
              <a:t>zonal</a:t>
            </a:r>
            <a:r>
              <a:rPr lang="en-IN" sz="1800" dirty="0" smtClean="0">
                <a:latin typeface="Times New Roman" pitchFamily="18" charset="0"/>
                <a:cs typeface="Times New Roman" pitchFamily="18" charset="0"/>
              </a:rPr>
              <a:t> switchboard work in parallel. The heat exchanger connecting the cold head to the cooling loops was assumed to have multiple outlets to which each cooling loop can tap in for heat transfer. SPC-4 was </a:t>
            </a:r>
            <a:r>
              <a:rPr lang="en-IN" sz="1800" dirty="0" err="1" smtClean="0">
                <a:latin typeface="Times New Roman" pitchFamily="18" charset="0"/>
                <a:cs typeface="Times New Roman" pitchFamily="18" charset="0"/>
              </a:rPr>
              <a:t>modeled</a:t>
            </a:r>
            <a:r>
              <a:rPr lang="en-IN" sz="1800" dirty="0" smtClean="0">
                <a:latin typeface="Times New Roman" pitchFamily="18" charset="0"/>
                <a:cs typeface="Times New Roman" pitchFamily="18" charset="0"/>
              </a:rPr>
              <a:t> in a similar fashion, however, instead of two </a:t>
            </a:r>
            <a:r>
              <a:rPr lang="en-IN" sz="1800" dirty="0" err="1" smtClean="0">
                <a:latin typeface="Times New Roman" pitchFamily="18" charset="0"/>
                <a:cs typeface="Times New Roman" pitchFamily="18" charset="0"/>
              </a:rPr>
              <a:t>cryocoolers</a:t>
            </a:r>
            <a:r>
              <a:rPr lang="en-IN" sz="1800" dirty="0" smtClean="0">
                <a:latin typeface="Times New Roman" pitchFamily="18" charset="0"/>
                <a:cs typeface="Times New Roman" pitchFamily="18" charset="0"/>
              </a:rPr>
              <a:t>, we have considered only one </a:t>
            </a:r>
            <a:r>
              <a:rPr lang="en-IN" sz="1800" dirty="0" err="1" smtClean="0">
                <a:latin typeface="Times New Roman" pitchFamily="18" charset="0"/>
                <a:cs typeface="Times New Roman" pitchFamily="18" charset="0"/>
              </a:rPr>
              <a:t>cryocooler</a:t>
            </a:r>
            <a:r>
              <a:rPr lang="en-IN" sz="1800" dirty="0" smtClean="0">
                <a:latin typeface="Times New Roman" pitchFamily="18" charset="0"/>
                <a:cs typeface="Times New Roman" pitchFamily="18" charset="0"/>
              </a:rPr>
              <a:t> to be present at the switchboard. The cooling power available in the </a:t>
            </a:r>
            <a:r>
              <a:rPr lang="en-IN" sz="1800" dirty="0" err="1" smtClean="0">
                <a:latin typeface="Times New Roman" pitchFamily="18" charset="0"/>
                <a:cs typeface="Times New Roman" pitchFamily="18" charset="0"/>
              </a:rPr>
              <a:t>cryocooler</a:t>
            </a:r>
            <a:r>
              <a:rPr lang="en-IN" sz="1800" dirty="0" smtClean="0">
                <a:latin typeface="Times New Roman" pitchFamily="18" charset="0"/>
                <a:cs typeface="Times New Roman" pitchFamily="18" charset="0"/>
              </a:rPr>
              <a:t> is assumed to be equally divided into each cooling loop. This is not true in practice, however, due to the notional nature of the system, the exact dimensions of the system are not available. Therefore, the results we have presented here are reasonably accurate and serve the purpose of supporting the electrical network to get an idea of how a resilient MVDC </a:t>
            </a:r>
            <a:r>
              <a:rPr lang="en-IN" sz="1800" dirty="0" err="1" smtClean="0">
                <a:latin typeface="Times New Roman" pitchFamily="18" charset="0"/>
                <a:cs typeface="Times New Roman" pitchFamily="18" charset="0"/>
              </a:rPr>
              <a:t>microgrid</a:t>
            </a:r>
            <a:r>
              <a:rPr lang="en-IN" sz="1800" dirty="0" smtClean="0">
                <a:latin typeface="Times New Roman" pitchFamily="18" charset="0"/>
                <a:cs typeface="Times New Roman" pitchFamily="18" charset="0"/>
              </a:rPr>
              <a:t> with HTS cables incorporated into it would work.</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 </a:t>
            </a:r>
            <a:r>
              <a:rPr lang="en-IN" sz="1500" dirty="0" err="1" smtClean="0">
                <a:latin typeface="Times New Roman" pitchFamily="18" charset="0"/>
                <a:cs typeface="Times New Roman" pitchFamily="18" charset="0"/>
              </a:rPr>
              <a:t>Tintelecan</a:t>
            </a:r>
            <a:r>
              <a:rPr lang="en-IN" sz="1500" dirty="0" smtClean="0">
                <a:latin typeface="Times New Roman" pitchFamily="18" charset="0"/>
                <a:cs typeface="Times New Roman" pitchFamily="18" charset="0"/>
              </a:rPr>
              <a:t>, A. Constantinescu-Dobra, and C. </a:t>
            </a:r>
            <a:r>
              <a:rPr lang="en-IN" sz="1500" dirty="0" err="1" smtClean="0">
                <a:latin typeface="Times New Roman" pitchFamily="18" charset="0"/>
                <a:cs typeface="Times New Roman" pitchFamily="18" charset="0"/>
              </a:rPr>
              <a:t>Martis</a:t>
            </a:r>
            <a:r>
              <a:rPr lang="en-IN" sz="1500" dirty="0" smtClean="0">
                <a:latin typeface="Times New Roman" pitchFamily="18" charset="0"/>
                <a:cs typeface="Times New Roman" pitchFamily="18" charset="0"/>
              </a:rPr>
              <a:t>, “LCA Indicators in Electric Vehicles Environmental Impact Assessment,” 2019 </a:t>
            </a:r>
            <a:r>
              <a:rPr lang="en-IN" sz="1500" dirty="0" err="1" smtClean="0">
                <a:latin typeface="Times New Roman" pitchFamily="18" charset="0"/>
                <a:cs typeface="Times New Roman" pitchFamily="18" charset="0"/>
              </a:rPr>
              <a:t>Electr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Veh</a:t>
            </a:r>
            <a:r>
              <a:rPr lang="en-IN" sz="1500" dirty="0" smtClean="0">
                <a:latin typeface="Times New Roman" pitchFamily="18" charset="0"/>
                <a:cs typeface="Times New Roman" pitchFamily="18" charset="0"/>
              </a:rPr>
              <a:t>. Int. Conf. EV 2019, 2019,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10.1109/EV.2019.8892893.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 </a:t>
            </a:r>
            <a:r>
              <a:rPr lang="en-IN" sz="1500" dirty="0" err="1" smtClean="0">
                <a:latin typeface="Times New Roman" pitchFamily="18" charset="0"/>
                <a:cs typeface="Times New Roman" pitchFamily="18" charset="0"/>
              </a:rPr>
              <a:t>Ajanovic</a:t>
            </a:r>
            <a:r>
              <a:rPr lang="en-IN" sz="1500" dirty="0" smtClean="0">
                <a:latin typeface="Times New Roman" pitchFamily="18" charset="0"/>
                <a:cs typeface="Times New Roman" pitchFamily="18" charset="0"/>
              </a:rPr>
              <a:t> and R. Haas, “An economic, ecological and energetic assessment of battery electric, hybrid and fuel cell cars,” Asia-Pacific Power Energy Eng. Conf. APPEEC, no. 3, pp. 4–7, 2013,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10.1109/APPEEC.2013.6837311.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S. </a:t>
            </a:r>
            <a:r>
              <a:rPr lang="en-IN" sz="1500" dirty="0" err="1" smtClean="0">
                <a:latin typeface="Times New Roman" pitchFamily="18" charset="0"/>
                <a:cs typeface="Times New Roman" pitchFamily="18" charset="0"/>
              </a:rPr>
              <a:t>Satyanarayana</a:t>
            </a:r>
            <a:r>
              <a:rPr lang="en-IN" sz="1500" dirty="0" smtClean="0">
                <a:latin typeface="Times New Roman" pitchFamily="18" charset="0"/>
                <a:cs typeface="Times New Roman" pitchFamily="18" charset="0"/>
              </a:rPr>
              <a:t>, “Florida State University Libraries Combined Electrical and Thermal Models for Integrated Cryogenic Systems of Multiple Superconducting Power Devices,” 2018.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G. Bathurst, G. Hwang, and L. </a:t>
            </a:r>
            <a:r>
              <a:rPr lang="en-IN" sz="1500" dirty="0" err="1" smtClean="0">
                <a:latin typeface="Times New Roman" pitchFamily="18" charset="0"/>
                <a:cs typeface="Times New Roman" pitchFamily="18" charset="0"/>
              </a:rPr>
              <a:t>Tejwani</a:t>
            </a:r>
            <a:r>
              <a:rPr lang="en-IN" sz="1500" dirty="0" smtClean="0">
                <a:latin typeface="Times New Roman" pitchFamily="18" charset="0"/>
                <a:cs typeface="Times New Roman" pitchFamily="18" charset="0"/>
              </a:rPr>
              <a:t>, “MVDC-the new technology for distribution networks,” IET </a:t>
            </a:r>
            <a:r>
              <a:rPr lang="en-IN" sz="1500" dirty="0" err="1" smtClean="0">
                <a:latin typeface="Times New Roman" pitchFamily="18" charset="0"/>
                <a:cs typeface="Times New Roman" pitchFamily="18" charset="0"/>
              </a:rPr>
              <a:t>Semin</a:t>
            </a:r>
            <a:r>
              <a:rPr lang="en-IN" sz="1500" dirty="0" smtClean="0">
                <a:latin typeface="Times New Roman" pitchFamily="18" charset="0"/>
                <a:cs typeface="Times New Roman" pitchFamily="18" charset="0"/>
              </a:rPr>
              <a:t>. Dig., vol. 2015, no. CP654, pp. 1–5, 2015,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10.1049/cp.2015.0037.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Z. J. </a:t>
            </a:r>
            <a:r>
              <a:rPr lang="en-IN" sz="1500" dirty="0" err="1" smtClean="0">
                <a:latin typeface="Times New Roman" pitchFamily="18" charset="0"/>
                <a:cs typeface="Times New Roman" pitchFamily="18" charset="0"/>
              </a:rPr>
              <a:t>Shen</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Sabui</a:t>
            </a:r>
            <a:r>
              <a:rPr lang="en-IN" sz="1500" dirty="0" smtClean="0">
                <a:latin typeface="Times New Roman" pitchFamily="18" charset="0"/>
                <a:cs typeface="Times New Roman" pitchFamily="18" charset="0"/>
              </a:rPr>
              <a:t>, Z. Miao, and Z. </a:t>
            </a:r>
            <a:r>
              <a:rPr lang="en-IN" sz="1500" dirty="0" err="1" smtClean="0">
                <a:latin typeface="Times New Roman" pitchFamily="18" charset="0"/>
                <a:cs typeface="Times New Roman" pitchFamily="18" charset="0"/>
              </a:rPr>
              <a:t>Shuai</a:t>
            </a:r>
            <a:r>
              <a:rPr lang="en-IN" sz="1500" dirty="0" smtClean="0">
                <a:latin typeface="Times New Roman" pitchFamily="18" charset="0"/>
                <a:cs typeface="Times New Roman" pitchFamily="18" charset="0"/>
              </a:rPr>
              <a:t>, “Wide-</a:t>
            </a:r>
            <a:r>
              <a:rPr lang="en-IN" sz="1500" dirty="0" err="1" smtClean="0">
                <a:latin typeface="Times New Roman" pitchFamily="18" charset="0"/>
                <a:cs typeface="Times New Roman" pitchFamily="18" charset="0"/>
              </a:rPr>
              <a:t>bandgap</a:t>
            </a:r>
            <a:r>
              <a:rPr lang="en-IN" sz="1500" dirty="0" smtClean="0">
                <a:latin typeface="Times New Roman" pitchFamily="18" charset="0"/>
                <a:cs typeface="Times New Roman" pitchFamily="18" charset="0"/>
              </a:rPr>
              <a:t> solid-state circuit breakers for DC power systems: Device and circuit considerations,” IEEE Trans. Electron Devices, vol. 62, no. 2, pp. 294– 300, 2015, </a:t>
            </a:r>
            <a:r>
              <a:rPr lang="en-IN" sz="1500" dirty="0" err="1" smtClean="0">
                <a:latin typeface="Times New Roman" pitchFamily="18" charset="0"/>
                <a:cs typeface="Times New Roman" pitchFamily="18" charset="0"/>
              </a:rPr>
              <a:t>doi</a:t>
            </a:r>
            <a:r>
              <a:rPr lang="en-IN" sz="1500" dirty="0" smtClean="0">
                <a:latin typeface="Times New Roman" pitchFamily="18" charset="0"/>
                <a:cs typeface="Times New Roman" pitchFamily="18" charset="0"/>
              </a:rPr>
              <a:t>: 10.1109/TED.2014.2384204.</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L. </a:t>
            </a:r>
            <a:r>
              <a:rPr lang="en-IN" sz="1600" dirty="0" err="1" smtClean="0">
                <a:latin typeface="Times New Roman" pitchFamily="18" charset="0"/>
                <a:cs typeface="Times New Roman" pitchFamily="18" charset="0"/>
              </a:rPr>
              <a:t>Kusic</a:t>
            </a:r>
            <a:r>
              <a:rPr lang="en-IN" sz="1600" dirty="0" smtClean="0">
                <a:latin typeface="Times New Roman" pitchFamily="18" charset="0"/>
                <a:cs typeface="Times New Roman" pitchFamily="18" charset="0"/>
              </a:rPr>
              <a:t>, G. F. Reed, J. </a:t>
            </a:r>
            <a:r>
              <a:rPr lang="en-IN" sz="1600" dirty="0" err="1" smtClean="0">
                <a:latin typeface="Times New Roman" pitchFamily="18" charset="0"/>
                <a:cs typeface="Times New Roman" pitchFamily="18" charset="0"/>
              </a:rPr>
              <a:t>Svensson</a:t>
            </a:r>
            <a:r>
              <a:rPr lang="en-IN" sz="1600" dirty="0" smtClean="0">
                <a:latin typeface="Times New Roman" pitchFamily="18" charset="0"/>
                <a:cs typeface="Times New Roman" pitchFamily="18" charset="0"/>
              </a:rPr>
              <a:t>, and Z. Wang, “A case for medium voltage DC for distribution circuit applications,” 2011 IEEE/PES Power Syst. Conf. Expo. PSCE 2011, pp. 1–7, 2011,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 PSCE.2011.5772478.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 </a:t>
            </a:r>
            <a:r>
              <a:rPr lang="en-IN" sz="1600" dirty="0" err="1" smtClean="0">
                <a:latin typeface="Times New Roman" pitchFamily="18" charset="0"/>
                <a:cs typeface="Times New Roman" pitchFamily="18" charset="0"/>
              </a:rPr>
              <a:t>Doerry</a:t>
            </a:r>
            <a:r>
              <a:rPr lang="en-IN" sz="1600" dirty="0" smtClean="0">
                <a:latin typeface="Times New Roman" pitchFamily="18" charset="0"/>
                <a:cs typeface="Times New Roman" pitchFamily="18" charset="0"/>
              </a:rPr>
              <a:t> and John V. Amy Jr., “Design Considerations for a Reference MVDC Power System,” </a:t>
            </a:r>
            <a:r>
              <a:rPr lang="en-IN" sz="1600" dirty="0" err="1" smtClean="0">
                <a:latin typeface="Times New Roman" pitchFamily="18" charset="0"/>
                <a:cs typeface="Times New Roman" pitchFamily="18" charset="0"/>
              </a:rPr>
              <a:t>Naturwissenschaften</a:t>
            </a:r>
            <a:r>
              <a:rPr lang="en-IN" sz="1600" dirty="0" smtClean="0">
                <a:latin typeface="Times New Roman" pitchFamily="18" charset="0"/>
                <a:cs typeface="Times New Roman" pitchFamily="18" charset="0"/>
              </a:rPr>
              <a:t>, vol. 30, no. 16, p. 240, 2015,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10.1007/BF01486360.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A. </a:t>
            </a:r>
            <a:r>
              <a:rPr lang="en-IN" sz="1600" dirty="0" err="1" smtClean="0">
                <a:latin typeface="Times New Roman" pitchFamily="18" charset="0"/>
                <a:cs typeface="Times New Roman" pitchFamily="18" charset="0"/>
              </a:rPr>
              <a:t>Klaudy</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Gerhold</a:t>
            </a:r>
            <a:r>
              <a:rPr lang="en-IN" sz="1600" dirty="0" smtClean="0">
                <a:latin typeface="Times New Roman" pitchFamily="18" charset="0"/>
                <a:cs typeface="Times New Roman" pitchFamily="18" charset="0"/>
              </a:rPr>
              <a:t>, “Trials,” vol. M, no. 3, 1983.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E. </a:t>
            </a:r>
            <a:r>
              <a:rPr lang="en-IN" sz="1600" dirty="0" err="1" smtClean="0">
                <a:latin typeface="Times New Roman" pitchFamily="18" charset="0"/>
                <a:cs typeface="Times New Roman" pitchFamily="18" charset="0"/>
              </a:rPr>
              <a:t>Hebner</a:t>
            </a:r>
            <a:r>
              <a:rPr lang="en-IN" sz="1600" dirty="0" smtClean="0">
                <a:latin typeface="Times New Roman" pitchFamily="18" charset="0"/>
                <a:cs typeface="Times New Roman" pitchFamily="18" charset="0"/>
              </a:rPr>
              <a:t>, A. L. </a:t>
            </a:r>
            <a:r>
              <a:rPr lang="en-IN" sz="1600" dirty="0" err="1" smtClean="0">
                <a:latin typeface="Times New Roman" pitchFamily="18" charset="0"/>
                <a:cs typeface="Times New Roman" pitchFamily="18" charset="0"/>
              </a:rPr>
              <a:t>Gattozzi</a:t>
            </a:r>
            <a:r>
              <a:rPr lang="en-IN" sz="1600" dirty="0" smtClean="0">
                <a:latin typeface="Times New Roman" pitchFamily="18" charset="0"/>
                <a:cs typeface="Times New Roman" pitchFamily="18" charset="0"/>
              </a:rPr>
              <a:t>, S. M. </a:t>
            </a:r>
            <a:r>
              <a:rPr lang="en-IN" sz="1600" dirty="0" err="1" smtClean="0">
                <a:latin typeface="Times New Roman" pitchFamily="18" charset="0"/>
                <a:cs typeface="Times New Roman" pitchFamily="18" charset="0"/>
              </a:rPr>
              <a:t>Strank</a:t>
            </a:r>
            <a:r>
              <a:rPr lang="en-IN" sz="1600" dirty="0" smtClean="0">
                <a:latin typeface="Times New Roman" pitchFamily="18" charset="0"/>
                <a:cs typeface="Times New Roman" pitchFamily="18" charset="0"/>
              </a:rPr>
              <a:t>, S. P. </a:t>
            </a:r>
            <a:r>
              <a:rPr lang="en-IN" sz="1600" dirty="0" err="1" smtClean="0">
                <a:latin typeface="Times New Roman" pitchFamily="18" charset="0"/>
                <a:cs typeface="Times New Roman" pitchFamily="18" charset="0"/>
              </a:rPr>
              <a:t>Pish</a:t>
            </a:r>
            <a:r>
              <a:rPr lang="en-IN" sz="1600" dirty="0" smtClean="0">
                <a:latin typeface="Times New Roman" pitchFamily="18" charset="0"/>
                <a:cs typeface="Times New Roman" pitchFamily="18" charset="0"/>
              </a:rPr>
              <a:t>, and J. D. </a:t>
            </a:r>
            <a:r>
              <a:rPr lang="en-IN" sz="1600" dirty="0" err="1" smtClean="0">
                <a:latin typeface="Times New Roman" pitchFamily="18" charset="0"/>
                <a:cs typeface="Times New Roman" pitchFamily="18" charset="0"/>
              </a:rPr>
              <a:t>Herbst</a:t>
            </a:r>
            <a:r>
              <a:rPr lang="en-IN" sz="1600" dirty="0" smtClean="0">
                <a:latin typeface="Times New Roman" pitchFamily="18" charset="0"/>
                <a:cs typeface="Times New Roman" pitchFamily="18" charset="0"/>
              </a:rPr>
              <a:t>, “Electrical and thermal system considerations for MVDC superconducting distribution on navy ships,” 2017 IEEE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Sh. Technol.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ESTS 2017, pp. 592–597, 2017, </a:t>
            </a:r>
            <a:r>
              <a:rPr lang="en-IN" sz="1600" dirty="0" err="1" smtClean="0">
                <a:latin typeface="Times New Roman" pitchFamily="18" charset="0"/>
                <a:cs typeface="Times New Roman" pitchFamily="18" charset="0"/>
              </a:rPr>
              <a:t>doi</a:t>
            </a:r>
            <a:r>
              <a:rPr lang="en-IN" sz="1600" dirty="0" smtClean="0">
                <a:latin typeface="Times New Roman" pitchFamily="18" charset="0"/>
                <a:cs typeface="Times New Roman" pitchFamily="18" charset="0"/>
              </a:rPr>
              <a:t>: 10.1109/ESTS.2017.8069342.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H. Kim, J. Kim, and S. V </a:t>
            </a:r>
            <a:r>
              <a:rPr lang="en-IN" sz="1600" dirty="0" err="1" smtClean="0">
                <a:latin typeface="Times New Roman" pitchFamily="18" charset="0"/>
                <a:cs typeface="Times New Roman" pitchFamily="18" charset="0"/>
              </a:rPr>
              <a:t>Pamidi</a:t>
            </a:r>
            <a:r>
              <a:rPr lang="en-IN" sz="1600" dirty="0" smtClean="0">
                <a:latin typeface="Times New Roman" pitchFamily="18" charset="0"/>
                <a:cs typeface="Times New Roman" pitchFamily="18" charset="0"/>
              </a:rPr>
              <a:t>, “Cryogenic Thermal Studies on </a:t>
            </a:r>
            <a:r>
              <a:rPr lang="en-IN" sz="1600" dirty="0" err="1" smtClean="0">
                <a:latin typeface="Times New Roman" pitchFamily="18" charset="0"/>
                <a:cs typeface="Times New Roman" pitchFamily="18" charset="0"/>
              </a:rPr>
              <a:t>Cryocooler</a:t>
            </a:r>
            <a:r>
              <a:rPr lang="en-IN" sz="1600" dirty="0" smtClean="0">
                <a:latin typeface="Times New Roman" pitchFamily="18" charset="0"/>
                <a:cs typeface="Times New Roman" pitchFamily="18" charset="0"/>
              </a:rPr>
              <a:t>-Based Helium Circulation System for Gas Cooled Superconducting Power Devices,” </a:t>
            </a:r>
            <a:r>
              <a:rPr lang="en-IN" sz="1600" dirty="0" err="1" smtClean="0">
                <a:latin typeface="Times New Roman" pitchFamily="18" charset="0"/>
                <a:cs typeface="Times New Roman" pitchFamily="18" charset="0"/>
              </a:rPr>
              <a:t>Cryocoolers</a:t>
            </a:r>
            <a:r>
              <a:rPr lang="en-IN" sz="1600" dirty="0" smtClean="0">
                <a:latin typeface="Times New Roman" pitchFamily="18" charset="0"/>
                <a:cs typeface="Times New Roman" pitchFamily="18" charset="0"/>
              </a:rPr>
              <a:t> 18, ICC Press, Boulder, CO (2014), pp. 504–513.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1304</TotalTime>
  <Words>1425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Power Dense HTS Networks Designs for Contingencies and Resiliency of Electric Transport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2021-05-28T12:33:48Z</dcterms:modified>
</cp:coreProperties>
</file>