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Analysis of Power Grid Voltage Stability with High Penetration of Solar PV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Grid </a:t>
            </a:r>
            <a:r>
              <a:rPr lang="en-IN" sz="2000" dirty="0" smtClean="0">
                <a:latin typeface="Times New Roman" pitchFamily="18" charset="0"/>
                <a:cs typeface="Times New Roman" pitchFamily="18" charset="0"/>
              </a:rPr>
              <a:t>integration of solar photovoltaic (PV) systems has been escalating in recent years, with two main motivations: reducing greenhouse gas emission and minimizing energy cost. However, the intermittent nature of solar PV generated power can significantly affect the grid voltage stability. Therefore, intermittent solar PV power generation and uncertainties associated with load demand are required to be accounted to gain a holistic understanding on power grid voltage stability with high penetration of PV energy sources. This paper presents a framework for power grid voltage stability analysis considering uncertainties associated with PV power generation and load demand using Monte Carlo simulation. Commonly used voltage stability indicators such as critical </a:t>
            </a:r>
            <a:r>
              <a:rPr lang="en-IN" sz="2000" dirty="0" err="1" smtClean="0">
                <a:latin typeface="Times New Roman" pitchFamily="18" charset="0"/>
                <a:cs typeface="Times New Roman" pitchFamily="18" charset="0"/>
              </a:rPr>
              <a:t>eigen</a:t>
            </a:r>
            <a:r>
              <a:rPr lang="en-IN" sz="2000" dirty="0" smtClean="0">
                <a:latin typeface="Times New Roman" pitchFamily="18" charset="0"/>
                <a:cs typeface="Times New Roman" pitchFamily="18" charset="0"/>
              </a:rPr>
              <a:t> value, line loss, reactive power have been considered in the proposed framework. The proposed methodology has been verified by analysing voltage stability of IEEE 14 bus test system, with high penetration of PV energy sources and considering uncertainties associated with load demand. The results provide a clear insight to voltage stability of power grid with different penetration level of PV energy sources into the power grid.</a:t>
            </a:r>
          </a:p>
          <a:p>
            <a:pPr algn="just"/>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characteristics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are completely different from traditional power transmission systems, and as such, many of the traditional VSIs are obsolete for analyzing the voltage stability of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majority of the existing VSIs can easily be modified by considering DERs in either the sending or receiving end of a two-bus circuit representing a part of a </a:t>
            </a:r>
            <a:r>
              <a:rPr lang="en-IN" sz="2000" dirty="0" err="1" smtClean="0">
                <a:latin typeface="Times New Roman" pitchFamily="18" charset="0"/>
                <a:cs typeface="Times New Roman" pitchFamily="18" charset="0"/>
              </a:rPr>
              <a:t>microgrid</a:t>
            </a:r>
            <a:r>
              <a:rPr lang="en-IN" sz="2000" dirty="0" smtClean="0">
                <a:latin typeface="Times New Roman" pitchFamily="18" charset="0"/>
                <a:cs typeface="Times New Roman" pitchFamily="18" charset="0"/>
              </a:rPr>
              <a:t>. This network is used to determine the indices.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Margin residue is introduced in this strategy to avoid any damage in the inverter due to the over current flow more than the maximum </a:t>
            </a:r>
            <a:r>
              <a:rPr lang="en-IN" sz="2000" dirty="0" err="1" smtClean="0">
                <a:latin typeface="Times New Roman" pitchFamily="18" charset="0"/>
                <a:cs typeface="Times New Roman" pitchFamily="18" charset="0"/>
              </a:rPr>
              <a:t>current.Voltage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stability within acceptable limits can also be assured through proper design and implementation of ICs in an islanded hybrid MG.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may be different factors leading to various forms of disturbances resulting in voltage instability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System dynamics that influence voltage stability are usually slow. Therefore, voltage stability analysis can be done by using some selected static operating conditions of the power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static analysis techniques can highlight the nature of the problem related to voltage stability and identify the key </a:t>
            </a:r>
            <a:r>
              <a:rPr lang="en-IN" sz="2000" dirty="0" smtClean="0">
                <a:latin typeface="Times New Roman" pitchFamily="18" charset="0"/>
                <a:cs typeface="Times New Roman" pitchFamily="18" charset="0"/>
              </a:rPr>
              <a:t>contributing </a:t>
            </a:r>
            <a:r>
              <a:rPr lang="en-IN" sz="2000" dirty="0" smtClean="0">
                <a:latin typeface="Times New Roman" pitchFamily="18" charset="0"/>
                <a:cs typeface="Times New Roman" pitchFamily="18" charset="0"/>
              </a:rPr>
              <a:t>factors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power flow problem for islanded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can be defined by a set of time-domain nonlinear equations, which can be solved as an unconstrained minimization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order to overcome the issues originating from such high penetration scenarios, controllers that coordinate the response of conventional and alternative generators have been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and the use of fast-responding storage systems is presented </a:t>
            </a:r>
            <a:r>
              <a:rPr lang="en-IN" sz="2000" dirty="0" smtClean="0">
                <a:latin typeface="Times New Roman" pitchFamily="18" charset="0"/>
                <a:cs typeface="Times New Roman" pitchFamily="18" charset="0"/>
              </a:rPr>
              <a:t>in as </a:t>
            </a:r>
            <a:r>
              <a:rPr lang="en-IN" sz="2000" dirty="0" smtClean="0">
                <a:latin typeface="Times New Roman" pitchFamily="18" charset="0"/>
                <a:cs typeface="Times New Roman" pitchFamily="18" charset="0"/>
              </a:rPr>
              <a:t>a measure to compensate the loss of inertia in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study is performed on a test power system, proposed 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comprises both its small-signal stability and its response to large disturbances affecting its frequency stability in a short range of time for which solar radiation can be considered constant.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final active power variation is proportional to the frequency deviation and decreases when the penetration rises regardless of the type of controller.</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There is a linear reduction in the magnitude of the reference output voltage of a DG with the increase in the injection of its reactive </a:t>
            </a:r>
            <a:r>
              <a:rPr lang="en-IN" sz="2000" dirty="0" smtClean="0">
                <a:latin typeface="Times New Roman" pitchFamily="18" charset="0"/>
                <a:cs typeface="Times New Roman" pitchFamily="18" charset="0"/>
              </a:rPr>
              <a:t>power. </a:t>
            </a:r>
          </a:p>
          <a:p>
            <a:pPr algn="just">
              <a:lnSpc>
                <a:spcPct val="150000"/>
              </a:lnSpc>
            </a:pPr>
            <a:r>
              <a:rPr lang="en-IN" sz="2000" dirty="0" smtClean="0">
                <a:latin typeface="Times New Roman" pitchFamily="18" charset="0"/>
                <a:cs typeface="Times New Roman" pitchFamily="18" charset="0"/>
              </a:rPr>
              <a:t>Thus</a:t>
            </a:r>
            <a:r>
              <a:rPr lang="en-IN" sz="2000" dirty="0" smtClean="0">
                <a:latin typeface="Times New Roman" pitchFamily="18" charset="0"/>
                <a:cs typeface="Times New Roman" pitchFamily="18" charset="0"/>
              </a:rPr>
              <a:t>, DGs with steeper Q-V droop slopes may present poor dynamic performance especially in the presence of non-linear loads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stability performance of voltage source inverters under dual-mode operation was then investigated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study was carried out on the static voltage stability impact of solar photovoltaic generation (SPVG) on power networks using P–V and V–Q curves to investigate the renewable energy generator model performance suitability.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207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Protection of AC and DC </a:t>
                      </a:r>
                      <a:r>
                        <a:rPr lang="en-US" sz="1800" dirty="0" err="1">
                          <a:latin typeface="Times New Roman"/>
                          <a:ea typeface="Calibri"/>
                          <a:cs typeface="Latha"/>
                        </a:rPr>
                        <a:t>microgrids</a:t>
                      </a:r>
                      <a:r>
                        <a:rPr lang="en-US" sz="1800" dirty="0">
                          <a:latin typeface="Times New Roman"/>
                          <a:ea typeface="Calibri"/>
                          <a:cs typeface="Latha"/>
                        </a:rPr>
                        <a:t>: Challenges, solutions and future trends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Beheshtaein, S.; Savaghebi, M.; Vasquez, J.C.; Guerrero, J.M.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 This paper categorizes the main challenges in AC and DC microgrids, and then investigates the existing and promising solutions for the corresponding challenges.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literature review on integration of distributed energy resources in the perspective of control, protection and stability of microgrid</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Basak, P.; Chowdhury, S.; Halder Nee Dey, S.; Chowdhury, S.P.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concept of integration of distributed energy resources for formation of </a:t>
                      </a:r>
                      <a:r>
                        <a:rPr lang="en-US" sz="1800" dirty="0" err="1">
                          <a:solidFill>
                            <a:srgbClr val="333333"/>
                          </a:solidFill>
                          <a:latin typeface="Times New Roman"/>
                          <a:ea typeface="Calibri"/>
                          <a:cs typeface="Latha"/>
                        </a:rPr>
                        <a:t>microgrid</a:t>
                      </a:r>
                      <a:r>
                        <a:rPr lang="en-US" sz="1800" dirty="0">
                          <a:solidFill>
                            <a:srgbClr val="333333"/>
                          </a:solidFill>
                          <a:latin typeface="Times New Roman"/>
                          <a:ea typeface="Calibri"/>
                          <a:cs typeface="Latha"/>
                        </a:rPr>
                        <a:t> will be most significant in near future.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Microgrids</a:t>
                      </a:r>
                      <a:r>
                        <a:rPr lang="en-US" sz="2000" dirty="0">
                          <a:latin typeface="Times New Roman"/>
                          <a:ea typeface="Calibri"/>
                          <a:cs typeface="Latha"/>
                        </a:rPr>
                        <a:t>—A review of modeling, control, protection, simulation and future potential</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Bhaskara, S.N.; Chowdhury, B.H.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purpose is to evaluate the current status, major obstacles and existing research efforts directed toward establishing functional microgrids within utility systems.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Evolution of microgrids with converter-interfaced generations: Challenges and opportunities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Hossain, M.A.; Pota, H.R.; Hossain, M.J.; Blaabjerg, F.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comprehensive list of challenges and opportunities supported by a literature review on the evolution of converter-based </a:t>
                      </a:r>
                      <a:r>
                        <a:rPr lang="en-US" sz="2000" dirty="0" err="1">
                          <a:solidFill>
                            <a:srgbClr val="333333"/>
                          </a:solidFill>
                          <a:latin typeface="Times New Roman"/>
                          <a:ea typeface="Calibri"/>
                          <a:cs typeface="Latha"/>
                        </a:rPr>
                        <a:t>microgrids</a:t>
                      </a:r>
                      <a:r>
                        <a:rPr lang="en-US" sz="2000" dirty="0">
                          <a:solidFill>
                            <a:srgbClr val="333333"/>
                          </a:solidFill>
                          <a:latin typeface="Times New Roman"/>
                          <a:ea typeface="Calibri"/>
                          <a:cs typeface="Latha"/>
                        </a:rPr>
                        <a: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752600" y="1581150"/>
            <a:ext cx="6477000" cy="45339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Grid </a:t>
            </a:r>
            <a:r>
              <a:rPr lang="en-IN" dirty="0" smtClean="0">
                <a:latin typeface="Times New Roman" pitchFamily="18" charset="0"/>
                <a:cs typeface="Times New Roman" pitchFamily="18" charset="0"/>
              </a:rPr>
              <a:t>integration of solar photovoltaic (PV) systems has been escalating in recent years, with two main motivations: reducing greenhouse gas emission and minimizing energy cost. However, the intermittent nature of solar PV generated power can significantly affect the grid voltage stability. Therefore, intermittent solar PV power generation and uncertainties associated with load demand are required to be accounted to gain a holistic understanding on power grid voltage stability with high penetration of PV energy sources. This paper presents a framework for power grid voltage stability analysis considering uncertainties associated with PV power generation and load demand using Monte Carlo simulation. Commonly used voltage stability indicators such as critical </a:t>
            </a:r>
            <a:r>
              <a:rPr lang="en-IN" dirty="0" err="1" smtClean="0">
                <a:latin typeface="Times New Roman" pitchFamily="18" charset="0"/>
                <a:cs typeface="Times New Roman" pitchFamily="18" charset="0"/>
              </a:rPr>
              <a:t>eigen</a:t>
            </a:r>
            <a:r>
              <a:rPr lang="en-IN" dirty="0" smtClean="0">
                <a:latin typeface="Times New Roman" pitchFamily="18" charset="0"/>
                <a:cs typeface="Times New Roman" pitchFamily="18" charset="0"/>
              </a:rPr>
              <a:t> value, line loss, reactive power have been considered in the proposed framework. The proposed methodology has been verified by analysing voltage stability of IEEE 14 bus test system, with high penetration of PV energy sources and considering uncertainties associated with load demand. The results provide a clear insight to voltage stability of power grid with different penetration level of PV energy sources into the power grid.</a:t>
            </a:r>
          </a:p>
          <a:p>
            <a:pPr algn="just">
              <a:buNone/>
            </a:pP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CIGRE.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1 Engineering, Economics, &amp; Experience. In </a:t>
            </a:r>
            <a:r>
              <a:rPr lang="en-IN" sz="1600" dirty="0" err="1" smtClean="0">
                <a:latin typeface="Times New Roman" pitchFamily="18" charset="0"/>
                <a:cs typeface="Times New Roman" pitchFamily="18" charset="0"/>
              </a:rPr>
              <a:t>Conseil</a:t>
            </a:r>
            <a:r>
              <a:rPr lang="en-IN" sz="1600" dirty="0" smtClean="0">
                <a:latin typeface="Times New Roman" pitchFamily="18" charset="0"/>
                <a:cs typeface="Times New Roman" pitchFamily="18" charset="0"/>
              </a:rPr>
              <a:t> International des </a:t>
            </a:r>
            <a:r>
              <a:rPr lang="en-IN" sz="1600" dirty="0" err="1" smtClean="0">
                <a:latin typeface="Times New Roman" pitchFamily="18" charset="0"/>
                <a:cs typeface="Times New Roman" pitchFamily="18" charset="0"/>
              </a:rPr>
              <a:t>Grands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Réseaux</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Electriques</a:t>
            </a:r>
            <a:r>
              <a:rPr lang="en-IN" sz="1600" dirty="0" smtClean="0">
                <a:latin typeface="Times New Roman" pitchFamily="18" charset="0"/>
                <a:cs typeface="Times New Roman" pitchFamily="18" charset="0"/>
              </a:rPr>
              <a:t>; CIGRÉ: Paris, France,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IEEE PES Task Force on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Stability Analysis and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Stability, Definitions, Analysis, and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IEEE PES: Piscataway, NJ, USA,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Beheshtaein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Savaghebi</a:t>
            </a:r>
            <a:r>
              <a:rPr lang="en-IN" sz="1600" dirty="0" smtClean="0">
                <a:latin typeface="Times New Roman" pitchFamily="18" charset="0"/>
                <a:cs typeface="Times New Roman" pitchFamily="18" charset="0"/>
              </a:rPr>
              <a:t>, M.; Vasquez, J.C.; Guerrero, J.M. Protection of AC and DC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Challenges, solutions and future trends. In Proceedings of the IECON 2015–41st Annual Conference of the IEEE Industrial Electronics Society, Yokohama, JP, USA, 9–12 November 2015; pp. 5253–5260.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Basak</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Halder</a:t>
            </a:r>
            <a:r>
              <a:rPr lang="en-IN" sz="1600" dirty="0" smtClean="0">
                <a:latin typeface="Times New Roman" pitchFamily="18" charset="0"/>
                <a:cs typeface="Times New Roman" pitchFamily="18" charset="0"/>
              </a:rPr>
              <a:t> Nee </a:t>
            </a:r>
            <a:r>
              <a:rPr lang="en-IN" sz="1600" dirty="0" err="1" smtClean="0">
                <a:latin typeface="Times New Roman" pitchFamily="18" charset="0"/>
                <a:cs typeface="Times New Roman" pitchFamily="18" charset="0"/>
              </a:rPr>
              <a:t>Dey</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S.P. A literature review on integration of distributed energy resources in the perspective of control, protection and stability of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Renew. Sustain. Energy Rev. 2012, 16, 5545–5556.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Bhaskara</a:t>
            </a:r>
            <a:r>
              <a:rPr lang="en-IN" sz="1600" dirty="0" smtClean="0">
                <a:latin typeface="Times New Roman" pitchFamily="18" charset="0"/>
                <a:cs typeface="Times New Roman" pitchFamily="18" charset="0"/>
              </a:rPr>
              <a:t>, S.N.; </a:t>
            </a:r>
            <a:r>
              <a:rPr lang="en-IN" sz="1600" dirty="0" err="1" smtClean="0">
                <a:latin typeface="Times New Roman" pitchFamily="18" charset="0"/>
                <a:cs typeface="Times New Roman" pitchFamily="18" charset="0"/>
              </a:rPr>
              <a:t>Chowdhury</a:t>
            </a:r>
            <a:r>
              <a:rPr lang="en-IN" sz="1600" dirty="0" smtClean="0">
                <a:latin typeface="Times New Roman" pitchFamily="18" charset="0"/>
                <a:cs typeface="Times New Roman" pitchFamily="18" charset="0"/>
              </a:rPr>
              <a:t>, B.H.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—A review of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control, protection, simulation and future potential. IEEE Power Energy Soc. Gen. Meet. 2012.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M.A.; </a:t>
            </a:r>
            <a:r>
              <a:rPr lang="en-IN" sz="1600" dirty="0" err="1" smtClean="0">
                <a:latin typeface="Times New Roman" pitchFamily="18" charset="0"/>
                <a:cs typeface="Times New Roman" pitchFamily="18" charset="0"/>
              </a:rPr>
              <a:t>Pota</a:t>
            </a:r>
            <a:r>
              <a:rPr lang="en-IN" sz="1600" dirty="0" smtClean="0">
                <a:latin typeface="Times New Roman" pitchFamily="18" charset="0"/>
                <a:cs typeface="Times New Roman" pitchFamily="18" charset="0"/>
              </a:rPr>
              <a:t>, H.R.;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M.J.; </a:t>
            </a:r>
            <a:r>
              <a:rPr lang="en-IN" sz="1600" dirty="0" err="1" smtClean="0">
                <a:latin typeface="Times New Roman" pitchFamily="18" charset="0"/>
                <a:cs typeface="Times New Roman" pitchFamily="18" charset="0"/>
              </a:rPr>
              <a:t>Blaabjerg</a:t>
            </a:r>
            <a:r>
              <a:rPr lang="en-IN" sz="1600" dirty="0" smtClean="0">
                <a:latin typeface="Times New Roman" pitchFamily="18" charset="0"/>
                <a:cs typeface="Times New Roman" pitchFamily="18" charset="0"/>
              </a:rPr>
              <a:t>, F. Evolution of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with converter-interfaced generations: Challenges and opportunities. Int. J. </a:t>
            </a:r>
            <a:r>
              <a:rPr lang="en-IN" sz="1600" dirty="0" err="1" smtClean="0">
                <a:latin typeface="Times New Roman" pitchFamily="18" charset="0"/>
                <a:cs typeface="Times New Roman" pitchFamily="18" charset="0"/>
              </a:rPr>
              <a:t>Electr</a:t>
            </a:r>
            <a:r>
              <a:rPr lang="en-IN" sz="1600" dirty="0" smtClean="0">
                <a:latin typeface="Times New Roman" pitchFamily="18" charset="0"/>
                <a:cs typeface="Times New Roman" pitchFamily="18" charset="0"/>
              </a:rPr>
              <a:t>. Power Energy Syst. 2019, 109, 160–186.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Schiffer</a:t>
            </a:r>
            <a:r>
              <a:rPr lang="en-IN" sz="1600" dirty="0" smtClean="0">
                <a:latin typeface="Times New Roman" pitchFamily="18" charset="0"/>
                <a:cs typeface="Times New Roman" pitchFamily="18" charset="0"/>
              </a:rPr>
              <a:t>, J.; Ortega, R.; </a:t>
            </a:r>
            <a:r>
              <a:rPr lang="en-IN" sz="1600" dirty="0" err="1" smtClean="0">
                <a:latin typeface="Times New Roman" pitchFamily="18" charset="0"/>
                <a:cs typeface="Times New Roman" pitchFamily="18" charset="0"/>
              </a:rPr>
              <a:t>Astolfi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Raisch</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Sezi</a:t>
            </a:r>
            <a:r>
              <a:rPr lang="en-IN" sz="1600" dirty="0" smtClean="0">
                <a:latin typeface="Times New Roman" pitchFamily="18" charset="0"/>
                <a:cs typeface="Times New Roman" pitchFamily="18" charset="0"/>
              </a:rPr>
              <a:t>, T. Conditions for stability of droop-controlled inverter-based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Automatica</a:t>
            </a:r>
            <a:r>
              <a:rPr lang="en-IN" sz="1600" dirty="0" smtClean="0">
                <a:latin typeface="Times New Roman" pitchFamily="18" charset="0"/>
                <a:cs typeface="Times New Roman" pitchFamily="18" charset="0"/>
              </a:rPr>
              <a:t> 2014, 50, 2457–2469.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Leitner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Yazdanian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Mehrizi-Sani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Muetze</a:t>
            </a:r>
            <a:r>
              <a:rPr lang="en-IN" sz="1600" dirty="0" smtClean="0">
                <a:latin typeface="Times New Roman" pitchFamily="18" charset="0"/>
                <a:cs typeface="Times New Roman" pitchFamily="18" charset="0"/>
              </a:rPr>
              <a:t>, A. Small-signal stability analysis of an inverter-based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with internal model-based controllers. IEEE Trans. Smart Grid 2017, 9, 5393–5402.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Bottrell</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Prodanovic</a:t>
            </a:r>
            <a:r>
              <a:rPr lang="en-IN" sz="1600" dirty="0" smtClean="0">
                <a:latin typeface="Times New Roman" pitchFamily="18" charset="0"/>
                <a:cs typeface="Times New Roman" pitchFamily="18" charset="0"/>
              </a:rPr>
              <a:t>, M.; Green, T.C. Dynamic stability of a </a:t>
            </a:r>
            <a:r>
              <a:rPr lang="en-IN" sz="1600" dirty="0" err="1" smtClean="0">
                <a:latin typeface="Times New Roman" pitchFamily="18" charset="0"/>
                <a:cs typeface="Times New Roman" pitchFamily="18" charset="0"/>
              </a:rPr>
              <a:t>microgrid</a:t>
            </a:r>
            <a:r>
              <a:rPr lang="en-IN" sz="1600" dirty="0" smtClean="0">
                <a:latin typeface="Times New Roman" pitchFamily="18" charset="0"/>
                <a:cs typeface="Times New Roman" pitchFamily="18" charset="0"/>
              </a:rPr>
              <a:t> with an active load. IEEE Trans. Power Electron. 2013, 28, 5107–5119.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Kroposki</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Lasseter</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Ise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Morozumi</a:t>
            </a:r>
            <a:r>
              <a:rPr lang="en-IN" sz="1600" dirty="0" smtClean="0">
                <a:latin typeface="Times New Roman" pitchFamily="18" charset="0"/>
                <a:cs typeface="Times New Roman" pitchFamily="18" charset="0"/>
              </a:rPr>
              <a:t>, S.; Papathanassiou, S.; </a:t>
            </a:r>
            <a:r>
              <a:rPr lang="en-IN" sz="1600" dirty="0" err="1" smtClean="0">
                <a:latin typeface="Times New Roman" pitchFamily="18" charset="0"/>
                <a:cs typeface="Times New Roman" pitchFamily="18" charset="0"/>
              </a:rPr>
              <a:t>Hatziargyriou</a:t>
            </a:r>
            <a:r>
              <a:rPr lang="en-IN" sz="1600" dirty="0" smtClean="0">
                <a:latin typeface="Times New Roman" pitchFamily="18" charset="0"/>
                <a:cs typeface="Times New Roman" pitchFamily="18" charset="0"/>
              </a:rPr>
              <a:t>, N. Making </a:t>
            </a:r>
            <a:r>
              <a:rPr lang="en-IN" sz="1600" dirty="0" err="1" smtClean="0">
                <a:latin typeface="Times New Roman" pitchFamily="18" charset="0"/>
                <a:cs typeface="Times New Roman" pitchFamily="18" charset="0"/>
              </a:rPr>
              <a:t>microgrids</a:t>
            </a:r>
            <a:r>
              <a:rPr lang="en-IN" sz="1600" dirty="0" smtClean="0">
                <a:latin typeface="Times New Roman" pitchFamily="18" charset="0"/>
                <a:cs typeface="Times New Roman" pitchFamily="18" charset="0"/>
              </a:rPr>
              <a:t> work. IEEE Power Energy Mag. 2008, 6, 40–53.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1487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Analysis of Power Grid Voltage Stability with High Penetration of Solar PV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2021-05-28T09:09:08Z</dcterms:modified>
</cp:coreProperties>
</file>