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Multiplexing Optical Partial Discharge Sensing System for Power Transformer using a Single </a:t>
            </a:r>
            <a:r>
              <a:rPr lang="en-IN" b="1" dirty="0" err="1" smtClean="0">
                <a:latin typeface="Times New Roman" pitchFamily="18" charset="0"/>
                <a:cs typeface="Times New Roman" pitchFamily="18" charset="0"/>
              </a:rPr>
              <a:t>Photodetector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Optical </a:t>
            </a:r>
            <a:r>
              <a:rPr lang="en-IN" sz="2000" dirty="0" smtClean="0">
                <a:latin typeface="Times New Roman" pitchFamily="18" charset="0"/>
                <a:cs typeface="Times New Roman" pitchFamily="18" charset="0"/>
              </a:rPr>
              <a:t>ultrasonic sensor multiplexing for partial discharge (PD) detection based on a single </a:t>
            </a:r>
            <a:r>
              <a:rPr lang="en-IN" sz="2000" dirty="0" err="1" smtClean="0">
                <a:latin typeface="Times New Roman" pitchFamily="18" charset="0"/>
                <a:cs typeface="Times New Roman" pitchFamily="18" charset="0"/>
              </a:rPr>
              <a:t>photodetector</a:t>
            </a:r>
            <a:r>
              <a:rPr lang="en-IN" sz="2000" dirty="0" smtClean="0">
                <a:latin typeface="Times New Roman" pitchFamily="18" charset="0"/>
                <a:cs typeface="Times New Roman" pitchFamily="18" charset="0"/>
              </a:rPr>
              <a:t> is a challenging task. In this paper, we propose a novel multiplexed optical ultrasonic sensing system based on swept frequency </a:t>
            </a:r>
            <a:r>
              <a:rPr lang="en-IN" sz="2000" dirty="0" err="1" smtClean="0">
                <a:latin typeface="Times New Roman" pitchFamily="18" charset="0"/>
                <a:cs typeface="Times New Roman" pitchFamily="18" charset="0"/>
              </a:rPr>
              <a:t>interferometry</a:t>
            </a:r>
            <a:r>
              <a:rPr lang="en-IN" sz="2000" dirty="0" smtClean="0">
                <a:latin typeface="Times New Roman" pitchFamily="18" charset="0"/>
                <a:cs typeface="Times New Roman" pitchFamily="18" charset="0"/>
              </a:rPr>
              <a:t>. Optical ultrasonic sensor multiplexing is achieved using different carrier frequencies that depend on the length differences between the sensing </a:t>
            </a:r>
            <a:r>
              <a:rPr lang="en-IN" sz="2000" dirty="0" err="1" smtClean="0">
                <a:latin typeface="Times New Roman" pitchFamily="18" charset="0"/>
                <a:cs typeface="Times New Roman" pitchFamily="18" charset="0"/>
              </a:rPr>
              <a:t>fibers</a:t>
            </a:r>
            <a:r>
              <a:rPr lang="en-IN" sz="2000" dirty="0" smtClean="0">
                <a:latin typeface="Times New Roman" pitchFamily="18" charset="0"/>
                <a:cs typeface="Times New Roman" pitchFamily="18" charset="0"/>
              </a:rPr>
              <a:t> and the reference </a:t>
            </a:r>
            <a:r>
              <a:rPr lang="en-IN" sz="2000" dirty="0" err="1" smtClean="0">
                <a:latin typeface="Times New Roman" pitchFamily="18" charset="0"/>
                <a:cs typeface="Times New Roman" pitchFamily="18" charset="0"/>
              </a:rPr>
              <a:t>fiber</a:t>
            </a:r>
            <a:r>
              <a:rPr lang="en-IN" sz="2000" dirty="0" smtClean="0">
                <a:latin typeface="Times New Roman" pitchFamily="18" charset="0"/>
                <a:cs typeface="Times New Roman" pitchFamily="18" charset="0"/>
              </a:rPr>
              <a:t>. Only one </a:t>
            </a:r>
            <a:r>
              <a:rPr lang="en-IN" sz="2000" dirty="0" err="1" smtClean="0">
                <a:latin typeface="Times New Roman" pitchFamily="18" charset="0"/>
                <a:cs typeface="Times New Roman" pitchFamily="18" charset="0"/>
              </a:rPr>
              <a:t>photodetector</a:t>
            </a:r>
            <a:r>
              <a:rPr lang="en-IN" sz="2000" dirty="0" smtClean="0">
                <a:latin typeface="Times New Roman" pitchFamily="18" charset="0"/>
                <a:cs typeface="Times New Roman" pitchFamily="18" charset="0"/>
              </a:rPr>
              <a:t> is required for multiple-point optical </a:t>
            </a:r>
            <a:r>
              <a:rPr lang="en-IN" sz="2000" dirty="0" err="1" smtClean="0">
                <a:latin typeface="Times New Roman" pitchFamily="18" charset="0"/>
                <a:cs typeface="Times New Roman" pitchFamily="18" charset="0"/>
              </a:rPr>
              <a:t>fiber</a:t>
            </a:r>
            <a:r>
              <a:rPr lang="en-IN" sz="2000" dirty="0" smtClean="0">
                <a:latin typeface="Times New Roman" pitchFamily="18" charset="0"/>
                <a:cs typeface="Times New Roman" pitchFamily="18" charset="0"/>
              </a:rPr>
              <a:t> ultrasonic sensing. The experimental results indicate that the ultrasonic signals generated by a partial discharge defect model can be simultaneously detected. Then, the PD defect was accurately localized based on the arrival times of an ultrasonic signal at the multiplexed sensors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After performing the measurements which showed the existence of partial discharge sources, the works preceding the prototype system installation were carried out.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First</a:t>
            </a:r>
            <a:r>
              <a:rPr lang="en-IN" sz="2000" dirty="0" smtClean="0">
                <a:latin typeface="Times New Roman" pitchFamily="18" charset="0"/>
                <a:cs typeface="Times New Roman" pitchFamily="18" charset="0"/>
              </a:rPr>
              <a:t>, the power transformer was turned off and disconnected from the HV transmission lines.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a:t>
            </a:r>
            <a:r>
              <a:rPr lang="en-IN" sz="2000" dirty="0" smtClean="0">
                <a:latin typeface="Times New Roman" pitchFamily="18" charset="0"/>
                <a:cs typeface="Times New Roman" pitchFamily="18" charset="0"/>
              </a:rPr>
              <a:t>, the oil excess was drained to the level enabling opening the revision hole in the upper tank cover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this purpose, the comparative research, during which PRPD patterns were simultaneously registered with a standard partial discharges detector type </a:t>
            </a:r>
            <a:r>
              <a:rPr lang="en-IN" sz="2000" dirty="0" err="1" smtClean="0">
                <a:latin typeface="Times New Roman" pitchFamily="18" charset="0"/>
                <a:cs typeface="Times New Roman" pitchFamily="18" charset="0"/>
              </a:rPr>
              <a:t>Doble</a:t>
            </a:r>
            <a:r>
              <a:rPr lang="en-IN" sz="2000" dirty="0" smtClean="0">
                <a:latin typeface="Times New Roman" pitchFamily="18" charset="0"/>
                <a:cs typeface="Times New Roman" pitchFamily="18" charset="0"/>
              </a:rPr>
              <a:t> PD-Smart and monitoring system under test.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biggest problem of the AE detection method for localizing the PD source in the transformer is its signal sensitivity.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UHF method may have a strong anti-electromagnetism interference capability, but the PD UHF </a:t>
            </a:r>
            <a:r>
              <a:rPr lang="en-IN" sz="2000" dirty="0" err="1" smtClean="0">
                <a:latin typeface="Times New Roman" pitchFamily="18" charset="0"/>
                <a:cs typeface="Times New Roman" pitchFamily="18" charset="0"/>
              </a:rPr>
              <a:t>quantitation</a:t>
            </a:r>
            <a:r>
              <a:rPr lang="en-IN" sz="2000" dirty="0" smtClean="0">
                <a:latin typeface="Times New Roman" pitchFamily="18" charset="0"/>
                <a:cs typeface="Times New Roman" pitchFamily="18" charset="0"/>
              </a:rPr>
              <a:t> problem has not been thoroughly solved.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chemical methods are the fact that there can be a long time delay between the initiation of a PD source and the evolution of enough gas to be detectable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Hence, it is important that the partial discharge activity being studied and monitored to detect incipient insulation problems, to prevent catastrophic failures, and to prevent extensive costs.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Therefore, in many research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the works on the elaboration of the antenna not only of compact dimensions but also of high gain and wide bandwidth, which covers the frequency band of the EM signals generated by PD in oil-paper insulation system are carried out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this purpose, a standard LDC-5 PD calibrator (</a:t>
            </a:r>
            <a:r>
              <a:rPr lang="en-IN" sz="2000" dirty="0" err="1" smtClean="0">
                <a:latin typeface="Times New Roman" pitchFamily="18" charset="0"/>
                <a:cs typeface="Times New Roman" pitchFamily="18" charset="0"/>
              </a:rPr>
              <a:t>dDoble</a:t>
            </a:r>
            <a:r>
              <a:rPr lang="en-IN" sz="2000" dirty="0" smtClean="0">
                <a:latin typeface="Times New Roman" pitchFamily="18" charset="0"/>
                <a:cs typeface="Times New Roman" pitchFamily="18" charset="0"/>
              </a:rPr>
              <a:t> Engineering Company, Marlborough, USA) was used, which allowed to inject pulses with an apparent charge of 500 </a:t>
            </a:r>
            <a:r>
              <a:rPr lang="en-IN" sz="2000" dirty="0" err="1" smtClean="0">
                <a:latin typeface="Times New Roman" pitchFamily="18" charset="0"/>
                <a:cs typeface="Times New Roman" pitchFamily="18" charset="0"/>
              </a:rPr>
              <a:t>pC</a:t>
            </a:r>
            <a:r>
              <a:rPr lang="en-IN" sz="2000" dirty="0" smtClean="0">
                <a:latin typeface="Times New Roman" pitchFamily="18" charset="0"/>
                <a:cs typeface="Times New Roman" pitchFamily="18" charset="0"/>
              </a:rPr>
              <a:t> and duration of 50 ns into the primary circuit.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waveforms of the calibration pulses induced in the secondary circuit of the HFCT sensor were registered using an oscilloscope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Many modern systems use a combination of these techniques, because electrical detection is a proven technology, combining it with modern techniques gives the conformity and the advantage of modern digital signal processing.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are discussing different type of PD measurement techniques especially in the area of modern measurement techniques using fibre optic sensor with their advantages.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advantage of such system is the immunity to electromagnetic field, high flexible, high sensitive and large </a:t>
            </a:r>
            <a:r>
              <a:rPr lang="en-IN" sz="2000" dirty="0" smtClean="0">
                <a:latin typeface="Times New Roman" pitchFamily="18" charset="0"/>
                <a:cs typeface="Times New Roman" pitchFamily="18" charset="0"/>
              </a:rPr>
              <a:t>bandwidth.</a:t>
            </a:r>
          </a:p>
          <a:p>
            <a:pPr algn="just">
              <a:lnSpc>
                <a:spcPct val="150000"/>
              </a:lnSpc>
            </a:pPr>
            <a:r>
              <a:rPr lang="en-IN" sz="2000" dirty="0" smtClean="0">
                <a:latin typeface="Times New Roman" pitchFamily="18" charset="0"/>
                <a:cs typeface="Times New Roman" pitchFamily="18" charset="0"/>
              </a:rPr>
              <a:t>A further advantage is the very fast rise time (response characteristic) to register the discharges and a very low dark current.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67400"/>
        </p:xfrm>
        <a:graphic>
          <a:graphicData uri="http://schemas.openxmlformats.org/drawingml/2006/table">
            <a:tbl>
              <a:tblPr firstRow="1" bandRow="1">
                <a:tableStyleId>{5C22544A-7EE6-4342-B048-85BDC9FD1C3A}</a:tableStyleId>
              </a:tblPr>
              <a:tblGrid>
                <a:gridCol w="2622550"/>
                <a:gridCol w="2622550"/>
                <a:gridCol w="2622550"/>
              </a:tblGrid>
              <a:tr h="495884">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91440">
                <a:tc>
                  <a:txBody>
                    <a:bodyPr/>
                    <a:lstStyle/>
                    <a:p>
                      <a:pPr algn="just">
                        <a:lnSpc>
                          <a:spcPct val="150000"/>
                        </a:lnSpc>
                        <a:spcAft>
                          <a:spcPts val="500"/>
                        </a:spcAft>
                        <a:tabLst>
                          <a:tab pos="457200" algn="l"/>
                        </a:tabLst>
                      </a:pPr>
                      <a:r>
                        <a:rPr lang="en-US" sz="2000" dirty="0">
                          <a:latin typeface="Times New Roman"/>
                          <a:ea typeface="Calibri"/>
                          <a:cs typeface="Latha"/>
                        </a:rPr>
                        <a:t>Failure analysis of EHV transformers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Kogan V. I, Fleeman J. A, Provanzana J. H, Shih C. 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analysis can be applied to investigation of the failure mechanism of 765 kV transformers.</a:t>
                      </a:r>
                      <a:endParaRPr lang="en-IN" sz="2000">
                        <a:latin typeface="Calibri"/>
                        <a:ea typeface="Calibri"/>
                        <a:cs typeface="Latha"/>
                      </a:endParaRPr>
                    </a:p>
                  </a:txBody>
                  <a:tcPr marL="68580" marR="68580" marT="0" marB="0"/>
                </a:tc>
              </a:tr>
              <a:tr h="2380076">
                <a:tc>
                  <a:txBody>
                    <a:bodyPr/>
                    <a:lstStyle/>
                    <a:p>
                      <a:pPr algn="just">
                        <a:lnSpc>
                          <a:spcPct val="150000"/>
                        </a:lnSpc>
                        <a:spcAft>
                          <a:spcPts val="500"/>
                        </a:spcAft>
                        <a:tabLst>
                          <a:tab pos="457200" algn="l"/>
                        </a:tabLst>
                      </a:pPr>
                      <a:r>
                        <a:rPr lang="en-US" sz="2000">
                          <a:latin typeface="Times New Roman"/>
                          <a:ea typeface="Calibri"/>
                          <a:cs typeface="Latha"/>
                        </a:rPr>
                        <a:t>Partial Discharge Detection in High Voltage Equipment</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Kreuger. F. 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Advantages and disadvantages of each method have been explored and compared.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Partial Discharge Diagnostics and Electrical Equipment Insulation Condition Assessment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Stone. G. C,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Partial discharge (PD) measurement has long been used as a test to evaluate different insulation system designs, and as a quality control test for new equipment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Partial discharge measurement as a Diagnostic Tool for HVEquipments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Schwarz. R; Muhr.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Electrical breakdowns in a small region of the insulating system are called partial discharge.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jpg"/>
          <p:cNvPicPr>
            <a:picLocks noGrp="1" noChangeAspect="1" noChangeArrowheads="1"/>
          </p:cNvPicPr>
          <p:nvPr>
            <p:ph idx="1"/>
          </p:nvPr>
        </p:nvPicPr>
        <p:blipFill>
          <a:blip r:embed="rId2"/>
          <a:srcRect/>
          <a:stretch>
            <a:fillRect/>
          </a:stretch>
        </p:blipFill>
        <p:spPr bwMode="auto">
          <a:xfrm>
            <a:off x="1905000" y="1295400"/>
            <a:ext cx="60960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400" dirty="0" smtClean="0">
                <a:latin typeface="Times New Roman" pitchFamily="18" charset="0"/>
                <a:cs typeface="Times New Roman" pitchFamily="18" charset="0"/>
              </a:rPr>
              <a:t>   The </a:t>
            </a:r>
            <a:r>
              <a:rPr lang="en-IN" sz="2400" dirty="0" smtClean="0">
                <a:latin typeface="Times New Roman" pitchFamily="18" charset="0"/>
                <a:cs typeface="Times New Roman" pitchFamily="18" charset="0"/>
              </a:rPr>
              <a:t>optical measurement system can be used to detect and locate the optical signal of the partial discharge occurred in the transparent dielectrics. The detection of very fast impulses is possible and the intensity of the optical signal corresponds with the level of the partial discharge. The advantage of this method is the immunity to EMC, the insensitivity to electromagnetic and acoustic interference sources. The optical measurement is a very sensitive method in comparison to the conventional electrical or acoustic techniques especially by on-site measurements.</a:t>
            </a:r>
            <a:endParaRPr lang="en-US" sz="24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Kogan</a:t>
            </a:r>
            <a:r>
              <a:rPr lang="en-IN" sz="1600" dirty="0" smtClean="0">
                <a:latin typeface="Times New Roman" pitchFamily="18" charset="0"/>
                <a:cs typeface="Times New Roman" pitchFamily="18" charset="0"/>
              </a:rPr>
              <a:t> V. I, </a:t>
            </a:r>
            <a:r>
              <a:rPr lang="en-IN" sz="1600" dirty="0" err="1" smtClean="0">
                <a:latin typeface="Times New Roman" pitchFamily="18" charset="0"/>
                <a:cs typeface="Times New Roman" pitchFamily="18" charset="0"/>
              </a:rPr>
              <a:t>Fleeman</a:t>
            </a:r>
            <a:r>
              <a:rPr lang="en-IN" sz="1600" dirty="0" smtClean="0">
                <a:latin typeface="Times New Roman" pitchFamily="18" charset="0"/>
                <a:cs typeface="Times New Roman" pitchFamily="18" charset="0"/>
              </a:rPr>
              <a:t> J. A, </a:t>
            </a:r>
            <a:r>
              <a:rPr lang="en-IN" sz="1600" dirty="0" err="1" smtClean="0">
                <a:latin typeface="Times New Roman" pitchFamily="18" charset="0"/>
                <a:cs typeface="Times New Roman" pitchFamily="18" charset="0"/>
              </a:rPr>
              <a:t>Provanzana</a:t>
            </a:r>
            <a:r>
              <a:rPr lang="en-IN" sz="1600" dirty="0" smtClean="0">
                <a:latin typeface="Times New Roman" pitchFamily="18" charset="0"/>
                <a:cs typeface="Times New Roman" pitchFamily="18" charset="0"/>
              </a:rPr>
              <a:t> J. H, Shih C. H. “Failure analysis of EHV transformers”. IEEE Transactions on Power Delivery; Vol. 3, No. 2; pp. 672–683; April 1988.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Kreuger</a:t>
            </a:r>
            <a:r>
              <a:rPr lang="en-IN" sz="1600" dirty="0" smtClean="0">
                <a:latin typeface="Times New Roman" pitchFamily="18" charset="0"/>
                <a:cs typeface="Times New Roman" pitchFamily="18" charset="0"/>
              </a:rPr>
              <a:t>. F. H, Partial Discharge Detection in High Voltage Equipment. London, Boston, 1989.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Stone. G. C, “Partial Discharge Diagnostics and Electrical Equipment Insulation Condition Assessment”, IEEE Transactions on Dielectrics and Electrical Insulation Vol. 12, No. 5; pp. 891-904; October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IEC Standard 60270, “High Voltage Test techniques: Partial Discharge Measurements”, 3rd. Edition, 2000-12.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Schwarz. R; </a:t>
            </a:r>
            <a:r>
              <a:rPr lang="en-IN" sz="1600" dirty="0" err="1" smtClean="0">
                <a:latin typeface="Times New Roman" pitchFamily="18" charset="0"/>
                <a:cs typeface="Times New Roman" pitchFamily="18" charset="0"/>
              </a:rPr>
              <a:t>Muhr</a:t>
            </a:r>
            <a:r>
              <a:rPr lang="en-IN" sz="1600" dirty="0" smtClean="0">
                <a:latin typeface="Times New Roman" pitchFamily="18" charset="0"/>
                <a:cs typeface="Times New Roman" pitchFamily="18" charset="0"/>
              </a:rPr>
              <a:t>. M. “Partial discharge measurement as a Diagnostic Tool for </a:t>
            </a:r>
            <a:r>
              <a:rPr lang="en-IN" sz="1600" dirty="0" err="1" smtClean="0">
                <a:latin typeface="Times New Roman" pitchFamily="18" charset="0"/>
                <a:cs typeface="Times New Roman" pitchFamily="18" charset="0"/>
              </a:rPr>
              <a:t>HVEquipments</a:t>
            </a:r>
            <a:r>
              <a:rPr lang="en-IN" sz="1600" dirty="0" smtClean="0">
                <a:latin typeface="Times New Roman" pitchFamily="18" charset="0"/>
                <a:cs typeface="Times New Roman" pitchFamily="18" charset="0"/>
              </a:rPr>
              <a:t>”. Proceedings of 2006 IEEE 8th International Conference on Properties and applications of Dielectric Materials, Bali; pp. 195–198; June 2006.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Judd, M.D., Cleary, G.P., “UHF and current pulse measurements of partial discharge activity in mineral oil”, Proceedings of IEE Science, Measurement and Technology, Vol. 153, No. 2; pp. 47–54; March 2006.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a:t>
            </a:r>
            <a:r>
              <a:rPr lang="en-IN" sz="1500" dirty="0" err="1" smtClean="0">
                <a:latin typeface="Times New Roman" pitchFamily="18" charset="0"/>
                <a:cs typeface="Times New Roman" pitchFamily="18" charset="0"/>
              </a:rPr>
              <a:t>Schlemper</a:t>
            </a:r>
            <a:r>
              <a:rPr lang="en-IN" sz="1500" dirty="0" smtClean="0">
                <a:latin typeface="Times New Roman" pitchFamily="18" charset="0"/>
                <a:cs typeface="Times New Roman" pitchFamily="18" charset="0"/>
              </a:rPr>
              <a:t>. H. D, </a:t>
            </a:r>
            <a:r>
              <a:rPr lang="en-IN" sz="1500" dirty="0" err="1" smtClean="0">
                <a:latin typeface="Times New Roman" pitchFamily="18" charset="0"/>
                <a:cs typeface="Times New Roman" pitchFamily="18" charset="0"/>
              </a:rPr>
              <a:t>Feser</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Blaum</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Kirchesch</a:t>
            </a:r>
            <a:r>
              <a:rPr lang="en-IN" sz="1500" dirty="0" smtClean="0">
                <a:latin typeface="Times New Roman" pitchFamily="18" charset="0"/>
                <a:cs typeface="Times New Roman" pitchFamily="18" charset="0"/>
              </a:rPr>
              <a:t>. P, “Sensitivity of acoustic PD detection in GIS Laboratory experiments and on-site experience”, Conference Record of the 1996 IEEE International Symposium on Electrical Insulation, Montreal, Quebec, Canada, Vol. 1; pp. 99–102 June 16-19,1996.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Markalous</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Tenbohlen</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Feser</a:t>
            </a:r>
            <a:r>
              <a:rPr lang="en-IN" sz="1500" dirty="0" smtClean="0">
                <a:latin typeface="Times New Roman" pitchFamily="18" charset="0"/>
                <a:cs typeface="Times New Roman" pitchFamily="18" charset="0"/>
              </a:rPr>
              <a:t>, K., “Detection and location of partial discharges in power transformers using acoustic and electromagnetic signals”, IEEE Transactions on Dielectrics and Electrical Insulation Vol. 15, No. 6; pp. 1576–1583; December 2008.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a:t>
            </a:r>
            <a:r>
              <a:rPr lang="en-IN" sz="1500" dirty="0" err="1" smtClean="0">
                <a:latin typeface="Times New Roman" pitchFamily="18" charset="0"/>
                <a:cs typeface="Times New Roman" pitchFamily="18" charset="0"/>
              </a:rPr>
              <a:t>Varl</a:t>
            </a:r>
            <a:r>
              <a:rPr lang="en-IN" sz="1500" dirty="0" smtClean="0">
                <a:latin typeface="Times New Roman" pitchFamily="18" charset="0"/>
                <a:cs typeface="Times New Roman" pitchFamily="18" charset="0"/>
              </a:rPr>
              <a:t>, A., “On-line diagnostics of oil-filled transformers”, Proceedings of 2002 IEEE 14th International Conference on Dielectric Liquids (ICDL 2002), pp. 253 – 257, 2002.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Tae Young Kim, </a:t>
            </a:r>
            <a:r>
              <a:rPr lang="en-IN" sz="1500" dirty="0" err="1" smtClean="0">
                <a:latin typeface="Times New Roman" pitchFamily="18" charset="0"/>
                <a:cs typeface="Times New Roman" pitchFamily="18" charset="0"/>
              </a:rPr>
              <a:t>Suh</a:t>
            </a:r>
            <a:r>
              <a:rPr lang="en-IN" sz="1500" dirty="0" smtClean="0">
                <a:latin typeface="Times New Roman" pitchFamily="18" charset="0"/>
                <a:cs typeface="Times New Roman" pitchFamily="18" charset="0"/>
              </a:rPr>
              <a:t>. K. S, Jin Ho Nam, Takada. T, “Acoustic monitoring of HV equipment with optical </a:t>
            </a:r>
            <a:r>
              <a:rPr lang="en-IN" sz="1500" dirty="0" err="1" smtClean="0">
                <a:latin typeface="Times New Roman" pitchFamily="18" charset="0"/>
                <a:cs typeface="Times New Roman" pitchFamily="18" charset="0"/>
              </a:rPr>
              <a:t>fiber</a:t>
            </a:r>
            <a:r>
              <a:rPr lang="en-IN" sz="1500" dirty="0" smtClean="0">
                <a:latin typeface="Times New Roman" pitchFamily="18" charset="0"/>
                <a:cs typeface="Times New Roman" pitchFamily="18" charset="0"/>
              </a:rPr>
              <a:t> sensors”, IEEE Transactions on Dielectrics and Electrical Insulation Vol. 10, No. 2; pp. 266-270; April 2003.</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1327</TotalTime>
  <Words>1249</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Multiplexing Optical Partial Discharge Sensing System for Power Transformer using a Single Photodetector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2021-05-28T11:05:58Z</dcterms:modified>
</cp:coreProperties>
</file>