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Optimized Reactive Power Capability of Wind Power Plants with Tap-Changing Transformers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With </a:t>
            </a:r>
            <a:r>
              <a:rPr lang="en-IN" sz="2000" dirty="0" smtClean="0">
                <a:latin typeface="Times New Roman" pitchFamily="18" charset="0"/>
                <a:cs typeface="Times New Roman" pitchFamily="18" charset="0"/>
              </a:rPr>
              <a:t>the recent advancements in power electronics for wind turbines (WTs) and increasing penetration of wind energy, wind power plants (WPP) have become necessary contributors of reactive power support for the bulk power system. Balancing reactive power support with individual WT operating requirements in a cost-effective manner is a challenge for WPP designers. In this paper, we present a methodology to optimize the WPP reactive power capability as seen from the point of common coupling (PCC), accounting for steady-state operating capabilities of the WPP equipment.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Thus</a:t>
            </a:r>
            <a:r>
              <a:rPr lang="en-IN" sz="2000" dirty="0" smtClean="0">
                <a:latin typeface="Times New Roman" pitchFamily="18" charset="0"/>
                <a:cs typeface="Times New Roman" pitchFamily="18" charset="0"/>
              </a:rPr>
              <a:t>, the proposed methodology determines the configuration of the tap-changing transformers within the WPP that maximizes the amount of reactive power the WPP can either consume or inject to the network, considering uncertain levels of wind power generation and voltage magnitudes at the PCC. The optimized reactive power capability (ORPC) problem is initially formulated as a mixed-integer nonlinear programming (MINLP) model. Then, a set of efficient linearization techniques are used to obtain a mixed-integer linear programming (MILP) model that can be solved via off-the-shelf mathematical programming solvers. Results demonstrate that the proposed MILP model is a scalable, flexible and accurate method to maximize the reactive power capability of WPP.</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considered discrete controllers, scenarios, probability of each scenario, operation mode, electrical and operation limits, all in a unique integrated MILP model.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proposed MILP model can be solved using existing off-the-shelf convex optimization solvers, achieving the following benefits: (a) Obtain a tap-setting of the WT and main transformers for the operation of a WPP, according to the type of case study; (b) Convergence to optimality is guaranteed by MILP commercial solvers; and (c) A scalable, flexible and accurate MILP model with a low computational burden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novel, scalable, flexible, and accurate method to solve the RPC problem, with a low computational burden for large WPPs.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article deals with reactive power reserve and support from wind power plants (WPP).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reactive power reserves conventionally provided by exciter of synchronous generator reduces when replaced by WPPs. This can cause voltage stability issues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issue is further pronounced in weak grids where WPPs are connected to the grid through long lines.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need for analysis of reactive power support from WPP is especially essential when the grid is in a stressed condition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Using this equivalent WPP collection system model, reactive power capability of any type of WPP can be obtained because the </a:t>
            </a:r>
            <a:r>
              <a:rPr lang="en-IN" sz="2000" dirty="0" err="1" smtClean="0">
                <a:latin typeface="Times New Roman" pitchFamily="18" charset="0"/>
                <a:cs typeface="Times New Roman" pitchFamily="18" charset="0"/>
              </a:rPr>
              <a:t>equivalencing</a:t>
            </a:r>
            <a:r>
              <a:rPr lang="en-IN" sz="2000" dirty="0" smtClean="0">
                <a:latin typeface="Times New Roman" pitchFamily="18" charset="0"/>
                <a:cs typeface="Times New Roman" pitchFamily="18" charset="0"/>
              </a:rPr>
              <a:t> method can be applied to any type of WPP</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present a methodology to optimize the WPP’s reactive power capability as seen from the point of common coupling (PCC).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this end, the proposed methodology determines the configuration of the tap-changing transformers within the WPP that maximizes the amount of reactive power the WPP can either consume or inject into the network, considering uncertain levels of wind power generation and voltage magnitude at the PCC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novel scalable, flexible and accurate MILP model for solving the ORPC problem, considering NLTC/OLTC transformers and shunt capacitor banks, scenarios, probability of each scenario, operation mode, electrical and operation limits, all in a unique integrated proposed MILP model.</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This method is used as the base case for comparison of results in this study.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Though </a:t>
            </a:r>
            <a:r>
              <a:rPr lang="en-IN" sz="2000" dirty="0" smtClean="0">
                <a:latin typeface="Times New Roman" pitchFamily="18" charset="0"/>
                <a:cs typeface="Times New Roman" pitchFamily="18" charset="0"/>
              </a:rPr>
              <a:t>this method provides accurate an WPP reactive power capability, the disadvantages of this method are: (</a:t>
            </a:r>
            <a:r>
              <a:rPr lang="en-IN" sz="2000" dirty="0" err="1" smtClean="0">
                <a:latin typeface="Times New Roman" pitchFamily="18" charset="0"/>
                <a:cs typeface="Times New Roman" pitchFamily="18" charset="0"/>
              </a:rPr>
              <a:t>i</a:t>
            </a:r>
            <a:r>
              <a:rPr lang="en-IN" sz="2000" dirty="0" smtClean="0">
                <a:latin typeface="Times New Roman" pitchFamily="18" charset="0"/>
                <a:cs typeface="Times New Roman" pitchFamily="18" charset="0"/>
              </a:rPr>
              <a:t>) Many parameters required, (ii) can have high computation time for large WPPs, and (iii) when simulating large power systems with numerous WPP, including detailed model of each WPP may not be efficient.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can be therefore concluded that using the proposed model, the WPP reactive power capability is accurately determined using a reduced number of parameters.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Thus</a:t>
            </a:r>
            <a:r>
              <a:rPr lang="en-IN" sz="2000" dirty="0" smtClean="0">
                <a:latin typeface="Times New Roman" pitchFamily="18" charset="0"/>
                <a:cs typeface="Times New Roman" pitchFamily="18" charset="0"/>
              </a:rPr>
              <a:t>, a fast and efficient calculation of reactive power availability compared to the reactive power capability of the WPP detailed model can be obtained.</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1018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On the analysis of long-term voltage stability</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Lof, P.A.; Hill, D.J.; Arnborg, S.; Andersson, 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is aimed to explore the relationship between the network topology and the network performance in terms of long-term voltage stability.</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Siemens experience with validation of different types of wind turbine models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Bech, J.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developing the wind turbine models, each part of the wind turbines are examined to define relevant behaviors that significantly influence the power system response.</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0435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Accurate modeling of doubly fed induction generator based wind farms in load flow analysis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Seshadri Sravan Kumar, V.; Thukaram, D.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In the proposed approach, the power flow model of a node with DFIG is determined based on the reference to reactive power control loop of rotor side converter</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Models of reactive power-related wind park losses for application in power system load flow studies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Kaempf, E.; Braun, M.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This article presents the development of a reactive power capability model for a wind power plant (WPP) based on an aggregated wind power collection system.</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 2.jpg"/>
          <p:cNvPicPr>
            <a:picLocks noGrp="1" noChangeAspect="1" noChangeArrowheads="1"/>
          </p:cNvPicPr>
          <p:nvPr>
            <p:ph idx="1"/>
          </p:nvPr>
        </p:nvPicPr>
        <p:blipFill>
          <a:blip r:embed="rId2"/>
          <a:srcRect/>
          <a:stretch>
            <a:fillRect/>
          </a:stretch>
        </p:blipFill>
        <p:spPr bwMode="auto">
          <a:xfrm>
            <a:off x="1828800" y="1371600"/>
            <a:ext cx="6553200" cy="4495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884238"/>
          </a:xfrm>
        </p:spPr>
        <p:txBody>
          <a:bodyPr/>
          <a:lstStyle/>
          <a:p>
            <a:r>
              <a:rPr lang="en-US" dirty="0" smtClean="0"/>
              <a:t>CONCLUTION</a:t>
            </a:r>
            <a:endParaRPr lang="en-US" dirty="0"/>
          </a:p>
        </p:txBody>
      </p:sp>
      <p:sp>
        <p:nvSpPr>
          <p:cNvPr id="3" name="Content Placeholder 2"/>
          <p:cNvSpPr>
            <a:spLocks noGrp="1"/>
          </p:cNvSpPr>
          <p:nvPr>
            <p:ph idx="1"/>
          </p:nvPr>
        </p:nvSpPr>
        <p:spPr>
          <a:xfrm>
            <a:off x="1295400" y="609600"/>
            <a:ext cx="7498080" cy="4800600"/>
          </a:xfrm>
        </p:spPr>
        <p:txBody>
          <a:bodyPr>
            <a:noAutofit/>
          </a:bodyPr>
          <a:lstStyle/>
          <a:p>
            <a:pPr algn="just">
              <a:lnSpc>
                <a:spcPct val="170000"/>
              </a:lnSpc>
              <a:buNone/>
            </a:pPr>
            <a:r>
              <a:rPr lang="en-IN" sz="1600" dirty="0" smtClean="0">
                <a:latin typeface="Times New Roman" pitchFamily="18" charset="0"/>
                <a:cs typeface="Times New Roman" pitchFamily="18" charset="0"/>
              </a:rPr>
              <a:t>    This </a:t>
            </a:r>
            <a:r>
              <a:rPr lang="en-IN" sz="1600" dirty="0" smtClean="0">
                <a:latin typeface="Times New Roman" pitchFamily="18" charset="0"/>
                <a:cs typeface="Times New Roman" pitchFamily="18" charset="0"/>
              </a:rPr>
              <a:t>article proposes and presents a novel approach of modelling WPP reactive power capability using an aggregated WPP collection system parameters for Type 4 based WPPs. The inclusion of a WPP collection system in aggregated form reduces the number of parameters required for simulations, thereby substantially reducing the computational time. Additionally, the accuracy of the proposed model to estimate WPP reactive power capability is much better compared to the scaled WT model predominantly used in literature. WPP reactive power capability depends on the WPP collection system length. For large WPPs with a large collection system, the reactive power capability obtained using the proposed method is close to the actual representation of reactive power generation and absorption limits of WPP. Furthermore, using the reactive power capability of the proposed model in the power system study has shown to be a better estimate of system voltages. Based on the studies and results presented in this article, the proposed model is recommended for power system analysis studies (mainly voltage stability analysis) with large share of converter based generation. </a:t>
            </a:r>
            <a:endParaRPr lang="en-US" sz="16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International Energy Agency. Global Wind Energy Outlook 2017 Executive Summary; International Energy Agency: Paris, France,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Lof</a:t>
            </a:r>
            <a:r>
              <a:rPr lang="en-IN" sz="1600" dirty="0" smtClean="0">
                <a:latin typeface="Times New Roman" pitchFamily="18" charset="0"/>
                <a:cs typeface="Times New Roman" pitchFamily="18" charset="0"/>
              </a:rPr>
              <a:t>, P.A.; Hill, D.J.; </a:t>
            </a:r>
            <a:r>
              <a:rPr lang="en-IN" sz="1600" dirty="0" err="1" smtClean="0">
                <a:latin typeface="Times New Roman" pitchFamily="18" charset="0"/>
                <a:cs typeface="Times New Roman" pitchFamily="18" charset="0"/>
              </a:rPr>
              <a:t>Arnborg</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Andersson</a:t>
            </a:r>
            <a:r>
              <a:rPr lang="en-IN" sz="1600" dirty="0" smtClean="0">
                <a:latin typeface="Times New Roman" pitchFamily="18" charset="0"/>
                <a:cs typeface="Times New Roman" pitchFamily="18" charset="0"/>
              </a:rPr>
              <a:t>, G. On the analysis of long-term voltage stability. Int. J. </a:t>
            </a:r>
            <a:r>
              <a:rPr lang="en-IN" sz="1600" dirty="0" err="1" smtClean="0">
                <a:latin typeface="Times New Roman" pitchFamily="18" charset="0"/>
                <a:cs typeface="Times New Roman" pitchFamily="18" charset="0"/>
              </a:rPr>
              <a:t>Electr</a:t>
            </a:r>
            <a:r>
              <a:rPr lang="en-IN" sz="1600" dirty="0" smtClean="0">
                <a:latin typeface="Times New Roman" pitchFamily="18" charset="0"/>
                <a:cs typeface="Times New Roman" pitchFamily="18" charset="0"/>
              </a:rPr>
              <a:t>. Power Energy Syst. 1993, 15, 229–237.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Kundur</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Paserba</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Ajjarapu</a:t>
            </a:r>
            <a:r>
              <a:rPr lang="en-IN" sz="1600" dirty="0" smtClean="0">
                <a:latin typeface="Times New Roman" pitchFamily="18" charset="0"/>
                <a:cs typeface="Times New Roman" pitchFamily="18" charset="0"/>
              </a:rPr>
              <a:t>, V.; </a:t>
            </a:r>
            <a:r>
              <a:rPr lang="en-IN" sz="1600" dirty="0" err="1" smtClean="0">
                <a:latin typeface="Times New Roman" pitchFamily="18" charset="0"/>
                <a:cs typeface="Times New Roman" pitchFamily="18" charset="0"/>
              </a:rPr>
              <a:t>Andersson</a:t>
            </a:r>
            <a:r>
              <a:rPr lang="en-IN" sz="1600" dirty="0" smtClean="0">
                <a:latin typeface="Times New Roman" pitchFamily="18" charset="0"/>
                <a:cs typeface="Times New Roman" pitchFamily="18" charset="0"/>
              </a:rPr>
              <a:t>, G.; Bose, A.; </a:t>
            </a:r>
            <a:r>
              <a:rPr lang="en-IN" sz="1600" dirty="0" err="1" smtClean="0">
                <a:latin typeface="Times New Roman" pitchFamily="18" charset="0"/>
                <a:cs typeface="Times New Roman" pitchFamily="18" charset="0"/>
              </a:rPr>
              <a:t>Canizares</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Hatziargyriou</a:t>
            </a:r>
            <a:r>
              <a:rPr lang="en-IN" sz="1600" dirty="0" smtClean="0">
                <a:latin typeface="Times New Roman" pitchFamily="18" charset="0"/>
                <a:cs typeface="Times New Roman" pitchFamily="18" charset="0"/>
              </a:rPr>
              <a:t>, N.; Hill, D.; </a:t>
            </a:r>
            <a:r>
              <a:rPr lang="en-IN" sz="1600" dirty="0" err="1" smtClean="0">
                <a:latin typeface="Times New Roman" pitchFamily="18" charset="0"/>
                <a:cs typeface="Times New Roman" pitchFamily="18" charset="0"/>
              </a:rPr>
              <a:t>Stankovic</a:t>
            </a:r>
            <a:r>
              <a:rPr lang="en-IN" sz="1600" dirty="0" smtClean="0">
                <a:latin typeface="Times New Roman" pitchFamily="18" charset="0"/>
                <a:cs typeface="Times New Roman" pitchFamily="18" charset="0"/>
              </a:rPr>
              <a:t>, A.; Taylor, C.; et al. Definition and classification of power system stability IEEE/CIGRE joint task force on stability terms and definitions. IEEE Trans. Power Syst. 2004, 19, 1387–1401.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Das, K.; Hansen, A.D.; </a:t>
            </a:r>
            <a:r>
              <a:rPr lang="en-IN" sz="1600" dirty="0" err="1" smtClean="0">
                <a:latin typeface="Times New Roman" pitchFamily="18" charset="0"/>
                <a:cs typeface="Times New Roman" pitchFamily="18" charset="0"/>
              </a:rPr>
              <a:t>Sørensen</a:t>
            </a:r>
            <a:r>
              <a:rPr lang="en-IN" sz="1600" dirty="0" smtClean="0">
                <a:latin typeface="Times New Roman" pitchFamily="18" charset="0"/>
                <a:cs typeface="Times New Roman" pitchFamily="18" charset="0"/>
              </a:rPr>
              <a:t>, P.E. Understanding IEC standard wind turbine models using </a:t>
            </a:r>
            <a:r>
              <a:rPr lang="en-IN" sz="1600" dirty="0" err="1" smtClean="0">
                <a:latin typeface="Times New Roman" pitchFamily="18" charset="0"/>
                <a:cs typeface="Times New Roman" pitchFamily="18" charset="0"/>
              </a:rPr>
              <a:t>SimPowerSystems</a:t>
            </a:r>
            <a:r>
              <a:rPr lang="en-IN" sz="1600" dirty="0" smtClean="0">
                <a:latin typeface="Times New Roman" pitchFamily="18" charset="0"/>
                <a:cs typeface="Times New Roman" pitchFamily="18" charset="0"/>
              </a:rPr>
              <a:t>. Wind Eng. 2016, 40, 212–227.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Bech</a:t>
            </a:r>
            <a:r>
              <a:rPr lang="en-IN" sz="1600" dirty="0" smtClean="0">
                <a:latin typeface="Times New Roman" pitchFamily="18" charset="0"/>
                <a:cs typeface="Times New Roman" pitchFamily="18" charset="0"/>
              </a:rPr>
              <a:t>, J. Siemens experience with validation of different types of wind turbine models. In Proceedings of the IEEE Power and Energy Society General Meeting, Washington, DC, USA, 27–31 July 2014.</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Sorensen, P.; </a:t>
            </a:r>
            <a:r>
              <a:rPr lang="en-IN" sz="1600" dirty="0" err="1" smtClean="0">
                <a:latin typeface="Times New Roman" pitchFamily="18" charset="0"/>
                <a:cs typeface="Times New Roman" pitchFamily="18" charset="0"/>
              </a:rPr>
              <a:t>Fortmann</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Buendia</a:t>
            </a:r>
            <a:r>
              <a:rPr lang="en-IN" sz="1600" dirty="0" smtClean="0">
                <a:latin typeface="Times New Roman" pitchFamily="18" charset="0"/>
                <a:cs typeface="Times New Roman" pitchFamily="18" charset="0"/>
              </a:rPr>
              <a:t>, F.J.; </a:t>
            </a:r>
            <a:r>
              <a:rPr lang="en-IN" sz="1600" dirty="0" err="1" smtClean="0">
                <a:latin typeface="Times New Roman" pitchFamily="18" charset="0"/>
                <a:cs typeface="Times New Roman" pitchFamily="18" charset="0"/>
              </a:rPr>
              <a:t>Bech</a:t>
            </a:r>
            <a:r>
              <a:rPr lang="en-IN" sz="1600" dirty="0" smtClean="0">
                <a:latin typeface="Times New Roman" pitchFamily="18" charset="0"/>
                <a:cs typeface="Times New Roman" pitchFamily="18" charset="0"/>
              </a:rPr>
              <a:t>, J.; Morales, A.; </a:t>
            </a:r>
            <a:r>
              <a:rPr lang="en-IN" sz="1600" dirty="0" err="1" smtClean="0">
                <a:latin typeface="Times New Roman" pitchFamily="18" charset="0"/>
                <a:cs typeface="Times New Roman" pitchFamily="18" charset="0"/>
              </a:rPr>
              <a:t>Ivanov</a:t>
            </a:r>
            <a:r>
              <a:rPr lang="en-IN" sz="1600" dirty="0" smtClean="0">
                <a:latin typeface="Times New Roman" pitchFamily="18" charset="0"/>
                <a:cs typeface="Times New Roman" pitchFamily="18" charset="0"/>
              </a:rPr>
              <a:t>, C. Final draft international standard IEC 61400-27-1. In Proceedings of the 13th Wind Integration Workshop, Berlin, Germany, 11–13 November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Seshadri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Sravan</a:t>
            </a:r>
            <a:r>
              <a:rPr lang="en-IN" sz="1600" dirty="0" smtClean="0">
                <a:latin typeface="Times New Roman" pitchFamily="18" charset="0"/>
                <a:cs typeface="Times New Roman" pitchFamily="18" charset="0"/>
              </a:rPr>
              <a:t> Kumar, V.; </a:t>
            </a:r>
            <a:r>
              <a:rPr lang="en-IN" sz="1600" dirty="0" err="1" smtClean="0">
                <a:latin typeface="Times New Roman" pitchFamily="18" charset="0"/>
                <a:cs typeface="Times New Roman" pitchFamily="18" charset="0"/>
              </a:rPr>
              <a:t>Thukaram</a:t>
            </a:r>
            <a:r>
              <a:rPr lang="en-IN" sz="1600" dirty="0" smtClean="0">
                <a:latin typeface="Times New Roman" pitchFamily="18" charset="0"/>
                <a:cs typeface="Times New Roman" pitchFamily="18" charset="0"/>
              </a:rPr>
              <a:t>, D. Accurate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of doubly fed induction generator based wind farms in load flow analysis. </a:t>
            </a:r>
            <a:r>
              <a:rPr lang="en-IN" sz="1600" dirty="0" err="1" smtClean="0">
                <a:latin typeface="Times New Roman" pitchFamily="18" charset="0"/>
                <a:cs typeface="Times New Roman" pitchFamily="18" charset="0"/>
              </a:rPr>
              <a:t>Electr</a:t>
            </a:r>
            <a:r>
              <a:rPr lang="en-IN" sz="1600" dirty="0" smtClean="0">
                <a:latin typeface="Times New Roman" pitchFamily="18" charset="0"/>
                <a:cs typeface="Times New Roman" pitchFamily="18" charset="0"/>
              </a:rPr>
              <a:t>. Power Syst. Res. 2018, 155, 363–371.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Kaempf</a:t>
            </a:r>
            <a:r>
              <a:rPr lang="en-IN" sz="1600" dirty="0" smtClean="0">
                <a:latin typeface="Times New Roman" pitchFamily="18" charset="0"/>
                <a:cs typeface="Times New Roman" pitchFamily="18" charset="0"/>
              </a:rPr>
              <a:t>, E.; Braun, M. Models of reactive power-related wind park losses for application in power system load flow studies. Wind Energy 2017, 20, 1291–1309.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Zhang, B.; </a:t>
            </a:r>
            <a:r>
              <a:rPr lang="en-IN" sz="1600" dirty="0" err="1" smtClean="0">
                <a:latin typeface="Times New Roman" pitchFamily="18" charset="0"/>
                <a:cs typeface="Times New Roman" pitchFamily="18" charset="0"/>
              </a:rPr>
              <a:t>Hou</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Hu</a:t>
            </a:r>
            <a:r>
              <a:rPr lang="en-IN" sz="1600" dirty="0" smtClean="0">
                <a:latin typeface="Times New Roman" pitchFamily="18" charset="0"/>
                <a:cs typeface="Times New Roman" pitchFamily="18" charset="0"/>
              </a:rPr>
              <a:t>, W.; </a:t>
            </a:r>
            <a:r>
              <a:rPr lang="en-IN" sz="1600" dirty="0" err="1" smtClean="0">
                <a:latin typeface="Times New Roman" pitchFamily="18" charset="0"/>
                <a:cs typeface="Times New Roman" pitchFamily="18" charset="0"/>
              </a:rPr>
              <a:t>Soltani</a:t>
            </a:r>
            <a:r>
              <a:rPr lang="en-IN" sz="1600" dirty="0" smtClean="0">
                <a:latin typeface="Times New Roman" pitchFamily="18" charset="0"/>
                <a:cs typeface="Times New Roman" pitchFamily="18" charset="0"/>
              </a:rPr>
              <a:t>, M.; Chen, C.; Chen, Z. A reactive power dispatch strategy with loss minimization for a DFIG-based wind farm. IEEE Trans. Sustain. Energy 2016, 7, 914–923.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Meegahapola</a:t>
            </a:r>
            <a:r>
              <a:rPr lang="en-IN" sz="1600" dirty="0" smtClean="0">
                <a:latin typeface="Times New Roman" pitchFamily="18" charset="0"/>
                <a:cs typeface="Times New Roman" pitchFamily="18" charset="0"/>
              </a:rPr>
              <a:t>, L.; </a:t>
            </a:r>
            <a:r>
              <a:rPr lang="en-IN" sz="1600" dirty="0" err="1" smtClean="0">
                <a:latin typeface="Times New Roman" pitchFamily="18" charset="0"/>
                <a:cs typeface="Times New Roman" pitchFamily="18" charset="0"/>
              </a:rPr>
              <a:t>Durairaj</a:t>
            </a:r>
            <a:r>
              <a:rPr lang="en-IN" sz="1600" dirty="0" smtClean="0">
                <a:latin typeface="Times New Roman" pitchFamily="18" charset="0"/>
                <a:cs typeface="Times New Roman" pitchFamily="18" charset="0"/>
              </a:rPr>
              <a:t>, S.; Flynn, D.; Fox, B. Coordinated utilisation of wind farm reactive power capability for system loss optimisation. Eur. Trans. </a:t>
            </a:r>
            <a:r>
              <a:rPr lang="en-IN" sz="1600" dirty="0" err="1" smtClean="0">
                <a:latin typeface="Times New Roman" pitchFamily="18" charset="0"/>
                <a:cs typeface="Times New Roman" pitchFamily="18" charset="0"/>
              </a:rPr>
              <a:t>Electr</a:t>
            </a:r>
            <a:r>
              <a:rPr lang="en-IN" sz="1600" dirty="0" smtClean="0">
                <a:latin typeface="Times New Roman" pitchFamily="18" charset="0"/>
                <a:cs typeface="Times New Roman" pitchFamily="18" charset="0"/>
              </a:rPr>
              <a:t>. Power 2011, 21, 40–51.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1267</TotalTime>
  <Words>1593</Words>
  <Application>Microsoft Office PowerPoint</Application>
  <PresentationFormat>On-screen Show (4:3)</PresentationFormat>
  <Paragraphs>68</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Optimized Reactive Power Capability of Wind Power Plants with Tap-Changing Transformers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2021-05-27T15:54:12Z</dcterms:modified>
</cp:coreProperties>
</file>