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Online </a:t>
            </a:r>
            <a:r>
              <a:rPr lang="en-IN" b="1" dirty="0" err="1" smtClean="0">
                <a:latin typeface="Times New Roman" pitchFamily="18" charset="0"/>
                <a:cs typeface="Times New Roman" pitchFamily="18" charset="0"/>
              </a:rPr>
              <a:t>Noninvasive</a:t>
            </a:r>
            <a:r>
              <a:rPr lang="en-IN" b="1" dirty="0" smtClean="0">
                <a:latin typeface="Times New Roman" pitchFamily="18" charset="0"/>
                <a:cs typeface="Times New Roman" pitchFamily="18" charset="0"/>
              </a:rPr>
              <a:t> Technique for Condition Monitoring of Capacitor in Linear Power Supplies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Linear </a:t>
            </a:r>
            <a:r>
              <a:rPr lang="en-IN" sz="2000" dirty="0" smtClean="0">
                <a:latin typeface="Times New Roman" pitchFamily="18" charset="0"/>
                <a:cs typeface="Times New Roman" pitchFamily="18" charset="0"/>
              </a:rPr>
              <a:t>power supplies (LPSs) are widely used in fields including measurement systems, radiofrequency systems, medical applications, nuclear power plants, and spacecraft electronics. Electrolytic capacitors are used in a variety of devices because of their small size, low cost, and large capacity. During the use of electrolytic capacitor, it is very common for the capacitance ( C ) to decrease and its equivalent series resistance (ESR) to increase, which are typical indicators of capacitor degradation. Electrolytic capacitors are both the weak link and the core component of the LPSs and play a vital role in determining the LPSs lifetime.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Under </a:t>
            </a:r>
            <a:r>
              <a:rPr lang="en-IN" sz="2000" dirty="0" smtClean="0">
                <a:latin typeface="Times New Roman" pitchFamily="18" charset="0"/>
                <a:cs typeface="Times New Roman" pitchFamily="18" charset="0"/>
              </a:rPr>
              <a:t>the power frequency condition, the power frequency transformer plays a role in isolation and voltage reduction in the LPSs. The input and output signals of the LPSs are used for condition monitoring of capacitor, and the existence of transformer increases the difficulty of the online </a:t>
            </a:r>
            <a:r>
              <a:rPr lang="en-IN" sz="2000" dirty="0" err="1" smtClean="0">
                <a:latin typeface="Times New Roman" pitchFamily="18" charset="0"/>
                <a:cs typeface="Times New Roman" pitchFamily="18" charset="0"/>
              </a:rPr>
              <a:t>noninvasive</a:t>
            </a:r>
            <a:r>
              <a:rPr lang="en-IN" sz="2000" dirty="0" smtClean="0">
                <a:latin typeface="Times New Roman" pitchFamily="18" charset="0"/>
                <a:cs typeface="Times New Roman" pitchFamily="18" charset="0"/>
              </a:rPr>
              <a:t> technique of LPSs. The online </a:t>
            </a:r>
            <a:r>
              <a:rPr lang="en-IN" sz="2000" dirty="0" err="1" smtClean="0">
                <a:latin typeface="Times New Roman" pitchFamily="18" charset="0"/>
                <a:cs typeface="Times New Roman" pitchFamily="18" charset="0"/>
              </a:rPr>
              <a:t>noninvasive</a:t>
            </a:r>
            <a:r>
              <a:rPr lang="en-IN" sz="2000" dirty="0" smtClean="0">
                <a:latin typeface="Times New Roman" pitchFamily="18" charset="0"/>
                <a:cs typeface="Times New Roman" pitchFamily="18" charset="0"/>
              </a:rPr>
              <a:t> technique for condition monitoring of capacitor in LPSs proposed in this article can be solved only by using the input current, the magnetizing current, the input voltage, and the load current. Effect of temperature on C and ESR values is incorporated for accurate determination of the parameters of capacitor. The effectiveness of the proposed method is verified through simulations and experiments, and the data obtained are consistent with the results measured using an LCR meter.</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lvl="0" algn="just">
              <a:lnSpc>
                <a:spcPct val="150000"/>
              </a:lnSpc>
            </a:pPr>
            <a:r>
              <a:rPr lang="en-IN" sz="2000" dirty="0" smtClean="0">
                <a:latin typeface="Times New Roman" pitchFamily="18" charset="0"/>
                <a:cs typeface="Times New Roman" pitchFamily="18" charset="0"/>
              </a:rPr>
              <a:t>This condition is indicated by hi-lo or lo-hi transition of the S/H output. </a:t>
            </a:r>
          </a:p>
          <a:p>
            <a:pPr lvl="0" algn="just">
              <a:lnSpc>
                <a:spcPct val="150000"/>
              </a:lnSpc>
            </a:pPr>
            <a:r>
              <a:rPr lang="en-IN" sz="2000" dirty="0" smtClean="0">
                <a:latin typeface="Times New Roman" pitchFamily="18" charset="0"/>
                <a:cs typeface="Times New Roman" pitchFamily="18" charset="0"/>
              </a:rPr>
              <a:t>At this point the estimator enters sleep mode and only occasionally is re-engaged upon the exit of a transient or after a pre-defined wait time.</a:t>
            </a:r>
          </a:p>
          <a:p>
            <a:pPr lvl="0" algn="just">
              <a:lnSpc>
                <a:spcPct val="150000"/>
              </a:lnSpc>
            </a:pPr>
            <a:r>
              <a:rPr lang="en-IN" sz="2000" dirty="0" smtClean="0">
                <a:latin typeface="Times New Roman" pitchFamily="18" charset="0"/>
                <a:cs typeface="Times New Roman" pitchFamily="18" charset="0"/>
              </a:rPr>
              <a:t>As such, they are not most suitable for the targeted cost-sensitive low-power dc-dc supplies. The invasive solutions, presented in, eliminate the RC filter and the need for a dedicate ADC. </a:t>
            </a:r>
          </a:p>
          <a:p>
            <a:pPr lvl="0" algn="just">
              <a:lnSpc>
                <a:spcPct val="150000"/>
              </a:lnSpc>
            </a:pPr>
            <a:r>
              <a:rPr lang="en-IN" sz="2000" dirty="0" smtClean="0">
                <a:latin typeface="Times New Roman" pitchFamily="18" charset="0"/>
                <a:cs typeface="Times New Roman" pitchFamily="18" charset="0"/>
              </a:rPr>
              <a:t>An accurate estimation of that constant and/or emulation of the realistic capacitor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is of a key importance for fast transient response control methods and implementation of the power stage health monitoring systems . </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lvl="0" algn="just">
              <a:lnSpc>
                <a:spcPct val="150000"/>
              </a:lnSpc>
            </a:pPr>
            <a:r>
              <a:rPr lang="en-IN" sz="2000" dirty="0" err="1" smtClean="0">
                <a:latin typeface="Times New Roman" pitchFamily="18" charset="0"/>
                <a:cs typeface="Times New Roman" pitchFamily="18" charset="0"/>
              </a:rPr>
              <a:t>Noninvasive</a:t>
            </a:r>
            <a:r>
              <a:rPr lang="en-IN" sz="2000" dirty="0" smtClean="0">
                <a:latin typeface="Times New Roman" pitchFamily="18" charset="0"/>
                <a:cs typeface="Times New Roman" pitchFamily="18" charset="0"/>
              </a:rPr>
              <a:t> glucose-level monitoring device for clinical test overcomes the problem of frequent pricking for blood samples. </a:t>
            </a:r>
          </a:p>
          <a:p>
            <a:pPr lvl="0" algn="just">
              <a:lnSpc>
                <a:spcPct val="150000"/>
              </a:lnSpc>
            </a:pPr>
            <a:r>
              <a:rPr lang="en-IN" sz="2000" dirty="0" smtClean="0">
                <a:latin typeface="Times New Roman" pitchFamily="18" charset="0"/>
                <a:cs typeface="Times New Roman" pitchFamily="18" charset="0"/>
              </a:rPr>
              <a:t>There is requirement to develop the Internet-</a:t>
            </a:r>
            <a:r>
              <a:rPr lang="en-IN" sz="2000" dirty="0" err="1" smtClean="0">
                <a:latin typeface="Times New Roman" pitchFamily="18" charset="0"/>
                <a:cs typeface="Times New Roman" pitchFamily="18" charset="0"/>
              </a:rPr>
              <a:t>MedicalThings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IoMT</a:t>
            </a:r>
            <a:r>
              <a:rPr lang="en-IN" sz="2000" dirty="0" smtClean="0">
                <a:latin typeface="Times New Roman" pitchFamily="18" charset="0"/>
                <a:cs typeface="Times New Roman" pitchFamily="18" charset="0"/>
              </a:rPr>
              <a:t>) integrated Healthcare Cyber-Physical System (H-CPS) based Smart Healthcare framework for glucose measurement with purpose of continuous health monitoring.</a:t>
            </a:r>
          </a:p>
          <a:p>
            <a:pPr lvl="0" algn="just">
              <a:lnSpc>
                <a:spcPct val="150000"/>
              </a:lnSpc>
            </a:pPr>
            <a:r>
              <a:rPr lang="en-IN" sz="2000" dirty="0" smtClean="0">
                <a:latin typeface="Times New Roman" pitchFamily="18" charset="0"/>
                <a:cs typeface="Times New Roman" pitchFamily="18" charset="0"/>
              </a:rPr>
              <a:t>There are several health issues which may also arise from diabetes like depression, digestive problem, anxiety disorders, mood disorder and eating habits change. </a:t>
            </a:r>
          </a:p>
          <a:p>
            <a:pPr lvl="0" algn="just">
              <a:lnSpc>
                <a:spcPct val="150000"/>
              </a:lnSpc>
            </a:pPr>
            <a:r>
              <a:rPr lang="en-IN" sz="2000" dirty="0" smtClean="0">
                <a:latin typeface="Times New Roman" pitchFamily="18" charset="0"/>
                <a:cs typeface="Times New Roman" pitchFamily="18" charset="0"/>
              </a:rPr>
              <a:t>The diabetes could be controlled with proper diet plan, through some physical exercise, insulin dosage and medicines. </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990600" y="685800"/>
            <a:ext cx="7498080" cy="5867400"/>
          </a:xfrm>
        </p:spPr>
        <p:txBody>
          <a:bodyPr>
            <a:noAutofit/>
          </a:bodyPr>
          <a:lstStyle/>
          <a:p>
            <a:pPr lvl="0" algn="just">
              <a:lnSpc>
                <a:spcPct val="150000"/>
              </a:lnSpc>
            </a:pPr>
            <a:r>
              <a:rPr lang="en-US" sz="2000" dirty="0" smtClean="0">
                <a:latin typeface="Times New Roman" pitchFamily="18" charset="0"/>
                <a:cs typeface="Times New Roman" pitchFamily="18" charset="0"/>
              </a:rPr>
              <a:t>Both approaches were implemented and compared to validate the noninvasive method proposed in this work, even though it did not represent an actual LVR.</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effectiveness of the proposed estimator is illustrated using a 5V-to-1V/5A, 500kHz buck converter demonstrating accuracy within a few tens of ns in the detection of capacitor zero current crossing points.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Due to these potential advantages a number of noninvasive and invasive output capacitor </a:t>
            </a:r>
            <a:r>
              <a:rPr lang="en-US" sz="2000" dirty="0" err="1" smtClean="0">
                <a:latin typeface="Times New Roman" pitchFamily="18" charset="0"/>
                <a:cs typeface="Times New Roman" pitchFamily="18" charset="0"/>
              </a:rPr>
              <a:t>timeconstant</a:t>
            </a:r>
            <a:r>
              <a:rPr lang="en-US" sz="2000" dirty="0" smtClean="0">
                <a:latin typeface="Times New Roman" pitchFamily="18" charset="0"/>
                <a:cs typeface="Times New Roman" pitchFamily="18" charset="0"/>
              </a:rPr>
              <a:t> estimators have been previously proposed. </a:t>
            </a:r>
            <a:endParaRPr lang="en-IN" sz="2000" dirty="0" smtClean="0">
              <a:latin typeface="Times New Roman" pitchFamily="18" charset="0"/>
              <a:cs typeface="Times New Roman" pitchFamily="18" charset="0"/>
            </a:endParaRPr>
          </a:p>
          <a:p>
            <a:pPr lvl="0" algn="just">
              <a:lnSpc>
                <a:spcPct val="150000"/>
              </a:lnSpc>
            </a:pPr>
            <a:r>
              <a:rPr lang="en-US" sz="2000" dirty="0" smtClean="0">
                <a:latin typeface="Times New Roman" pitchFamily="18" charset="0"/>
                <a:cs typeface="Times New Roman" pitchFamily="18" charset="0"/>
              </a:rPr>
              <a:t>The noninvasive estimators, which usually consist of a small RC filter placed in parallel with the output capacitor, can generally be divided into static and self-tuning.</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lvl="0" algn="just">
              <a:lnSpc>
                <a:spcPct val="150000"/>
              </a:lnSpc>
            </a:pPr>
            <a:r>
              <a:rPr lang="en-IN" sz="2000" dirty="0" smtClean="0">
                <a:latin typeface="Times New Roman" pitchFamily="18" charset="0"/>
                <a:cs typeface="Times New Roman" pitchFamily="18" charset="0"/>
              </a:rPr>
              <a:t>An upgraded version of SMA is used for the implementation of PCB. </a:t>
            </a:r>
          </a:p>
          <a:p>
            <a:pPr lvl="0" algn="just">
              <a:lnSpc>
                <a:spcPct val="150000"/>
              </a:lnSpc>
            </a:pPr>
            <a:r>
              <a:rPr lang="en-IN" sz="2000" dirty="0" smtClean="0">
                <a:latin typeface="Times New Roman" pitchFamily="18" charset="0"/>
                <a:cs typeface="Times New Roman" pitchFamily="18" charset="0"/>
              </a:rPr>
              <a:t>Because of it’s feasibility and performance, it can be considered as the first wearable device for the glucose monitoring but it is large in size which makes it inconvenient.</a:t>
            </a:r>
          </a:p>
          <a:p>
            <a:pPr lvl="0" algn="just">
              <a:lnSpc>
                <a:spcPct val="150000"/>
              </a:lnSpc>
            </a:pPr>
            <a:r>
              <a:rPr lang="en-IN" sz="2000" dirty="0" smtClean="0">
                <a:latin typeface="Times New Roman" pitchFamily="18" charset="0"/>
                <a:cs typeface="Times New Roman" pitchFamily="18" charset="0"/>
              </a:rPr>
              <a:t>However, long wave NIR has good performance in vitro testing. In similar way, the </a:t>
            </a:r>
            <a:r>
              <a:rPr lang="en-IN" sz="2000" dirty="0" err="1" smtClean="0">
                <a:latin typeface="Times New Roman" pitchFamily="18" charset="0"/>
                <a:cs typeface="Times New Roman" pitchFamily="18" charset="0"/>
              </a:rPr>
              <a:t>fiber</a:t>
            </a:r>
            <a:r>
              <a:rPr lang="en-IN" sz="2000" dirty="0" smtClean="0">
                <a:latin typeface="Times New Roman" pitchFamily="18" charset="0"/>
                <a:cs typeface="Times New Roman" pitchFamily="18" charset="0"/>
              </a:rPr>
              <a:t>-optic sensor is used along with laser based mid-infrared spectroscopy for vitro based glucose measurement. </a:t>
            </a:r>
          </a:p>
          <a:p>
            <a:pPr algn="just">
              <a:lnSpc>
                <a:spcPct val="150000"/>
              </a:lnSpc>
            </a:pPr>
            <a:r>
              <a:rPr lang="en-IN" sz="2000" dirty="0" smtClean="0">
                <a:latin typeface="Times New Roman" pitchFamily="18" charset="0"/>
                <a:cs typeface="Times New Roman" pitchFamily="18" charset="0"/>
              </a:rPr>
              <a:t>The Clarke error grid analysis has been considered maximum measurement for analysis which is used to check the performance of any device for accuracy measurement.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18429"/>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800" dirty="0" err="1">
                          <a:latin typeface="Times New Roman"/>
                          <a:ea typeface="Times New Roman"/>
                          <a:cs typeface="Latha"/>
                        </a:rPr>
                        <a:t>Analog</a:t>
                      </a:r>
                      <a:r>
                        <a:rPr lang="en-IN" sz="1800" dirty="0">
                          <a:latin typeface="Times New Roman"/>
                          <a:ea typeface="Times New Roman"/>
                          <a:cs typeface="Latha"/>
                        </a:rPr>
                        <a:t> IC Design with Low-Dropout Regulators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800">
                          <a:latin typeface="Times New Roman"/>
                          <a:ea typeface="Times New Roman"/>
                          <a:cs typeface="Latha"/>
                        </a:rPr>
                        <a:t>G. A. Rincon-Mora.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A 1.5-V 100-mA CMOS low-dropout regulator with a double pole-zero cancellation scheme and a linearly operated power PMOS transistor at dropout to enhance the loop-gain response, is presented.</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Power Management Techniques for Integrated Circuit Design</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K. H. Chen. </a:t>
                      </a:r>
                      <a:endParaRPr lang="en-IN" sz="1800">
                        <a:latin typeface="Calibri"/>
                        <a:ea typeface="Calibri"/>
                        <a:cs typeface="Latha"/>
                      </a:endParaRPr>
                    </a:p>
                  </a:txBody>
                  <a:tcPr marL="68580" marR="68580" marT="0" marB="0"/>
                </a:tc>
                <a:tc>
                  <a:txBody>
                    <a:bodyPr/>
                    <a:lstStyle/>
                    <a:p>
                      <a:pPr algn="just">
                        <a:lnSpc>
                          <a:spcPct val="115000"/>
                        </a:lnSpc>
                        <a:spcAft>
                          <a:spcPts val="1000"/>
                        </a:spcAft>
                      </a:pPr>
                      <a:r>
                        <a:rPr lang="en-IN" sz="1800" dirty="0">
                          <a:solidFill>
                            <a:srgbClr val="000000"/>
                          </a:solidFill>
                          <a:latin typeface="Times New Roman"/>
                          <a:ea typeface="Times New Roman"/>
                          <a:cs typeface="Latha"/>
                        </a:rPr>
                        <a:t>A timely and comprehensive reference guide for IC designers dealing with the increasingly widespread demand for integrated low power management</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435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Critical ESR of output capacitor for stability of fixed off-time controlled buck converter</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B. C. Bao, X. Zhang, and J. P. Xu.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Fixed off-time control, contrasting with constant on-time control, has been widely used for power supply controllers in industry owing to its fast transient response.</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Understanding the stable range of equivalent series resistance of an LDO regulator</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B. S. Lee.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Solid tantalum electrolytic, aluminum electrolytic, and multilayer ceramic capacitors are all suitable, provided they meet the ESR requirements.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4" descr="C:\Users\ELCOT-Lenovo\Desktop\pic1.png"/>
          <p:cNvPicPr>
            <a:picLocks noGrp="1"/>
          </p:cNvPicPr>
          <p:nvPr>
            <p:ph idx="1"/>
          </p:nvPr>
        </p:nvPicPr>
        <p:blipFill>
          <a:blip r:embed="rId2"/>
          <a:srcRect/>
          <a:stretch>
            <a:fillRect/>
          </a:stretch>
        </p:blipFill>
        <p:spPr bwMode="auto">
          <a:xfrm>
            <a:off x="1752600" y="1600200"/>
            <a:ext cx="6476999" cy="426720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lnSpc>
                <a:spcPct val="150000"/>
              </a:lnSpc>
              <a:buNone/>
            </a:pPr>
            <a:r>
              <a:rPr lang="en-IN" sz="2400" dirty="0" smtClean="0">
                <a:latin typeface="Times New Roman" pitchFamily="18" charset="0"/>
                <a:cs typeface="Times New Roman" pitchFamily="18" charset="0"/>
              </a:rPr>
              <a:t>    </a:t>
            </a:r>
            <a:r>
              <a:rPr lang="en-IN" sz="2400" dirty="0" smtClean="0">
                <a:latin typeface="Times New Roman" pitchFamily="18" charset="0"/>
                <a:cs typeface="Times New Roman" pitchFamily="18" charset="0"/>
              </a:rPr>
              <a:t>The </a:t>
            </a:r>
            <a:r>
              <a:rPr lang="en-IN" sz="2400" dirty="0" err="1" smtClean="0">
                <a:latin typeface="Times New Roman" pitchFamily="18" charset="0"/>
                <a:cs typeface="Times New Roman" pitchFamily="18" charset="0"/>
              </a:rPr>
              <a:t>noninvasive</a:t>
            </a:r>
            <a:r>
              <a:rPr lang="en-IN" sz="2400" dirty="0" smtClean="0">
                <a:latin typeface="Times New Roman" pitchFamily="18" charset="0"/>
                <a:cs typeface="Times New Roman" pitchFamily="18" charset="0"/>
              </a:rPr>
              <a:t> method for measuring LVR stability is proven to be valid and can be used to identify the phase margin from the frequency response of the LVR, even one in the closed-loop condition. The ESR and output capacitor considerably contribute to LVR stability; thus, ESR measurement in the output capacitor is crucial before analyzing LVR stability. </a:t>
            </a:r>
            <a:endParaRPr lang="en-US" sz="24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lvl="0" algn="just">
              <a:lnSpc>
                <a:spcPct val="200000"/>
              </a:lnSpc>
            </a:pPr>
            <a:r>
              <a:rPr lang="en-IN" sz="1600" dirty="0" smtClean="0">
                <a:latin typeface="Times New Roman" pitchFamily="18" charset="0"/>
                <a:cs typeface="Times New Roman" pitchFamily="18" charset="0"/>
              </a:rPr>
              <a:t>1. G. A. Rincon-Mora. </a:t>
            </a:r>
            <a:r>
              <a:rPr lang="en-IN" sz="1600" dirty="0" err="1" smtClean="0">
                <a:latin typeface="Times New Roman" pitchFamily="18" charset="0"/>
                <a:cs typeface="Times New Roman" pitchFamily="18" charset="0"/>
              </a:rPr>
              <a:t>Analog</a:t>
            </a:r>
            <a:r>
              <a:rPr lang="en-IN" sz="1600" dirty="0" smtClean="0">
                <a:latin typeface="Times New Roman" pitchFamily="18" charset="0"/>
                <a:cs typeface="Times New Roman" pitchFamily="18" charset="0"/>
              </a:rPr>
              <a:t> IC Design with Low-Dropout Regulators, United States of America: McGraw-Hill, 2014, </a:t>
            </a:r>
            <a:r>
              <a:rPr lang="en-IN" sz="1600" dirty="0" err="1" smtClean="0">
                <a:latin typeface="Times New Roman" pitchFamily="18" charset="0"/>
                <a:cs typeface="Times New Roman" pitchFamily="18" charset="0"/>
              </a:rPr>
              <a:t>ch</a:t>
            </a:r>
            <a:r>
              <a:rPr lang="en-IN" sz="1600" dirty="0" smtClean="0">
                <a:latin typeface="Times New Roman" pitchFamily="18" charset="0"/>
                <a:cs typeface="Times New Roman" pitchFamily="18" charset="0"/>
              </a:rPr>
              <a:t>. 1, pp. 2-6. </a:t>
            </a:r>
          </a:p>
          <a:p>
            <a:pPr lvl="0" algn="just">
              <a:lnSpc>
                <a:spcPct val="200000"/>
              </a:lnSpc>
            </a:pPr>
            <a:r>
              <a:rPr lang="en-IN" sz="1600" dirty="0" smtClean="0">
                <a:latin typeface="Times New Roman" pitchFamily="18" charset="0"/>
                <a:cs typeface="Times New Roman" pitchFamily="18" charset="0"/>
              </a:rPr>
              <a:t>2. K. H. Chen. Power Management Techniques for Integrated Circuit Design, Singapore: John Wiley &amp; Sons, 2015, </a:t>
            </a:r>
            <a:r>
              <a:rPr lang="en-IN" sz="1600" dirty="0" err="1" smtClean="0">
                <a:latin typeface="Times New Roman" pitchFamily="18" charset="0"/>
                <a:cs typeface="Times New Roman" pitchFamily="18" charset="0"/>
              </a:rPr>
              <a:t>ch</a:t>
            </a:r>
            <a:r>
              <a:rPr lang="en-IN" sz="1600" dirty="0" smtClean="0">
                <a:latin typeface="Times New Roman" pitchFamily="18" charset="0"/>
                <a:cs typeface="Times New Roman" pitchFamily="18" charset="0"/>
              </a:rPr>
              <a:t>. 2, pp. 28-29. </a:t>
            </a:r>
          </a:p>
          <a:p>
            <a:pPr lvl="0" algn="just">
              <a:lnSpc>
                <a:spcPct val="200000"/>
              </a:lnSpc>
            </a:pPr>
            <a:r>
              <a:rPr lang="en-IN" sz="1600" dirty="0" smtClean="0">
                <a:latin typeface="Times New Roman" pitchFamily="18" charset="0"/>
                <a:cs typeface="Times New Roman" pitchFamily="18" charset="0"/>
              </a:rPr>
              <a:t>3. B. C. </a:t>
            </a:r>
            <a:r>
              <a:rPr lang="en-IN" sz="1600" dirty="0" err="1" smtClean="0">
                <a:latin typeface="Times New Roman" pitchFamily="18" charset="0"/>
                <a:cs typeface="Times New Roman" pitchFamily="18" charset="0"/>
              </a:rPr>
              <a:t>Bao</a:t>
            </a:r>
            <a:r>
              <a:rPr lang="en-IN" sz="1600" dirty="0" smtClean="0">
                <a:latin typeface="Times New Roman" pitchFamily="18" charset="0"/>
                <a:cs typeface="Times New Roman" pitchFamily="18" charset="0"/>
              </a:rPr>
              <a:t>, X. Zhang, and J. P.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Critical ESR of output capacitor for stability of fixed off-time controlled buck converter, Electronic Letters, vol. 49, no. 4, pp. 287-288, 2013. https://doi.org/10.1049/el.2012.2607 </a:t>
            </a:r>
          </a:p>
          <a:p>
            <a:pPr lvl="0" algn="just">
              <a:lnSpc>
                <a:spcPct val="200000"/>
              </a:lnSpc>
            </a:pPr>
            <a:r>
              <a:rPr lang="en-IN" sz="1600" dirty="0" smtClean="0">
                <a:latin typeface="Times New Roman" pitchFamily="18" charset="0"/>
                <a:cs typeface="Times New Roman" pitchFamily="18" charset="0"/>
              </a:rPr>
              <a:t>4. B. S. Lee. Understanding the stable range of equivalent series resistance of an LDO regulator, </a:t>
            </a:r>
            <a:r>
              <a:rPr lang="en-IN" sz="1600" dirty="0" err="1" smtClean="0">
                <a:latin typeface="Times New Roman" pitchFamily="18" charset="0"/>
                <a:cs typeface="Times New Roman" pitchFamily="18" charset="0"/>
              </a:rPr>
              <a:t>Analog</a:t>
            </a:r>
            <a:r>
              <a:rPr lang="en-IN" sz="1600" dirty="0" smtClean="0">
                <a:latin typeface="Times New Roman" pitchFamily="18" charset="0"/>
                <a:cs typeface="Times New Roman" pitchFamily="18" charset="0"/>
              </a:rPr>
              <a:t> Applications Jour., vol. 1, pp. 14-17, 1999. </a:t>
            </a:r>
          </a:p>
          <a:p>
            <a:pPr lvl="0" algn="just">
              <a:lnSpc>
                <a:spcPct val="200000"/>
              </a:lnSpc>
            </a:pPr>
            <a:r>
              <a:rPr lang="en-IN" sz="1600" dirty="0" smtClean="0">
                <a:latin typeface="Times New Roman" pitchFamily="18" charset="0"/>
                <a:cs typeface="Times New Roman" pitchFamily="18" charset="0"/>
              </a:rPr>
              <a:t>5. S. Sandler. Simple method to determine ESR requirements for stable regulators, </a:t>
            </a:r>
            <a:r>
              <a:rPr lang="en-IN" sz="1600" dirty="0" err="1" smtClean="0">
                <a:latin typeface="Times New Roman" pitchFamily="18" charset="0"/>
                <a:cs typeface="Times New Roman" pitchFamily="18" charset="0"/>
              </a:rPr>
              <a:t>Picotest</a:t>
            </a:r>
            <a:r>
              <a:rPr lang="en-IN" sz="1600" dirty="0" smtClean="0">
                <a:latin typeface="Times New Roman" pitchFamily="18" charset="0"/>
                <a:cs typeface="Times New Roman" pitchFamily="18" charset="0"/>
              </a:rPr>
              <a:t> Application Note, pp. 1-6, 2011. </a:t>
            </a:r>
          </a:p>
          <a:p>
            <a:pPr algn="just">
              <a:lnSpc>
                <a:spcPct val="200000"/>
              </a:lnSpc>
              <a:buNone/>
            </a:pP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lvl="0" algn="just">
              <a:lnSpc>
                <a:spcPct val="150000"/>
              </a:lnSpc>
            </a:pPr>
            <a:r>
              <a:rPr lang="en-IN" sz="1700" dirty="0" smtClean="0">
                <a:latin typeface="Times New Roman" pitchFamily="18" charset="0"/>
                <a:cs typeface="Times New Roman" pitchFamily="18" charset="0"/>
              </a:rPr>
              <a:t>6. K. </a:t>
            </a:r>
            <a:r>
              <a:rPr lang="en-IN" sz="1700" dirty="0" err="1" smtClean="0">
                <a:latin typeface="Times New Roman" pitchFamily="18" charset="0"/>
                <a:cs typeface="Times New Roman" pitchFamily="18" charset="0"/>
              </a:rPr>
              <a:t>Subasinghage</a:t>
            </a:r>
            <a:r>
              <a:rPr lang="en-IN" sz="1700" dirty="0" smtClean="0">
                <a:latin typeface="Times New Roman" pitchFamily="18" charset="0"/>
                <a:cs typeface="Times New Roman" pitchFamily="18" charset="0"/>
              </a:rPr>
              <a:t>, K. </a:t>
            </a:r>
            <a:r>
              <a:rPr lang="en-IN" sz="1700" dirty="0" err="1" smtClean="0">
                <a:latin typeface="Times New Roman" pitchFamily="18" charset="0"/>
                <a:cs typeface="Times New Roman" pitchFamily="18" charset="0"/>
              </a:rPr>
              <a:t>Gunawardane</a:t>
            </a:r>
            <a:r>
              <a:rPr lang="en-IN" sz="1700" dirty="0" smtClean="0">
                <a:latin typeface="Times New Roman" pitchFamily="18" charset="0"/>
                <a:cs typeface="Times New Roman" pitchFamily="18" charset="0"/>
              </a:rPr>
              <a:t>, N. </a:t>
            </a:r>
            <a:r>
              <a:rPr lang="en-IN" sz="1700" dirty="0" err="1" smtClean="0">
                <a:latin typeface="Times New Roman" pitchFamily="18" charset="0"/>
                <a:cs typeface="Times New Roman" pitchFamily="18" charset="0"/>
              </a:rPr>
              <a:t>Kularatna</a:t>
            </a:r>
            <a:r>
              <a:rPr lang="en-IN" sz="1700" dirty="0" smtClean="0">
                <a:latin typeface="Times New Roman" pitchFamily="18" charset="0"/>
                <a:cs typeface="Times New Roman" pitchFamily="18" charset="0"/>
              </a:rPr>
              <a:t>, and T. T. Lie. Selection of the stable range of the equivalent series resistance (ESR) of the output capacitor for a SCALDO regulator, in Proc. IEEE 27th Int. Symposium on Industrial Electronics, 2018, pp. 1359-1364. </a:t>
            </a:r>
          </a:p>
          <a:p>
            <a:pPr lvl="0" algn="just">
              <a:lnSpc>
                <a:spcPct val="150000"/>
              </a:lnSpc>
            </a:pPr>
            <a:r>
              <a:rPr lang="en-IN" sz="1700" dirty="0" smtClean="0">
                <a:latin typeface="Times New Roman" pitchFamily="18" charset="0"/>
                <a:cs typeface="Times New Roman" pitchFamily="18" charset="0"/>
              </a:rPr>
              <a:t>7. A. H. Musa, M. H. M. </a:t>
            </a:r>
            <a:r>
              <a:rPr lang="en-IN" sz="1700" dirty="0" err="1" smtClean="0">
                <a:latin typeface="Times New Roman" pitchFamily="18" charset="0"/>
                <a:cs typeface="Times New Roman" pitchFamily="18" charset="0"/>
              </a:rPr>
              <a:t>Zaman</a:t>
            </a:r>
            <a:r>
              <a:rPr lang="en-IN" sz="1700" dirty="0" smtClean="0">
                <a:latin typeface="Times New Roman" pitchFamily="18" charset="0"/>
                <a:cs typeface="Times New Roman" pitchFamily="18" charset="0"/>
              </a:rPr>
              <a:t>, R. Mohamed, and M. M. Mustafa. Characterization of voltage regulators by automated equivalent series resistance, in Proc. 2014 IEEE Conf. on Systems, Process and Control, 2014, pp. 68-72. </a:t>
            </a:r>
          </a:p>
          <a:p>
            <a:pPr lvl="0" algn="just">
              <a:lnSpc>
                <a:spcPct val="150000"/>
              </a:lnSpc>
            </a:pPr>
            <a:r>
              <a:rPr lang="en-IN" sz="1700" dirty="0" smtClean="0">
                <a:latin typeface="Times New Roman" pitchFamily="18" charset="0"/>
                <a:cs typeface="Times New Roman" pitchFamily="18" charset="0"/>
              </a:rPr>
              <a:t>8. J. </a:t>
            </a:r>
            <a:r>
              <a:rPr lang="en-IN" sz="1700" dirty="0" err="1" smtClean="0">
                <a:latin typeface="Times New Roman" pitchFamily="18" charset="0"/>
                <a:cs typeface="Times New Roman" pitchFamily="18" charset="0"/>
              </a:rPr>
              <a:t>Falin</a:t>
            </a:r>
            <a:r>
              <a:rPr lang="en-IN" sz="1700" dirty="0" smtClean="0">
                <a:latin typeface="Times New Roman" pitchFamily="18" charset="0"/>
                <a:cs typeface="Times New Roman" pitchFamily="18" charset="0"/>
              </a:rPr>
              <a:t>. ESR, stability and the LDO regulator, Texas Instruments Application Report, pp. 1-6, 2002. </a:t>
            </a:r>
          </a:p>
          <a:p>
            <a:pPr lvl="0" algn="just">
              <a:lnSpc>
                <a:spcPct val="150000"/>
              </a:lnSpc>
            </a:pPr>
            <a:r>
              <a:rPr lang="en-IN" sz="1700" dirty="0" smtClean="0">
                <a:latin typeface="Times New Roman" pitchFamily="18" charset="0"/>
                <a:cs typeface="Times New Roman" pitchFamily="18" charset="0"/>
              </a:rPr>
              <a:t>9. C. K. </a:t>
            </a:r>
            <a:r>
              <a:rPr lang="en-IN" sz="1700" dirty="0" err="1" smtClean="0">
                <a:latin typeface="Times New Roman" pitchFamily="18" charset="0"/>
                <a:cs typeface="Times New Roman" pitchFamily="18" charset="0"/>
              </a:rPr>
              <a:t>Chava</a:t>
            </a:r>
            <a:r>
              <a:rPr lang="en-IN" sz="1700" dirty="0" smtClean="0">
                <a:latin typeface="Times New Roman" pitchFamily="18" charset="0"/>
                <a:cs typeface="Times New Roman" pitchFamily="18" charset="0"/>
              </a:rPr>
              <a:t>, and J. Silva-Martinez. A frequency compensation scheme for LDO voltage regulators, IEEE Trans. on Circuits and Systems I: Regular Papers, vol. 51, no. 6, pp. 1041-1050, 2004. https://doi.org/10.1109/TCSI.2004.829239 </a:t>
            </a:r>
          </a:p>
          <a:p>
            <a:pPr lvl="0" algn="just">
              <a:lnSpc>
                <a:spcPct val="150000"/>
              </a:lnSpc>
            </a:pPr>
            <a:r>
              <a:rPr lang="en-IN" sz="1700" dirty="0" smtClean="0">
                <a:latin typeface="Times New Roman" pitchFamily="18" charset="0"/>
                <a:cs typeface="Times New Roman" pitchFamily="18" charset="0"/>
              </a:rPr>
              <a:t>10. A. </a:t>
            </a:r>
            <a:r>
              <a:rPr lang="en-IN" sz="1700" dirty="0" err="1" smtClean="0">
                <a:latin typeface="Times New Roman" pitchFamily="18" charset="0"/>
                <a:cs typeface="Times New Roman" pitchFamily="18" charset="0"/>
              </a:rPr>
              <a:t>Garimella</a:t>
            </a:r>
            <a:r>
              <a:rPr lang="en-IN" sz="1700" dirty="0" smtClean="0">
                <a:latin typeface="Times New Roman" pitchFamily="18" charset="0"/>
                <a:cs typeface="Times New Roman" pitchFamily="18" charset="0"/>
              </a:rPr>
              <a:t>, P. R. </a:t>
            </a:r>
            <a:r>
              <a:rPr lang="en-IN" sz="1700" dirty="0" err="1" smtClean="0">
                <a:latin typeface="Times New Roman" pitchFamily="18" charset="0"/>
                <a:cs typeface="Times New Roman" pitchFamily="18" charset="0"/>
              </a:rPr>
              <a:t>Surkanti</a:t>
            </a:r>
            <a:r>
              <a:rPr lang="en-IN" sz="1700" dirty="0" smtClean="0">
                <a:latin typeface="Times New Roman" pitchFamily="18" charset="0"/>
                <a:cs typeface="Times New Roman" pitchFamily="18" charset="0"/>
              </a:rPr>
              <a:t>, and P. M. Furth. Pole-zero analysis of low-dropout (LDO) </a:t>
            </a:r>
            <a:r>
              <a:rPr lang="en-IN" sz="1700" dirty="0" err="1" smtClean="0">
                <a:latin typeface="Times New Roman" pitchFamily="18" charset="0"/>
                <a:cs typeface="Times New Roman" pitchFamily="18" charset="0"/>
              </a:rPr>
              <a:t>regulatos</a:t>
            </a:r>
            <a:r>
              <a:rPr lang="en-IN" sz="1700" dirty="0" smtClean="0">
                <a:latin typeface="Times New Roman" pitchFamily="18" charset="0"/>
                <a:cs typeface="Times New Roman" pitchFamily="18" charset="0"/>
              </a:rPr>
              <a:t>: A tutorial overview, in Proc. IEEE Int. Conf. on VLSI Design, 2012, pp. 131-136. </a:t>
            </a:r>
          </a:p>
          <a:p>
            <a:pPr algn="just">
              <a:lnSpc>
                <a:spcPct val="150000"/>
              </a:lnSpc>
            </a:pPr>
            <a:r>
              <a:rPr lang="en-US" sz="1700" dirty="0" smtClean="0">
                <a:latin typeface="Times New Roman" pitchFamily="18" charset="0"/>
                <a:cs typeface="Times New Roman" pitchFamily="18" charset="0"/>
              </a:rPr>
              <a:t> </a:t>
            </a:r>
            <a:endParaRPr lang="en-IN" sz="1700" dirty="0" smtClean="0">
              <a:latin typeface="Times New Roman" pitchFamily="18" charset="0"/>
              <a:cs typeface="Times New Roman" pitchFamily="18" charset="0"/>
            </a:endParaRPr>
          </a:p>
          <a:p>
            <a:pPr algn="just">
              <a:lnSpc>
                <a:spcPct val="150000"/>
              </a:lnSpc>
              <a:buNone/>
            </a:pP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1232</TotalTime>
  <Words>1379</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Online Noninvasive Technique for Condition Monitoring of Capacitor in Linear Power Supplies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2021-05-27T16:06:07Z</dcterms:modified>
</cp:coreProperties>
</file>