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7"/>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23" r:id="rId15"/>
    <p:sldId id="329"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5/27/2021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14</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5/27/2021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5/27/2021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Highly-Efficient Fully-integrated Multi-Voltage-Domain Power Management with Enhanced PSR and Low Cross Regulation</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Multi-voltage </a:t>
            </a:r>
            <a:r>
              <a:rPr lang="en-IN" sz="2000" dirty="0" smtClean="0">
                <a:latin typeface="Times New Roman" pitchFamily="18" charset="0"/>
                <a:cs typeface="Times New Roman" pitchFamily="18" charset="0"/>
              </a:rPr>
              <a:t>domains are urgently needed in modern </a:t>
            </a:r>
            <a:r>
              <a:rPr lang="en-IN" sz="2000" dirty="0" err="1" smtClean="0">
                <a:latin typeface="Times New Roman" pitchFamily="18" charset="0"/>
                <a:cs typeface="Times New Roman" pitchFamily="18" charset="0"/>
              </a:rPr>
              <a:t>SoCs</a:t>
            </a:r>
            <a:r>
              <a:rPr lang="en-IN" sz="2000" dirty="0" smtClean="0">
                <a:latin typeface="Times New Roman" pitchFamily="18" charset="0"/>
                <a:cs typeface="Times New Roman" pitchFamily="18" charset="0"/>
              </a:rPr>
              <a:t>, while existing solutions such as switched DC-DC converter, switched capacitor converter and low-dropout regulator (LDO) do not generate multi-voltage domains conveniently and inexpensively. This paper presents a highly-efficient fully-integrated power management strategy to provide the multiple voltage domains. The proposed architecture stacks a main LDO (MLDO) and several auxiliary push-pull regulators (APPRs) to generate multiple voltages for various loads in one </a:t>
            </a:r>
            <a:r>
              <a:rPr lang="en-IN" sz="2000" dirty="0" err="1" smtClean="0">
                <a:latin typeface="Times New Roman" pitchFamily="18" charset="0"/>
                <a:cs typeface="Times New Roman" pitchFamily="18" charset="0"/>
              </a:rPr>
              <a:t>SoC</a:t>
            </a:r>
            <a:r>
              <a:rPr lang="en-IN" sz="2000" dirty="0" smtClean="0">
                <a:latin typeface="Times New Roman" pitchFamily="18" charset="0"/>
                <a:cs typeface="Times New Roman" pitchFamily="18" charset="0"/>
              </a:rPr>
              <a:t> chip.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APPR regulates the load current by either absorbing or providing the additional current, which stabilizes the output voltages, increases the power supply rejection (PSR) and decreases the cross regulation (CR). A prototype with two output terminals is implemented with a standard 0.18-m CMOS technology. The whole system achieves high power efficiency of 96.5% and high PSR of - 62 dB and - 142 dB for upper and lower outputs, respectively. The chip area is 980 m 500 m and the total quiescent current is 239 A. In addition, all off-chip components are eliminated, which is </a:t>
            </a:r>
            <a:r>
              <a:rPr lang="en-IN" sz="2000" dirty="0" err="1" smtClean="0">
                <a:latin typeface="Times New Roman" pitchFamily="18" charset="0"/>
                <a:cs typeface="Times New Roman" pitchFamily="18" charset="0"/>
              </a:rPr>
              <a:t>favorable</a:t>
            </a:r>
            <a:r>
              <a:rPr lang="en-IN" sz="2000" dirty="0" smtClean="0">
                <a:latin typeface="Times New Roman" pitchFamily="18" charset="0"/>
                <a:cs typeface="Times New Roman" pitchFamily="18" charset="0"/>
              </a:rPr>
              <a:t> for monolithic realization. The reduced system cost and the reduced electromagnetic interference (EMI) also simplify the power management significantly, which helps to enable low-power and compact </a:t>
            </a:r>
            <a:r>
              <a:rPr lang="en-IN" sz="2000" dirty="0" err="1" smtClean="0">
                <a:latin typeface="Times New Roman" pitchFamily="18" charset="0"/>
                <a:cs typeface="Times New Roman" pitchFamily="18" charset="0"/>
              </a:rPr>
              <a:t>SoCs</a:t>
            </a:r>
            <a:r>
              <a:rPr lang="en-IN" sz="2000" dirty="0" smtClean="0">
                <a:latin typeface="Times New Roman" pitchFamily="18" charset="0"/>
                <a:cs typeface="Times New Roman" pitchFamily="18" charset="0"/>
              </a:rPr>
              <a:t>.</a:t>
            </a:r>
          </a:p>
          <a:p>
            <a:pPr algn="just">
              <a:lnSpc>
                <a:spcPct val="150000"/>
              </a:lnSpc>
              <a:buNone/>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At the same time, every power saving technique introduces an overhead in terms of area and design complexity, as well as an overhead in terms of energy and time required to recover back into active mode.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Consequently</a:t>
            </a:r>
            <a:r>
              <a:rPr lang="en-IN" sz="2000" dirty="0" smtClean="0">
                <a:latin typeface="Times New Roman" pitchFamily="18" charset="0"/>
                <a:cs typeface="Times New Roman" pitchFamily="18" charset="0"/>
              </a:rPr>
              <a:t>, there exists a penalty for the implementation of a power saving technique, as well as a penalty for activating it</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There hence exists a penalty for the implementation of these techniques, as well as a penalty for activating them.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most efficient strategy for leakage avoidance is to switch-off the MCU digital core, either completely or partially</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A large capacitor at output node reduces undershoot/overshoot, but it increases silicon area and output voltage settling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Depending </a:t>
            </a:r>
            <a:r>
              <a:rPr lang="en-IN" sz="2000" dirty="0" smtClean="0">
                <a:latin typeface="Times New Roman" pitchFamily="18" charset="0"/>
                <a:cs typeface="Times New Roman" pitchFamily="18" charset="0"/>
              </a:rPr>
              <a:t>on the load range, and the type of digital control used, a wide bandwidth DLDO control loop can reduce both undershoot/overshoot and settling time.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it is challenging to design wide bandwidth DLDO linear control loop due to load dependent stability issue.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the ALDOs suffer from stability problems due to load dependent output pole and the need for complex compensation </a:t>
            </a:r>
            <a:r>
              <a:rPr lang="en-IN" sz="2000" dirty="0" smtClean="0">
                <a:latin typeface="Times New Roman" pitchFamily="18" charset="0"/>
                <a:cs typeface="Times New Roman" pitchFamily="18" charset="0"/>
              </a:rPr>
              <a:t>networks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Among many other proposed techniques, the most effective approach to minimize the leakage current is to switch-off the MCU digital core, either completely or </a:t>
            </a:r>
            <a:r>
              <a:rPr lang="en-IN" sz="2000" dirty="0" smtClean="0">
                <a:latin typeface="Times New Roman" pitchFamily="18" charset="0"/>
                <a:cs typeface="Times New Roman" pitchFamily="18" charset="0"/>
              </a:rPr>
              <a:t>partially.</a:t>
            </a:r>
          </a:p>
          <a:p>
            <a:pPr algn="just">
              <a:lnSpc>
                <a:spcPct val="150000"/>
              </a:lnSpc>
            </a:pPr>
            <a:r>
              <a:rPr lang="en-IN" sz="2000" dirty="0" smtClean="0">
                <a:latin typeface="Times New Roman" pitchFamily="18" charset="0"/>
                <a:cs typeface="Times New Roman" pitchFamily="18" charset="0"/>
              </a:rPr>
              <a:t>In the proposed ultra-low-power MCU system, the digital core is supplied by a linear low-dropout voltage regulator (LDO). Conventionally, such an LDO is stabilized by a large external capacitance at its output, which is at least in the range of some 100 </a:t>
            </a:r>
            <a:r>
              <a:rPr lang="en-IN" sz="2000" dirty="0" err="1" smtClean="0">
                <a:latin typeface="Times New Roman" pitchFamily="18" charset="0"/>
                <a:cs typeface="Times New Roman" pitchFamily="18" charset="0"/>
              </a:rPr>
              <a:t>nF</a:t>
            </a:r>
            <a:r>
              <a:rPr lang="en-IN" sz="2000" dirty="0" smtClean="0">
                <a:latin typeface="Times New Roman" pitchFamily="18" charset="0"/>
                <a:cs typeface="Times New Roman" pitchFamily="18" charset="0"/>
              </a:rPr>
              <a: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most widely proposed approach is to interpose a buffer stage between the error amplifier output and the pass-transistor gate node.</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The proposed DLDO achieve fast transient settling time, lower undershoot/overshoot and higher PSR performance compared to state of the art.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By </a:t>
            </a:r>
            <a:r>
              <a:rPr lang="en-IN" sz="2000" dirty="0" smtClean="0">
                <a:latin typeface="Times New Roman" pitchFamily="18" charset="0"/>
                <a:cs typeface="Times New Roman" pitchFamily="18" charset="0"/>
              </a:rPr>
              <a:t>having a good PSR performance, the proposed DLDO is able to power mixed signal load.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To </a:t>
            </a:r>
            <a:r>
              <a:rPr lang="en-IN" sz="2000" dirty="0" smtClean="0">
                <a:latin typeface="Times New Roman" pitchFamily="18" charset="0"/>
                <a:cs typeface="Times New Roman" pitchFamily="18" charset="0"/>
              </a:rPr>
              <a:t>achieve a fast load transient response, a load transient detector (LTD) enables boost mode operation of the digital PI controller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 coarse-fine dual loop control (coarse control loop operating at fast clock and fine control loop operating at slow clock), is used to improve the trade-off between transient performance and DC accuracy. However, the dual loop control increases the complexity of the DLDO.</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033008"/>
        </p:xfrm>
        <a:graphic>
          <a:graphicData uri="http://schemas.openxmlformats.org/drawingml/2006/table">
            <a:tbl>
              <a:tblPr firstRow="1" bandRow="1">
                <a:tableStyleId>{5C22544A-7EE6-4342-B048-85BDC9FD1C3A}</a:tableStyleId>
              </a:tblPr>
              <a:tblGrid>
                <a:gridCol w="2622550"/>
                <a:gridCol w="2622550"/>
                <a:gridCol w="26225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pitchFamily="18" charset="0"/>
                          <a:ea typeface="Calibri"/>
                          <a:cs typeface="Times New Roman" pitchFamily="18" charset="0"/>
                        </a:rPr>
                        <a:t>Accurate, compact, and power-efficient </a:t>
                      </a:r>
                      <a:r>
                        <a:rPr lang="en-US" sz="1800" dirty="0" err="1">
                          <a:latin typeface="Times New Roman" pitchFamily="18" charset="0"/>
                          <a:ea typeface="Calibri"/>
                          <a:cs typeface="Times New Roman" pitchFamily="18" charset="0"/>
                        </a:rPr>
                        <a:t>LiIon</a:t>
                      </a:r>
                      <a:r>
                        <a:rPr lang="en-US" sz="1800" dirty="0">
                          <a:latin typeface="Times New Roman" pitchFamily="18" charset="0"/>
                          <a:ea typeface="Calibri"/>
                          <a:cs typeface="Times New Roman" pitchFamily="18" charset="0"/>
                        </a:rPr>
                        <a:t> battery charger circuit</a:t>
                      </a:r>
                      <a:endParaRPr lang="en-IN" sz="18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M. Chen and G. A. Rincon-Mora,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pitchFamily="18" charset="0"/>
                          <a:ea typeface="Calibri"/>
                          <a:cs typeface="Times New Roman" pitchFamily="18" charset="0"/>
                        </a:rPr>
                        <a:t>A novel, accurate, compact, and power-efficient lithium-ion (Li-Ion) battery charger designed to yield maximum capacity, cycle life, and therefore runtime is presented and experimentally verified</a:t>
                      </a:r>
                      <a:r>
                        <a:rPr lang="en-IN" sz="1800">
                          <a:latin typeface="Times New Roman" pitchFamily="18" charset="0"/>
                          <a:ea typeface="Calibri"/>
                          <a:cs typeface="Times New Roman" pitchFamily="18" charset="0"/>
                        </a:rPr>
                        <a:t>.</a:t>
                      </a:r>
                    </a:p>
                  </a:txBody>
                  <a:tcPr marL="68580" marR="68580" marT="0" marB="0"/>
                </a:tc>
              </a:tr>
              <a:tr h="370840">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An area and power-efficient analog Li-Ion battery charger circuit</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a:latin typeface="Times New Roman" pitchFamily="18" charset="0"/>
                          <a:ea typeface="Calibri"/>
                          <a:cs typeface="Times New Roman" pitchFamily="18" charset="0"/>
                        </a:rPr>
                        <a:t>B. D. Valle, C. T. Wentz, and R. Sarpeshkar, </a:t>
                      </a:r>
                      <a:endParaRPr lang="en-IN" sz="18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pitchFamily="18" charset="0"/>
                          <a:ea typeface="Calibri"/>
                          <a:cs typeface="Times New Roman" pitchFamily="18" charset="0"/>
                        </a:rPr>
                        <a:t>This paper describes an ultra-compact analog lithium-ion (Li-ion) battery charger with high energy efficiency.</a:t>
                      </a:r>
                      <a:endParaRPr lang="en-IN" sz="18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5220590"/>
        </p:xfrm>
        <a:graphic>
          <a:graphicData uri="http://schemas.openxmlformats.org/drawingml/2006/table">
            <a:tbl>
              <a:tblPr firstRow="1" bandRow="1">
                <a:tableStyleId>{5C22544A-7EE6-4342-B048-85BDC9FD1C3A}</a:tableStyleId>
              </a:tblPr>
              <a:tblGrid>
                <a:gridCol w="2571750"/>
                <a:gridCol w="2571750"/>
                <a:gridCol w="25717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1800" dirty="0">
                          <a:latin typeface="Times New Roman"/>
                          <a:ea typeface="Calibri"/>
                          <a:cs typeface="Latha"/>
                        </a:rPr>
                        <a:t>A Li-Ion battery charger with smooth control circuit and built-in resistance compensator for achieving stable and fast charging</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C. H. Lin, C. Y. Hsieh, and K. H. Chen,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A built-in resistance compensator (BRC) technique is presented to speed up the charging time of a lithium-ion battery.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A single-chip 60-V bulk charger for series Li-Ion batteries with smooth charge-mode transition</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S. H. Yang, J. W. Liu, and C. C. Wang,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charger sources a current of 136 </a:t>
                      </a:r>
                      <a:r>
                        <a:rPr lang="en-US" sz="1800" dirty="0" err="1">
                          <a:solidFill>
                            <a:srgbClr val="333333"/>
                          </a:solidFill>
                          <a:latin typeface="Times New Roman"/>
                          <a:ea typeface="Calibri"/>
                          <a:cs typeface="Latha"/>
                        </a:rPr>
                        <a:t>mA</a:t>
                      </a:r>
                      <a:r>
                        <a:rPr lang="en-US" sz="1800" dirty="0">
                          <a:solidFill>
                            <a:srgbClr val="333333"/>
                          </a:solidFill>
                          <a:latin typeface="Times New Roman"/>
                          <a:ea typeface="Calibri"/>
                          <a:cs typeface="Latha"/>
                        </a:rPr>
                        <a:t> in CC mode and has an efficiency up to 92% during the charging sequence.</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3" name="Content Placeholder 2" descr="C:\Users\ELCOT-Lenovo\Desktop\pic2.jpg"/>
          <p:cNvPicPr>
            <a:picLocks noGrp="1" noChangeAspect="1" noChangeArrowheads="1"/>
          </p:cNvPicPr>
          <p:nvPr>
            <p:ph idx="1"/>
          </p:nvPr>
        </p:nvPicPr>
        <p:blipFill>
          <a:blip r:embed="rId2"/>
          <a:srcRect/>
          <a:stretch>
            <a:fillRect/>
          </a:stretch>
        </p:blipFill>
        <p:spPr bwMode="auto">
          <a:xfrm>
            <a:off x="1828800" y="1600200"/>
            <a:ext cx="6324600" cy="4648199"/>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CONCLUTION</a:t>
            </a:r>
            <a:endParaRPr lang="en-US" dirty="0"/>
          </a:p>
        </p:txBody>
      </p:sp>
      <p:sp>
        <p:nvSpPr>
          <p:cNvPr id="3" name="Content Placeholder 2"/>
          <p:cNvSpPr>
            <a:spLocks noGrp="1"/>
          </p:cNvSpPr>
          <p:nvPr>
            <p:ph idx="1"/>
          </p:nvPr>
        </p:nvSpPr>
        <p:spPr>
          <a:xfrm>
            <a:off x="1371600" y="990600"/>
            <a:ext cx="7498080" cy="4800600"/>
          </a:xfrm>
        </p:spPr>
        <p:txBody>
          <a:bodyPr>
            <a:noAutofit/>
          </a:bodyPr>
          <a:lstStyle/>
          <a:p>
            <a:pPr algn="just">
              <a:lnSpc>
                <a:spcPct val="150000"/>
              </a:lnSpc>
              <a:buNone/>
            </a:pPr>
            <a:r>
              <a:rPr lang="en-IN" sz="1800" dirty="0" smtClean="0">
                <a:latin typeface="Times New Roman" pitchFamily="18" charset="0"/>
                <a:cs typeface="Times New Roman" pitchFamily="18" charset="0"/>
              </a:rPr>
              <a:t>     The </a:t>
            </a:r>
            <a:r>
              <a:rPr lang="en-IN" sz="1800" dirty="0" smtClean="0">
                <a:latin typeface="Times New Roman" pitchFamily="18" charset="0"/>
                <a:cs typeface="Times New Roman" pitchFamily="18" charset="0"/>
              </a:rPr>
              <a:t>work in this dissertation is divided into two part, the first part is focused on the design of a switching based Li-ion battery charger. A high efficiency, cascaded two loop control architecture utilizing time based circuit technique for seamless CC-CV transition, bidirectional power capability for USB-OTG and D2D charging function is designed and fabricated in a 6-level metal 0.18 µm BCD process with an active area of mm2 . The complete charging cycle with seamless CC-CV transition is demonstrated in the measurement result, and the maximum efficiency in charge mode is 93.3 %. When the charger is configured as boost converter, the measured undershoot, overshoot and settling time from load transient are 356 mV, 248 mV and 20 µs for a load change between 500 </a:t>
            </a:r>
            <a:r>
              <a:rPr lang="en-IN" sz="1800" dirty="0" err="1" smtClean="0">
                <a:latin typeface="Times New Roman" pitchFamily="18" charset="0"/>
                <a:cs typeface="Times New Roman" pitchFamily="18" charset="0"/>
              </a:rPr>
              <a:t>mA</a:t>
            </a:r>
            <a:r>
              <a:rPr lang="en-IN" sz="1800" dirty="0" smtClean="0">
                <a:latin typeface="Times New Roman" pitchFamily="18" charset="0"/>
                <a:cs typeface="Times New Roman" pitchFamily="18" charset="0"/>
              </a:rPr>
              <a:t> and 1.5A. The maximum efficiency in boost mode is 96.3 % and the steady-state regulation error is -0.18%.</a:t>
            </a:r>
            <a:endParaRPr lang="en-US" sz="18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M. Chen and G. A. Rincon-Mora, “Accurate, compact, and power-efficient </a:t>
            </a:r>
            <a:r>
              <a:rPr lang="en-IN" sz="1500" dirty="0" err="1" smtClean="0">
                <a:latin typeface="Times New Roman" pitchFamily="18" charset="0"/>
                <a:cs typeface="Times New Roman" pitchFamily="18" charset="0"/>
              </a:rPr>
              <a:t>LiIon</a:t>
            </a:r>
            <a:r>
              <a:rPr lang="en-IN" sz="1500" dirty="0" smtClean="0">
                <a:latin typeface="Times New Roman" pitchFamily="18" charset="0"/>
                <a:cs typeface="Times New Roman" pitchFamily="18" charset="0"/>
              </a:rPr>
              <a:t> battery charger circuit,” IEEE Trans. Circuits Syst. II, vol. 53, no. 11, pp. 1180–1184, Nov. 2006.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B. D. Valle, C. T. Wentz, and R. </a:t>
            </a:r>
            <a:r>
              <a:rPr lang="en-IN" sz="1500" dirty="0" err="1" smtClean="0">
                <a:latin typeface="Times New Roman" pitchFamily="18" charset="0"/>
                <a:cs typeface="Times New Roman" pitchFamily="18" charset="0"/>
              </a:rPr>
              <a:t>Sarpeshkar</a:t>
            </a:r>
            <a:r>
              <a:rPr lang="en-IN" sz="1500" dirty="0" smtClean="0">
                <a:latin typeface="Times New Roman" pitchFamily="18" charset="0"/>
                <a:cs typeface="Times New Roman" pitchFamily="18" charset="0"/>
              </a:rPr>
              <a:t>, “An area and power-efficient </a:t>
            </a:r>
            <a:r>
              <a:rPr lang="en-IN" sz="1500" dirty="0" err="1" smtClean="0">
                <a:latin typeface="Times New Roman" pitchFamily="18" charset="0"/>
                <a:cs typeface="Times New Roman" pitchFamily="18" charset="0"/>
              </a:rPr>
              <a:t>analog</a:t>
            </a:r>
            <a:r>
              <a:rPr lang="en-IN" sz="1500" dirty="0" smtClean="0">
                <a:latin typeface="Times New Roman" pitchFamily="18" charset="0"/>
                <a:cs typeface="Times New Roman" pitchFamily="18" charset="0"/>
              </a:rPr>
              <a:t> Li-Ion battery charger circuit,” IEEE Trans. Biomed. Circuits Syst., vol. 5, no. 2, pp. 131–137, Apr. 2011.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C. H. Lin, C. Y. Hsieh, and K. H. Chen, “A Li-Ion battery charger with smooth control circuit and built-in resistance compensator for achieving stable and fast charging,” IEEE Trans. Circuits Syst. I, vol. 57, no. 2, pp. 506–517, Feb. 2010.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S. H. Yang, J. W. Liu, and C. C. Wang, “A single-chip 60-V bulk charger for series Li-Ion batteries with smooth charge-mode transition,” IEEE Trans. Circuits Syst. I, vol. 59, no. 7, pp. 1588–1597, Jul. 2012.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J. J. Chen, F. C. Yang, C. C. Lai, Y. S. Hwang, and R. G. Lee, “A high-efficiency multimode Li-Ion battery charger with variable current source and controlling previous-stage supply voltage,” IEEE Trans. Ind. Electron., vol. 56, no. 7, pp. 2469–2478, Jul. 2009.</a:t>
            </a:r>
            <a:endParaRPr lang="en-US" sz="1500" dirty="0" smtClean="0">
              <a:latin typeface="Times New Roman" pitchFamily="18" charset="0"/>
              <a:cs typeface="Times New Roman" pitchFamily="18"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Y. S. Hwang, S. C. Wang, F. C. Yang, and J. J. Chen, “New compact CMOS Li-Ion battery charger using charge-pump technique for portable applications,” IEEE Trans. Circuits Syst. I, vol. 54, no. 4, pp. 705–712, Apr. 2007.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7] P. J. Liu and C. H. Yen, “A fast-charging switching-based charger with adaptive hybrid duty cycle control for multiple batteries,” IEEE Trans. Power Electron., vol. 32, no. 3, pp. 1975–1983, Mar.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8] K. Chung, S. K. Hong, and O. K. Kwon, “A fast and compact charger for an </a:t>
            </a:r>
            <a:r>
              <a:rPr lang="en-IN" sz="1500" dirty="0" err="1" smtClean="0">
                <a:latin typeface="Times New Roman" pitchFamily="18" charset="0"/>
                <a:cs typeface="Times New Roman" pitchFamily="18" charset="0"/>
              </a:rPr>
              <a:t>LiIon</a:t>
            </a:r>
            <a:r>
              <a:rPr lang="en-IN" sz="1500" dirty="0" smtClean="0">
                <a:latin typeface="Times New Roman" pitchFamily="18" charset="0"/>
                <a:cs typeface="Times New Roman" pitchFamily="18" charset="0"/>
              </a:rPr>
              <a:t> battery using successive built-in resistance detection,” IEEE Trans. Circuits Syst. II, vol. 64, no. 2, pp. 161–165, Feb. 2017.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9] P. H. V. </a:t>
            </a:r>
            <a:r>
              <a:rPr lang="en-IN" sz="1500" dirty="0" err="1" smtClean="0">
                <a:latin typeface="Times New Roman" pitchFamily="18" charset="0"/>
                <a:cs typeface="Times New Roman" pitchFamily="18" charset="0"/>
              </a:rPr>
              <a:t>Quang</a:t>
            </a:r>
            <a:r>
              <a:rPr lang="en-IN" sz="1500" dirty="0" smtClean="0">
                <a:latin typeface="Times New Roman" pitchFamily="18" charset="0"/>
                <a:cs typeface="Times New Roman" pitchFamily="18" charset="0"/>
              </a:rPr>
              <a:t>, T. T. Ha, and J. W. Lee, “A fully integrated multimode wireless power charger IC with adaptive supply control and built-in resistance compensation,” IEEE Trans. Ind. Electron., vol. 62, no. 2, pp. 1251–1261, Feb. 2015.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10] R. </a:t>
            </a:r>
            <a:r>
              <a:rPr lang="en-IN" sz="1500" dirty="0" err="1" smtClean="0">
                <a:latin typeface="Times New Roman" pitchFamily="18" charset="0"/>
                <a:cs typeface="Times New Roman" pitchFamily="18" charset="0"/>
              </a:rPr>
              <a:t>Pagano</a:t>
            </a:r>
            <a:r>
              <a:rPr lang="en-IN" sz="1500" dirty="0" smtClean="0">
                <a:latin typeface="Times New Roman" pitchFamily="18" charset="0"/>
                <a:cs typeface="Times New Roman" pitchFamily="18" charset="0"/>
              </a:rPr>
              <a:t>, M. Baker, and R. E. </a:t>
            </a:r>
            <a:r>
              <a:rPr lang="en-IN" sz="1500" dirty="0" err="1" smtClean="0">
                <a:latin typeface="Times New Roman" pitchFamily="18" charset="0"/>
                <a:cs typeface="Times New Roman" pitchFamily="18" charset="0"/>
              </a:rPr>
              <a:t>Radke</a:t>
            </a:r>
            <a:r>
              <a:rPr lang="en-IN" sz="1500" dirty="0" smtClean="0">
                <a:latin typeface="Times New Roman" pitchFamily="18" charset="0"/>
                <a:cs typeface="Times New Roman" pitchFamily="18" charset="0"/>
              </a:rPr>
              <a:t>, “A 0.18-µm monolithic Li-Ion battery charger for wireless devices based on partial current sensing and adaptive reference voltage,” IEEE J. Solid-State Circuits, vol. 47, no. 6, pp. 1355–1368, Apr. 2012. </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1268</TotalTime>
  <Words>1658</Words>
  <Application>Microsoft Office PowerPoint</Application>
  <PresentationFormat>On-screen Show (4:3)</PresentationFormat>
  <Paragraphs>68</Paragraphs>
  <Slides>15</Slides>
  <Notes>2</Notes>
  <HiddenSlides>0</HiddenSlides>
  <MMClips>0</MMClip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Solstice</vt:lpstr>
      <vt:lpstr>Highly-Efficient Fully-integrated Multi-Voltage-Domain Power Management with Enhanced PSR and Low Cross Regulation</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CONCLUTION</vt:lpstr>
      <vt:lpstr>REFERENCE</vt:lpstr>
      <vt:lpstr>Slide 15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563</cp:revision>
  <dcterms:created xsi:type="dcterms:W3CDTF">2006-08-16T00:00:00Z</dcterms:created>
  <dcterms:modified xsi:type="dcterms:W3CDTF">2021-05-27T09:18:13Z</dcterms:modified>
</cp:coreProperties>
</file>