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5/27/2021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5/27/2021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5/27/2021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5/27/2021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5/27/2021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5/27/2021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Harmonic Virtual Impedance Design for Optimal Management of Power Quality in </a:t>
            </a:r>
            <a:r>
              <a:rPr lang="en-IN" b="1" dirty="0" err="1" smtClean="0">
                <a:latin typeface="Times New Roman" pitchFamily="18" charset="0"/>
                <a:cs typeface="Times New Roman" pitchFamily="18" charset="0"/>
              </a:rPr>
              <a:t>Microgrids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47800" y="609600"/>
            <a:ext cx="7498080" cy="5257800"/>
          </a:xfrm>
        </p:spPr>
        <p:txBody>
          <a:bodyPr>
            <a:noAutofit/>
          </a:bodyPr>
          <a:lstStyle/>
          <a:p>
            <a:pPr algn="just">
              <a:buNone/>
            </a:pPr>
            <a:r>
              <a:rPr lang="en-IN" sz="2000" dirty="0" smtClean="0">
                <a:latin typeface="Times New Roman" pitchFamily="18" charset="0"/>
                <a:cs typeface="Times New Roman" pitchFamily="18" charset="0"/>
              </a:rPr>
              <a:t>    Power quality is an important concern for practical </a:t>
            </a:r>
            <a:r>
              <a:rPr lang="en-IN" sz="2000" dirty="0" err="1" smtClean="0">
                <a:latin typeface="Times New Roman" pitchFamily="18" charset="0"/>
                <a:cs typeface="Times New Roman" pitchFamily="18" charset="0"/>
              </a:rPr>
              <a:t>microgrid</a:t>
            </a:r>
            <a:r>
              <a:rPr lang="en-IN" sz="2000" dirty="0" smtClean="0">
                <a:latin typeface="Times New Roman" pitchFamily="18" charset="0"/>
                <a:cs typeface="Times New Roman" pitchFamily="18" charset="0"/>
              </a:rPr>
              <a:t> (MG) applications due to the widespread use of non-linear loads, and it is characterised by the implicit trade-off between voltage quality in the MG nodes and harmonic current sharing between distributed generators (DGs). Active and passive filters can be used to address this problem. Nevertheless, modification of the control system of the DGs represents a cheaper and more practical solution. To this end, virtual impedances can be included in the controller. However, the power quality trade-off is difficult to adjust, especially in the presence of electrical distribution lines. In this paper, an optimisation algorithm for setting the harmonic virtual impedances of the DGs in a </a:t>
            </a:r>
            <a:r>
              <a:rPr lang="en-IN" sz="2000" dirty="0" err="1" smtClean="0">
                <a:latin typeface="Times New Roman" pitchFamily="18" charset="0"/>
                <a:cs typeface="Times New Roman" pitchFamily="18" charset="0"/>
              </a:rPr>
              <a:t>multibus</a:t>
            </a:r>
            <a:r>
              <a:rPr lang="en-IN" sz="2000" dirty="0" smtClean="0">
                <a:latin typeface="Times New Roman" pitchFamily="18" charset="0"/>
                <a:cs typeface="Times New Roman" pitchFamily="18" charset="0"/>
              </a:rPr>
              <a:t> MG is presented. This optimisation algorithm can be configured for any degree of harmonic current sharing between the DGs, while improving the voltage quality is set as the main objective. Compared to other works presented in the literature, power quality can be adequately managed without relying on time-critical communications since only the values of the harmonic virtual impedances are modified. Theoretical developments were validated by simulation in a benchmark model, and in a laboratory environment.</a:t>
            </a:r>
          </a:p>
          <a:p>
            <a:pPr algn="just"/>
            <a:r>
              <a:rPr lang="en-IN" sz="2000" dirty="0" smtClean="0">
                <a:latin typeface="Times New Roman" pitchFamily="18" charset="0"/>
                <a:cs typeface="Times New Roman" pitchFamily="18" charset="0"/>
              </a:rPr>
              <a:t/>
            </a:r>
            <a:br>
              <a:rPr lang="en-IN" sz="2000" dirty="0" smtClean="0">
                <a:latin typeface="Times New Roman" pitchFamily="18" charset="0"/>
                <a:cs typeface="Times New Roman" pitchFamily="18" charset="0"/>
              </a:rPr>
            </a:b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Most of the existing literature for primary and secondary control in </a:t>
            </a:r>
            <a:r>
              <a:rPr lang="en-IN" sz="2000" dirty="0" err="1" smtClean="0">
                <a:latin typeface="Times New Roman" pitchFamily="18" charset="0"/>
                <a:cs typeface="Times New Roman" pitchFamily="18" charset="0"/>
              </a:rPr>
              <a:t>microgrids</a:t>
            </a:r>
            <a:r>
              <a:rPr lang="en-IN" sz="2000" dirty="0" smtClean="0">
                <a:latin typeface="Times New Roman" pitchFamily="18" charset="0"/>
                <a:cs typeface="Times New Roman" pitchFamily="18" charset="0"/>
              </a:rPr>
              <a:t> is based on classical PI-PWM controllers. </a:t>
            </a:r>
          </a:p>
          <a:p>
            <a:pPr algn="just">
              <a:lnSpc>
                <a:spcPct val="150000"/>
              </a:lnSpc>
            </a:pPr>
            <a:r>
              <a:rPr lang="en-IN" sz="2000" dirty="0" smtClean="0">
                <a:latin typeface="Times New Roman" pitchFamily="18" charset="0"/>
                <a:cs typeface="Times New Roman" pitchFamily="18" charset="0"/>
              </a:rPr>
              <a:t>These kinds of controllers do not achieve good results in the transient response, which is highly dependent of the tuning of the corresponding parameters of the controllers.</a:t>
            </a:r>
          </a:p>
          <a:p>
            <a:pPr algn="just">
              <a:lnSpc>
                <a:spcPct val="150000"/>
              </a:lnSpc>
            </a:pPr>
            <a:r>
              <a:rPr lang="en-IN" sz="2000" dirty="0" smtClean="0">
                <a:latin typeface="Times New Roman" pitchFamily="18" charset="0"/>
                <a:cs typeface="Times New Roman" pitchFamily="18" charset="0"/>
              </a:rPr>
              <a:t>The interconnected mode can be considered as a hybrid mode between the connected and the islanded mode, since a main grid which imposes the references in voltage and frequency does not exist, but there can be energy exchange between the interconnected </a:t>
            </a:r>
            <a:r>
              <a:rPr lang="en-IN" sz="2000" dirty="0" err="1" smtClean="0">
                <a:latin typeface="Times New Roman" pitchFamily="18" charset="0"/>
                <a:cs typeface="Times New Roman" pitchFamily="18" charset="0"/>
              </a:rPr>
              <a:t>microgrids</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paper presents a method for minimizing the voltage distortion, while simultaneously ensuring good sharing between the DGs. </a:t>
            </a:r>
          </a:p>
          <a:p>
            <a:pPr algn="just">
              <a:lnSpc>
                <a:spcPct val="150000"/>
              </a:lnSpc>
            </a:pPr>
            <a:r>
              <a:rPr lang="en-IN" sz="2000" dirty="0" smtClean="0">
                <a:latin typeface="Times New Roman" pitchFamily="18" charset="0"/>
                <a:cs typeface="Times New Roman" pitchFamily="18" charset="0"/>
              </a:rPr>
              <a:t>This is done by formulating an optimization problem that minimizes the virtual impedances of the converters, where the physical feeder impedances are included as constraints.</a:t>
            </a:r>
          </a:p>
          <a:p>
            <a:pPr algn="just">
              <a:lnSpc>
                <a:spcPct val="150000"/>
              </a:lnSpc>
            </a:pPr>
            <a:r>
              <a:rPr lang="en-IN" sz="2000" dirty="0" smtClean="0">
                <a:latin typeface="Times New Roman" pitchFamily="18" charset="0"/>
                <a:cs typeface="Times New Roman" pitchFamily="18" charset="0"/>
              </a:rPr>
              <a:t>Now, the virtual impedances are set according to the proposed control, based on the feeder estimation and the optimization problems. </a:t>
            </a:r>
          </a:p>
          <a:p>
            <a:pPr algn="just">
              <a:lnSpc>
                <a:spcPct val="150000"/>
              </a:lnSpc>
            </a:pPr>
            <a:r>
              <a:rPr lang="en-IN" sz="2000" dirty="0" smtClean="0">
                <a:latin typeface="Times New Roman" pitchFamily="18" charset="0"/>
                <a:cs typeface="Times New Roman" pitchFamily="18" charset="0"/>
              </a:rPr>
              <a:t>The waveforms are more sinusoidal than in the case without any virtual impedance.</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main objective of the proposed method is to achieve a low SF operation. The cost function is formulated to reduce the SF, and a fuzzy logic control (FLC) technique is employed to dynamically choose the weighting factors. </a:t>
            </a:r>
          </a:p>
          <a:p>
            <a:pPr algn="just">
              <a:lnSpc>
                <a:spcPct val="150000"/>
              </a:lnSpc>
            </a:pPr>
            <a:r>
              <a:rPr lang="en-IN" sz="2000" dirty="0" smtClean="0">
                <a:latin typeface="Times New Roman" pitchFamily="18" charset="0"/>
                <a:cs typeface="Times New Roman" pitchFamily="18" charset="0"/>
              </a:rPr>
              <a:t>The article presented in Reference proposes a novel flexible reference current generation technique by using a tuning parameter to reduce the active power oscillation flexibly.</a:t>
            </a:r>
          </a:p>
          <a:p>
            <a:pPr algn="just">
              <a:lnSpc>
                <a:spcPct val="150000"/>
              </a:lnSpc>
            </a:pPr>
            <a:r>
              <a:rPr lang="en-IN" sz="2000" dirty="0" smtClean="0">
                <a:latin typeface="Times New Roman" pitchFamily="18" charset="0"/>
                <a:cs typeface="Times New Roman" pitchFamily="18" charset="0"/>
              </a:rPr>
              <a:t>The proposed methodology is based on considering a desired operating point for the system state (converter current reference), an associated predefined SHE voltage pattern is obtained as a required steady-state control input reference.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In, a design methodology for setting the virtual impedance is presented, in order to achieve P Q decoupling for effective droop control, as well as achieving sufficient stability margins and transient performance. </a:t>
            </a:r>
          </a:p>
          <a:p>
            <a:pPr algn="just">
              <a:lnSpc>
                <a:spcPct val="150000"/>
              </a:lnSpc>
            </a:pPr>
            <a:r>
              <a:rPr lang="en-IN" sz="2000" dirty="0" smtClean="0">
                <a:latin typeface="Times New Roman" pitchFamily="18" charset="0"/>
                <a:cs typeface="Times New Roman" pitchFamily="18" charset="0"/>
              </a:rPr>
              <a:t>Here, negative resistances are employed for improving the performance. </a:t>
            </a:r>
          </a:p>
          <a:p>
            <a:pPr algn="just">
              <a:lnSpc>
                <a:spcPct val="150000"/>
              </a:lnSpc>
            </a:pPr>
            <a:r>
              <a:rPr lang="en-IN" sz="2000" dirty="0" smtClean="0">
                <a:latin typeface="Times New Roman" pitchFamily="18" charset="0"/>
                <a:cs typeface="Times New Roman" pitchFamily="18" charset="0"/>
              </a:rPr>
              <a:t>However, in this work, the same virtual impedance is applied to all components of the load current. </a:t>
            </a:r>
          </a:p>
          <a:p>
            <a:pPr algn="just">
              <a:lnSpc>
                <a:spcPct val="150000"/>
              </a:lnSpc>
            </a:pPr>
            <a:r>
              <a:rPr lang="en-IN" sz="2000" dirty="0" smtClean="0">
                <a:latin typeface="Times New Roman" pitchFamily="18" charset="0"/>
                <a:cs typeface="Times New Roman" pitchFamily="18" charset="0"/>
              </a:rPr>
              <a:t>In order to test the performance and accuracy of the proposed sharing method, the case without any virtual impedance is used as a base case. </a:t>
            </a:r>
          </a:p>
          <a:p>
            <a:pPr algn="just">
              <a:lnSpc>
                <a:spcPct val="150000"/>
              </a:lnSpc>
            </a:pPr>
            <a:r>
              <a:rPr lang="en-IN" sz="2000" dirty="0" smtClean="0">
                <a:latin typeface="Times New Roman" pitchFamily="18" charset="0"/>
                <a:cs typeface="Times New Roman" pitchFamily="18" charset="0"/>
              </a:rPr>
              <a:t>Hence, in this mode of operation, the DGs control their voltages to be purely sinusoidal.</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406650"/>
                <a:gridCol w="2838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Power System Harmonics and Passive Filter Designs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C. Das,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To ensure compliance, harmonic models of Variable Speed Drives and relevant components of the connected power system are evaluated.</a:t>
                      </a:r>
                      <a:endParaRPr lang="en-IN" sz="20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Distribution system harmonic compensation methods: An overview of DG-interfacing inverters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Y. W. Li and J. He,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article reviews the distribution system harmonic compensation methods using the DG units with a focus on the DG local controllers.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13156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800" dirty="0">
                          <a:latin typeface="Times New Roman"/>
                          <a:ea typeface="Calibri"/>
                          <a:cs typeface="Latha"/>
                        </a:rPr>
                        <a:t>Secondary Control for Voltage Quality Enhancement in </a:t>
                      </a:r>
                      <a:r>
                        <a:rPr lang="en-US" sz="1800" dirty="0" err="1">
                          <a:latin typeface="Times New Roman"/>
                          <a:ea typeface="Calibri"/>
                          <a:cs typeface="Latha"/>
                        </a:rPr>
                        <a:t>Microgrids</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M. Savaghebi, A. Jalilian, J. C. Vasquez, and J. M. Guerrero,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solidFill>
                            <a:srgbClr val="333333"/>
                          </a:solidFill>
                          <a:latin typeface="Times New Roman"/>
                          <a:ea typeface="Calibri"/>
                          <a:cs typeface="Latha"/>
                        </a:rPr>
                        <a:t>The control structure consists of primary and secondary levels. The primary control level comprises distributed generators (DGs) local controllers. </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800">
                          <a:latin typeface="Times New Roman"/>
                          <a:ea typeface="Calibri"/>
                          <a:cs typeface="Latha"/>
                        </a:rPr>
                        <a:t>Tertiary control of voltage unbalance compensation for optimal power quality in islanded microgrids</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L. Meng, F. Tang, M. Savaghebi, J. C. Vasquez, and J. M. Guerrero,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solidFill>
                            <a:srgbClr val="333333"/>
                          </a:solidFill>
                          <a:latin typeface="Times New Roman"/>
                          <a:ea typeface="Calibri"/>
                          <a:cs typeface="Latha"/>
                        </a:rPr>
                        <a:t>This paper proposes a hierarchical control to realize optimal unbalance compensation for satisfying the power quality requirements in different areas.</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jpg"/>
          <p:cNvPicPr>
            <a:picLocks noGrp="1" noChangeAspect="1" noChangeArrowheads="1"/>
          </p:cNvPicPr>
          <p:nvPr>
            <p:ph idx="1"/>
          </p:nvPr>
        </p:nvPicPr>
        <p:blipFill>
          <a:blip r:embed="rId2"/>
          <a:srcRect/>
          <a:stretch>
            <a:fillRect/>
          </a:stretch>
        </p:blipFill>
        <p:spPr bwMode="auto">
          <a:xfrm>
            <a:off x="1524000" y="1600200"/>
            <a:ext cx="6858000" cy="45720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a:bodyPr>
          <a:lstStyle/>
          <a:p>
            <a:pPr algn="just">
              <a:lnSpc>
                <a:spcPct val="150000"/>
              </a:lnSpc>
              <a:buNone/>
            </a:pPr>
            <a:r>
              <a:rPr lang="en-IN" sz="2000" dirty="0" smtClean="0">
                <a:latin typeface="Times New Roman" pitchFamily="18" charset="0"/>
                <a:cs typeface="Times New Roman" pitchFamily="18" charset="0"/>
              </a:rPr>
              <a:t>    Proper sharing of harmonic loads and limitation of the overall THD are important concerns for islanded </a:t>
            </a:r>
            <a:r>
              <a:rPr lang="en-IN" sz="2000" dirty="0" err="1" smtClean="0">
                <a:latin typeface="Times New Roman" pitchFamily="18" charset="0"/>
                <a:cs typeface="Times New Roman" pitchFamily="18" charset="0"/>
              </a:rPr>
              <a:t>microgrids</a:t>
            </a:r>
            <a:r>
              <a:rPr lang="en-IN" sz="2000" dirty="0" smtClean="0">
                <a:latin typeface="Times New Roman" pitchFamily="18" charset="0"/>
                <a:cs typeface="Times New Roman" pitchFamily="18" charset="0"/>
              </a:rPr>
              <a:t> with parallel connected DGs. This paper has presented a scheme for finding the minimal virtual impedances of the DGs that achieve the mentioned control objectives, without reducing the voltage quality at the inverters unnecessarily. The impedance estimation is done by the utilizing the MLBS sequence, which is used as an input to an optimization problem that further finds the optimal virtual impedances of each DG. The effectiveness of the proposed concept is shown by numerical simulations.</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J. C. Das, Power System Harmonics and Passive Filter Designs. John Wiley &amp; Sons, 2015. </a:t>
            </a:r>
          </a:p>
          <a:p>
            <a:pPr algn="just">
              <a:lnSpc>
                <a:spcPct val="160000"/>
              </a:lnSpc>
            </a:pPr>
            <a:r>
              <a:rPr lang="en-IN" sz="1600" dirty="0" smtClean="0">
                <a:latin typeface="Times New Roman" pitchFamily="18" charset="0"/>
                <a:cs typeface="Times New Roman" pitchFamily="18" charset="0"/>
              </a:rPr>
              <a:t>[2] EN 50160, Voltage Characteristics of Electricity Supplied by Public Electricity Networks, 2010. </a:t>
            </a:r>
          </a:p>
          <a:p>
            <a:pPr algn="just">
              <a:lnSpc>
                <a:spcPct val="160000"/>
              </a:lnSpc>
            </a:pPr>
            <a:r>
              <a:rPr lang="en-IN" sz="1600" dirty="0" smtClean="0">
                <a:latin typeface="Times New Roman" pitchFamily="18" charset="0"/>
                <a:cs typeface="Times New Roman" pitchFamily="18" charset="0"/>
              </a:rPr>
              <a:t>[3] Y. W. Li and J. He, “Distribution system harmonic compensation methods: An overview of DG-interfacing inverters,” IEEE Industrial Electronics Magazine, vol. 8, no. 4, pp. 18–31, 2014. </a:t>
            </a:r>
          </a:p>
          <a:p>
            <a:pPr algn="just">
              <a:lnSpc>
                <a:spcPct val="160000"/>
              </a:lnSpc>
            </a:pPr>
            <a:r>
              <a:rPr lang="en-IN" sz="1600" dirty="0" smtClean="0">
                <a:latin typeface="Times New Roman" pitchFamily="18" charset="0"/>
                <a:cs typeface="Times New Roman" pitchFamily="18" charset="0"/>
              </a:rPr>
              <a:t>[4] M. </a:t>
            </a:r>
            <a:r>
              <a:rPr lang="en-IN" sz="1600" dirty="0" err="1" smtClean="0">
                <a:latin typeface="Times New Roman" pitchFamily="18" charset="0"/>
                <a:cs typeface="Times New Roman" pitchFamily="18" charset="0"/>
              </a:rPr>
              <a:t>Savaghebi</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Jalilian</a:t>
            </a:r>
            <a:r>
              <a:rPr lang="en-IN" sz="1600" dirty="0" smtClean="0">
                <a:latin typeface="Times New Roman" pitchFamily="18" charset="0"/>
                <a:cs typeface="Times New Roman" pitchFamily="18" charset="0"/>
              </a:rPr>
              <a:t>, J. C. Vasquez, and J. M. Guerrero, “Secondary Control for Voltage Quality Enhancement in </a:t>
            </a:r>
            <a:r>
              <a:rPr lang="en-IN" sz="1600" dirty="0" err="1" smtClean="0">
                <a:latin typeface="Times New Roman" pitchFamily="18" charset="0"/>
                <a:cs typeface="Times New Roman" pitchFamily="18" charset="0"/>
              </a:rPr>
              <a:t>Microgrids</a:t>
            </a:r>
            <a:r>
              <a:rPr lang="en-IN" sz="1600" dirty="0" smtClean="0">
                <a:latin typeface="Times New Roman" pitchFamily="18" charset="0"/>
                <a:cs typeface="Times New Roman" pitchFamily="18" charset="0"/>
              </a:rPr>
              <a:t>,” IEEE Transactions on Smart Grid, vol. 3, no. 4, p. 4799, 2012. </a:t>
            </a:r>
          </a:p>
          <a:p>
            <a:pPr algn="just">
              <a:lnSpc>
                <a:spcPct val="160000"/>
              </a:lnSpc>
            </a:pPr>
            <a:r>
              <a:rPr lang="en-IN" sz="1600" dirty="0" smtClean="0">
                <a:latin typeface="Times New Roman" pitchFamily="18" charset="0"/>
                <a:cs typeface="Times New Roman" pitchFamily="18" charset="0"/>
              </a:rPr>
              <a:t>[5] L. </a:t>
            </a:r>
            <a:r>
              <a:rPr lang="en-IN" sz="1600" dirty="0" err="1" smtClean="0">
                <a:latin typeface="Times New Roman" pitchFamily="18" charset="0"/>
                <a:cs typeface="Times New Roman" pitchFamily="18" charset="0"/>
              </a:rPr>
              <a:t>Meng</a:t>
            </a:r>
            <a:r>
              <a:rPr lang="en-IN" sz="1600" dirty="0" smtClean="0">
                <a:latin typeface="Times New Roman" pitchFamily="18" charset="0"/>
                <a:cs typeface="Times New Roman" pitchFamily="18" charset="0"/>
              </a:rPr>
              <a:t>, F. Tang, M. </a:t>
            </a:r>
            <a:r>
              <a:rPr lang="en-IN" sz="1600" dirty="0" err="1" smtClean="0">
                <a:latin typeface="Times New Roman" pitchFamily="18" charset="0"/>
                <a:cs typeface="Times New Roman" pitchFamily="18" charset="0"/>
              </a:rPr>
              <a:t>Savaghebi</a:t>
            </a:r>
            <a:r>
              <a:rPr lang="en-IN" sz="1600" dirty="0" smtClean="0">
                <a:latin typeface="Times New Roman" pitchFamily="18" charset="0"/>
                <a:cs typeface="Times New Roman" pitchFamily="18" charset="0"/>
              </a:rPr>
              <a:t>, J. C. Vasquez, and J. M. Guerrero, “Tertiary control of voltage unbalance compensation for optimal power quality in islanded </a:t>
            </a:r>
            <a:r>
              <a:rPr lang="en-IN" sz="1600" dirty="0" err="1" smtClean="0">
                <a:latin typeface="Times New Roman" pitchFamily="18" charset="0"/>
                <a:cs typeface="Times New Roman" pitchFamily="18" charset="0"/>
              </a:rPr>
              <a:t>microgrids</a:t>
            </a:r>
            <a:r>
              <a:rPr lang="en-IN" sz="1600" dirty="0" smtClean="0">
                <a:latin typeface="Times New Roman" pitchFamily="18" charset="0"/>
                <a:cs typeface="Times New Roman" pitchFamily="18" charset="0"/>
              </a:rPr>
              <a:t>,” IEEE Transactions on Energy Conversion, vol. 29, no. 4, pp. 802–815, 2014.</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500" dirty="0" smtClean="0">
                <a:latin typeface="Times New Roman" pitchFamily="18" charset="0"/>
                <a:cs typeface="Times New Roman" pitchFamily="18" charset="0"/>
              </a:rPr>
              <a:t>[6] J. He and Y. W. Li, “Analysis, Design, and Implementation of Virtual Impedance for Power Electronics Interfaced Distributed Generation,” IEEE Transactions on Industry Applications, vol. 47, no. 6, pp. 2525– 2538, 11 2011. </a:t>
            </a:r>
          </a:p>
          <a:p>
            <a:pPr algn="just">
              <a:lnSpc>
                <a:spcPct val="170000"/>
              </a:lnSpc>
            </a:pPr>
            <a:r>
              <a:rPr lang="en-IN" sz="1500" dirty="0" smtClean="0">
                <a:latin typeface="Times New Roman" pitchFamily="18" charset="0"/>
                <a:cs typeface="Times New Roman" pitchFamily="18" charset="0"/>
              </a:rPr>
              <a:t>[7] X. Wang, F. </a:t>
            </a:r>
            <a:r>
              <a:rPr lang="en-IN" sz="1500" dirty="0" err="1" smtClean="0">
                <a:latin typeface="Times New Roman" pitchFamily="18" charset="0"/>
                <a:cs typeface="Times New Roman" pitchFamily="18" charset="0"/>
              </a:rPr>
              <a:t>Blaabjerg</a:t>
            </a:r>
            <a:r>
              <a:rPr lang="en-IN" sz="1500" dirty="0" smtClean="0">
                <a:latin typeface="Times New Roman" pitchFamily="18" charset="0"/>
                <a:cs typeface="Times New Roman" pitchFamily="18" charset="0"/>
              </a:rPr>
              <a:t>, and Z. Chen, “Autonomous Control of Inverter Interfaced Distributed Generation Units for Harmonic Current Filtering and Resonance Damping in an Islanded </a:t>
            </a:r>
            <a:r>
              <a:rPr lang="en-IN" sz="1500" dirty="0" err="1" smtClean="0">
                <a:latin typeface="Times New Roman" pitchFamily="18" charset="0"/>
                <a:cs typeface="Times New Roman" pitchFamily="18" charset="0"/>
              </a:rPr>
              <a:t>Microgrid</a:t>
            </a:r>
            <a:r>
              <a:rPr lang="en-IN" sz="1500" dirty="0" smtClean="0">
                <a:latin typeface="Times New Roman" pitchFamily="18" charset="0"/>
                <a:cs typeface="Times New Roman" pitchFamily="18" charset="0"/>
              </a:rPr>
              <a:t>,” IEEE Transactions on Industry Applications, vol. 50, no. 1, pp. 452–461, 2014. </a:t>
            </a:r>
          </a:p>
          <a:p>
            <a:pPr algn="just">
              <a:lnSpc>
                <a:spcPct val="170000"/>
              </a:lnSpc>
            </a:pPr>
            <a:r>
              <a:rPr lang="en-IN" sz="1500" dirty="0" smtClean="0">
                <a:latin typeface="Times New Roman" pitchFamily="18" charset="0"/>
                <a:cs typeface="Times New Roman" pitchFamily="18" charset="0"/>
              </a:rPr>
              <a:t>[8] J. M. Guerrero, J. </a:t>
            </a:r>
            <a:r>
              <a:rPr lang="en-IN" sz="1500" dirty="0" err="1" smtClean="0">
                <a:latin typeface="Times New Roman" pitchFamily="18" charset="0"/>
                <a:cs typeface="Times New Roman" pitchFamily="18" charset="0"/>
              </a:rPr>
              <a:t>Matas</a:t>
            </a:r>
            <a:r>
              <a:rPr lang="en-IN" sz="1500" dirty="0" smtClean="0">
                <a:latin typeface="Times New Roman" pitchFamily="18" charset="0"/>
                <a:cs typeface="Times New Roman" pitchFamily="18" charset="0"/>
              </a:rPr>
              <a:t>, L. G. De Vicuna, M. </a:t>
            </a:r>
            <a:r>
              <a:rPr lang="en-IN" sz="1500" dirty="0" err="1" smtClean="0">
                <a:latin typeface="Times New Roman" pitchFamily="18" charset="0"/>
                <a:cs typeface="Times New Roman" pitchFamily="18" charset="0"/>
              </a:rPr>
              <a:t>Castilla</a:t>
            </a:r>
            <a:r>
              <a:rPr lang="en-IN" sz="1500" dirty="0" smtClean="0">
                <a:latin typeface="Times New Roman" pitchFamily="18" charset="0"/>
                <a:cs typeface="Times New Roman" pitchFamily="18" charset="0"/>
              </a:rPr>
              <a:t>, and J. </a:t>
            </a:r>
            <a:r>
              <a:rPr lang="en-IN" sz="1500" dirty="0" err="1" smtClean="0">
                <a:latin typeface="Times New Roman" pitchFamily="18" charset="0"/>
                <a:cs typeface="Times New Roman" pitchFamily="18" charset="0"/>
              </a:rPr>
              <a:t>Miret</a:t>
            </a:r>
            <a:r>
              <a:rPr lang="en-IN" sz="1500" dirty="0" smtClean="0">
                <a:latin typeface="Times New Roman" pitchFamily="18" charset="0"/>
                <a:cs typeface="Times New Roman" pitchFamily="18" charset="0"/>
              </a:rPr>
              <a:t>, ˜ “Wireless-control strategy for parallel operation of distributed-generation inverters,” IEEE Transactions on Industrial Electronics, vol. 53, no. 5, pp. 1461–1470, 2006. </a:t>
            </a:r>
          </a:p>
          <a:p>
            <a:pPr algn="just">
              <a:lnSpc>
                <a:spcPct val="170000"/>
              </a:lnSpc>
            </a:pPr>
            <a:r>
              <a:rPr lang="en-IN" sz="1500" dirty="0" smtClean="0">
                <a:latin typeface="Times New Roman" pitchFamily="18" charset="0"/>
                <a:cs typeface="Times New Roman" pitchFamily="18" charset="0"/>
              </a:rPr>
              <a:t>[9] M. C. </a:t>
            </a:r>
            <a:r>
              <a:rPr lang="en-IN" sz="1500" dirty="0" err="1" smtClean="0">
                <a:latin typeface="Times New Roman" pitchFamily="18" charset="0"/>
                <a:cs typeface="Times New Roman" pitchFamily="18" charset="0"/>
              </a:rPr>
              <a:t>Chandorkar</a:t>
            </a:r>
            <a:r>
              <a:rPr lang="en-IN" sz="1500" dirty="0" smtClean="0">
                <a:latin typeface="Times New Roman" pitchFamily="18" charset="0"/>
                <a:cs typeface="Times New Roman" pitchFamily="18" charset="0"/>
              </a:rPr>
              <a:t>, D. M. Divan, and R. </a:t>
            </a:r>
            <a:r>
              <a:rPr lang="en-IN" sz="1500" dirty="0" err="1" smtClean="0">
                <a:latin typeface="Times New Roman" pitchFamily="18" charset="0"/>
                <a:cs typeface="Times New Roman" pitchFamily="18" charset="0"/>
              </a:rPr>
              <a:t>Adapa</a:t>
            </a:r>
            <a:r>
              <a:rPr lang="en-IN" sz="1500" dirty="0" smtClean="0">
                <a:latin typeface="Times New Roman" pitchFamily="18" charset="0"/>
                <a:cs typeface="Times New Roman" pitchFamily="18" charset="0"/>
              </a:rPr>
              <a:t>, “Control of parallel connected inverters in standalone ac supply systems,” IEEE Transactions on Industry Applications, vol. 29, no. 1, pp. 136–143, 1993. </a:t>
            </a:r>
          </a:p>
          <a:p>
            <a:pPr algn="just">
              <a:lnSpc>
                <a:spcPct val="170000"/>
              </a:lnSpc>
            </a:pPr>
            <a:r>
              <a:rPr lang="en-IN" sz="1500" dirty="0" smtClean="0">
                <a:latin typeface="Times New Roman" pitchFamily="18" charset="0"/>
                <a:cs typeface="Times New Roman" pitchFamily="18" charset="0"/>
              </a:rPr>
              <a:t>[10] X. Wang, Y. W. Li, F. </a:t>
            </a:r>
            <a:r>
              <a:rPr lang="en-IN" sz="1500" dirty="0" err="1" smtClean="0">
                <a:latin typeface="Times New Roman" pitchFamily="18" charset="0"/>
                <a:cs typeface="Times New Roman" pitchFamily="18" charset="0"/>
              </a:rPr>
              <a:t>Blaabjerg</a:t>
            </a:r>
            <a:r>
              <a:rPr lang="en-IN" sz="1500" dirty="0" smtClean="0">
                <a:latin typeface="Times New Roman" pitchFamily="18" charset="0"/>
                <a:cs typeface="Times New Roman" pitchFamily="18" charset="0"/>
              </a:rPr>
              <a:t>, and P. C. </a:t>
            </a:r>
            <a:r>
              <a:rPr lang="en-IN" sz="1500" dirty="0" err="1" smtClean="0">
                <a:latin typeface="Times New Roman" pitchFamily="18" charset="0"/>
                <a:cs typeface="Times New Roman" pitchFamily="18" charset="0"/>
              </a:rPr>
              <a:t>Loh</a:t>
            </a:r>
            <a:r>
              <a:rPr lang="en-IN" sz="1500" dirty="0" smtClean="0">
                <a:latin typeface="Times New Roman" pitchFamily="18" charset="0"/>
                <a:cs typeface="Times New Roman" pitchFamily="18" charset="0"/>
              </a:rPr>
              <a:t>, “Virtual-</a:t>
            </a:r>
            <a:r>
              <a:rPr lang="en-IN" sz="1500" dirty="0" err="1" smtClean="0">
                <a:latin typeface="Times New Roman" pitchFamily="18" charset="0"/>
                <a:cs typeface="Times New Roman" pitchFamily="18" charset="0"/>
              </a:rPr>
              <a:t>ImpedanceBased</a:t>
            </a:r>
            <a:r>
              <a:rPr lang="en-IN" sz="1500" dirty="0" smtClean="0">
                <a:latin typeface="Times New Roman" pitchFamily="18" charset="0"/>
                <a:cs typeface="Times New Roman" pitchFamily="18" charset="0"/>
              </a:rPr>
              <a:t> Control for Voltage-Source and Current-Source Converters,” IEEE Transactions on Power Electronics, vol. 30, no. 12, pp. 7019–7037, 2015.</a:t>
            </a:r>
            <a:endParaRPr lang="en-IN" sz="15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1268</TotalTime>
  <Words>1424</Words>
  <Application>Microsoft Office PowerPoint</Application>
  <PresentationFormat>On-screen Show (4:3)</PresentationFormat>
  <Paragraphs>68</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Harmonic Virtual Impedance Design for Optimal Management of Power Quality in Microgrids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561</cp:revision>
  <dcterms:created xsi:type="dcterms:W3CDTF">2006-08-16T00:00:00Z</dcterms:created>
  <dcterms:modified xsi:type="dcterms:W3CDTF">2021-05-27T14:55:20Z</dcterms:modified>
</cp:coreProperties>
</file>