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A Double-side Cooled </a:t>
            </a:r>
            <a:r>
              <a:rPr lang="en-IN" b="1" dirty="0" err="1" smtClean="0">
                <a:latin typeface="Times New Roman" pitchFamily="18" charset="0"/>
                <a:cs typeface="Times New Roman" pitchFamily="18" charset="0"/>
              </a:rPr>
              <a:t>SiC</a:t>
            </a:r>
            <a:r>
              <a:rPr lang="en-IN" b="1" dirty="0" smtClean="0">
                <a:latin typeface="Times New Roman" pitchFamily="18" charset="0"/>
                <a:cs typeface="Times New Roman" pitchFamily="18" charset="0"/>
              </a:rPr>
              <a:t> MOSFET Power Module with Sintered-silver Interposers I. Design, Simulation, Fabrication, and Performance Characterization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0668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buNone/>
            </a:pPr>
            <a:r>
              <a:rPr lang="en-IN" sz="2000" dirty="0" smtClean="0">
                <a:latin typeface="Times New Roman" pitchFamily="18" charset="0"/>
                <a:cs typeface="Times New Roman" pitchFamily="18" charset="0"/>
              </a:rPr>
              <a:t>   Planar</a:t>
            </a:r>
            <a:r>
              <a:rPr lang="en-IN" sz="2000" dirty="0" smtClean="0">
                <a:latin typeface="Times New Roman" pitchFamily="18" charset="0"/>
                <a:cs typeface="Times New Roman" pitchFamily="18" charset="0"/>
              </a:rPr>
              <a:t>, double-side cooled power modules are emerging in electric-drive inverters because of their low profile, better heat extraction, and lower package parasitic inductances. However, there is still concern about their reliability due to the rigid interconnection between the device chips and two substrates of the power module. In this paper, a porous interposer made of low-temperature sintered silver is introduced to reduce the thermo-mechanical stresses in the module.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60000"/>
              </a:lnSpc>
              <a:buNone/>
            </a:pPr>
            <a:r>
              <a:rPr lang="en-IN" sz="1800" dirty="0" smtClean="0">
                <a:latin typeface="Times New Roman" pitchFamily="18" charset="0"/>
                <a:cs typeface="Times New Roman" pitchFamily="18" charset="0"/>
              </a:rPr>
              <a:t>     A </a:t>
            </a:r>
            <a:r>
              <a:rPr lang="en-IN" sz="1800" dirty="0" smtClean="0">
                <a:latin typeface="Times New Roman" pitchFamily="18" charset="0"/>
                <a:cs typeface="Times New Roman" pitchFamily="18" charset="0"/>
              </a:rPr>
              <a:t>double-side cooled half-bridge module consisting of two 1200 V, 149 A </a:t>
            </a:r>
            <a:r>
              <a:rPr lang="en-IN" sz="1800" dirty="0" err="1" smtClean="0">
                <a:latin typeface="Times New Roman" pitchFamily="18" charset="0"/>
                <a:cs typeface="Times New Roman" pitchFamily="18" charset="0"/>
              </a:rPr>
              <a:t>SiC</a:t>
            </a:r>
            <a:r>
              <a:rPr lang="en-IN" sz="1800" dirty="0" smtClean="0">
                <a:latin typeface="Times New Roman" pitchFamily="18" charset="0"/>
                <a:cs typeface="Times New Roman" pitchFamily="18" charset="0"/>
              </a:rPr>
              <a:t> MOSFETs was designed, fabricated, and characterized. By using the sintered-Ag instead of solid copper interposers, our simulation results showed that at a total power loss of 200 W, the thermo-mechanical stress at the most vulnerable interfaces (interposer-attach layer) was reduced by 42 % and in the </a:t>
            </a:r>
            <a:r>
              <a:rPr lang="en-IN" sz="1800" dirty="0" err="1" smtClean="0">
                <a:latin typeface="Times New Roman" pitchFamily="18" charset="0"/>
                <a:cs typeface="Times New Roman" pitchFamily="18" charset="0"/>
              </a:rPr>
              <a:t>SiC</a:t>
            </a:r>
            <a:r>
              <a:rPr lang="en-IN" sz="1800" dirty="0" smtClean="0">
                <a:latin typeface="Times New Roman" pitchFamily="18" charset="0"/>
                <a:cs typeface="Times New Roman" pitchFamily="18" charset="0"/>
              </a:rPr>
              <a:t> MOSFET by 50 % with a trade-off of only 3.6 % increase in junction temperature. The sintered-Ag interposers were readily fabricated into desired dimensions without post-machining and did not require any surface finishing for die-bonding and substrate interconnection by silver sintering. The porous interposers were also deformable under a low force or pressure, which helped to accommodate chip thickness and/or substrate-to-substrate gap variations in the planar module structure, thus simplifying module </a:t>
            </a:r>
            <a:r>
              <a:rPr lang="en-IN" sz="1800" dirty="0" smtClean="0">
                <a:latin typeface="Times New Roman" pitchFamily="18" charset="0"/>
                <a:cs typeface="Times New Roman" pitchFamily="18" charset="0"/>
              </a:rPr>
              <a:t>fabrication.</a:t>
            </a:r>
          </a:p>
          <a:p>
            <a:pPr algn="just">
              <a:lnSpc>
                <a:spcPct val="160000"/>
              </a:lnSpc>
              <a:buNone/>
            </a:pPr>
            <a:r>
              <a:rPr lang="en-IN" sz="1800" dirty="0" smtClean="0">
                <a:latin typeface="Times New Roman" pitchFamily="18" charset="0"/>
                <a:cs typeface="Times New Roman" pitchFamily="18" charset="0"/>
              </a:rPr>
              <a:t/>
            </a:r>
            <a:br>
              <a:rPr lang="en-IN" sz="1800" dirty="0" smtClean="0">
                <a:latin typeface="Times New Roman" pitchFamily="18" charset="0"/>
                <a:cs typeface="Times New Roman" pitchFamily="18" charset="0"/>
              </a:rPr>
            </a:br>
            <a:endParaRPr lang="en-US" sz="1800" dirty="0" smtClean="0">
              <a:latin typeface="Times New Roman" pitchFamily="18" charset="0"/>
              <a:cs typeface="Times New Roman" pitchFamily="18" charset="0"/>
            </a:endParaRPr>
          </a:p>
          <a:p>
            <a:pPr algn="just">
              <a:lnSpc>
                <a:spcPct val="160000"/>
              </a:lnSpc>
              <a:buNone/>
            </a:pPr>
            <a:endParaRPr lang="en-IN"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efforts presented in this section summarize admirable research to place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technology a cut above conventional silicon power modules in terms of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 above approaches used existing packaging technologies and materials in novel ways, and employed good engineering practices to develop next generation power electronics modules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approach sounds ideal and gives the sense of approaching virtually monolithic electronics modules. Concepts involving embedded systems with power die, passives, and interconnections within a single interposer block follow this approach.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also possible, if desired, to integrate thermal management within the interposer, to compensate for the comparatively lower thermal conductivities of most existing interposer materials.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Thermal cycling of the fabricated double-sided cooling power modules revealed some reliability issues attributed to thermal stresses of their multiple joints.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possibly due to poor joints as the result of </a:t>
            </a:r>
            <a:r>
              <a:rPr lang="en-IN" sz="2000" dirty="0" err="1" smtClean="0">
                <a:latin typeface="Times New Roman" pitchFamily="18" charset="0"/>
                <a:cs typeface="Times New Roman" pitchFamily="18" charset="0"/>
              </a:rPr>
              <a:t>aluminum</a:t>
            </a:r>
            <a:r>
              <a:rPr lang="en-IN" sz="2000" dirty="0" smtClean="0">
                <a:latin typeface="Times New Roman" pitchFamily="18" charset="0"/>
                <a:cs typeface="Times New Roman" pitchFamily="18" charset="0"/>
              </a:rPr>
              <a:t> interconnection on these power devices. High thermal stress may also contribute to the failure of the power module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eliminate the damage on the delicate die top surface when installing modules into the coolers, individual spring unit was used to contact the </a:t>
            </a:r>
            <a:r>
              <a:rPr lang="en-IN" sz="2000" dirty="0" smtClean="0">
                <a:latin typeface="Times New Roman" pitchFamily="18" charset="0"/>
                <a:cs typeface="Times New Roman" pitchFamily="18" charset="0"/>
              </a:rPr>
              <a:t>chip</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stresses cause detrimental damage to the power chips, substrates and other parts of the module if they are not properly managed.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Some of the solutions that have been proposed to address these issues are using compliant mechanical materials like sintered silver as the die attach material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of the 3D packaging solutions proposed to date utilize Si devices. These propositions came at a time when Si technology was hitting a limit in terms of performance. Wire bondless integration offered hope from the standpoint of better signal integrity and </a:t>
            </a:r>
            <a:r>
              <a:rPr lang="en-IN" sz="2000" dirty="0" smtClean="0">
                <a:latin typeface="Times New Roman" pitchFamily="18" charset="0"/>
                <a:cs typeface="Times New Roman" pitchFamily="18" charset="0"/>
              </a:rPr>
              <a:t>reliability.</a:t>
            </a:r>
          </a:p>
          <a:p>
            <a:pPr algn="just">
              <a:lnSpc>
                <a:spcPct val="150000"/>
              </a:lnSpc>
            </a:pPr>
            <a:r>
              <a:rPr lang="en-IN" sz="2000" dirty="0" smtClean="0">
                <a:latin typeface="Times New Roman" pitchFamily="18" charset="0"/>
                <a:cs typeface="Times New Roman" pitchFamily="18" charset="0"/>
              </a:rPr>
              <a:t>There have been several attempts to provide better alternatives to wire bonding through 3D wire bondless technology. Although the industry has adopted a handful of these propositions, most of the proposed solutions exist only as proof-of-concept.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The double-sided cooling is the trend for the power electronics packaging, with the potential ability to improve thermal performance, reduce </a:t>
            </a:r>
            <a:r>
              <a:rPr lang="en-US" sz="2000" dirty="0" err="1" smtClean="0">
                <a:latin typeface="Times New Roman" pitchFamily="18" charset="0"/>
                <a:cs typeface="Times New Roman" pitchFamily="18" charset="0"/>
              </a:rPr>
              <a:t>parasitics</a:t>
            </a:r>
            <a:r>
              <a:rPr lang="en-US" sz="2000" dirty="0" smtClean="0">
                <a:latin typeface="Times New Roman" pitchFamily="18" charset="0"/>
                <a:cs typeface="Times New Roman" pitchFamily="18" charset="0"/>
              </a:rPr>
              <a:t> of the power electronic modules.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base plate is removed from the module structure to reduce thermal stress induced by the bimetallic effect and the thermal resistance between junction and ambient.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double-sided DBC structure provides a mechanical balanced structure to enable double-sided cooling capability for a better thermal performance.</a:t>
            </a:r>
          </a:p>
          <a:p>
            <a:pPr lvl="0" algn="just">
              <a:lnSpc>
                <a:spcPct val="150000"/>
              </a:lnSpc>
            </a:pPr>
            <a:r>
              <a:rPr lang="en-IN" sz="2000" dirty="0" smtClean="0">
                <a:latin typeface="Times New Roman" pitchFamily="18" charset="0"/>
                <a:cs typeface="Times New Roman" pitchFamily="18" charset="0"/>
              </a:rPr>
              <a:t>In order to minimize the parasitic inductance and improve the thermal performance of the package, the top and bottom sides of the DBC are in direct contact with the power devices metal pads.</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8586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1247775" algn="l"/>
                        </a:tabLst>
                      </a:pPr>
                      <a:r>
                        <a:rPr lang="en-US" sz="2000" dirty="0">
                          <a:latin typeface="Times New Roman" pitchFamily="18" charset="0"/>
                          <a:ea typeface="Calibri"/>
                          <a:cs typeface="Times New Roman" pitchFamily="18" charset="0"/>
                        </a:rPr>
                        <a:t>Low temperature electronic cooling</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Roger R. Schmidt,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This paper explores the benefits of cooling the device using direct and indirect refrigeration cooling systems.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Compact thermal modeling for temperature-aware design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Wei Huang, Mircea R. Stany, Kevin Skadronz and Karthik Sankaranarayanan,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Thermal design in sub-100nm technologies is one of the major challenges to the CAD community.</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08345"/>
        </p:xfrm>
        <a:graphic>
          <a:graphicData uri="http://schemas.openxmlformats.org/drawingml/2006/table">
            <a:tbl>
              <a:tblPr firstRow="1" bandRow="1">
                <a:tableStyleId>{5C22544A-7EE6-4342-B048-85BDC9FD1C3A}</a:tableStyleId>
              </a:tblPr>
              <a:tblGrid>
                <a:gridCol w="2133600"/>
                <a:gridCol w="17526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Leakage current mechanisms and leakage reduction techniques in deep-</a:t>
                      </a:r>
                      <a:r>
                        <a:rPr lang="en-US" sz="2000" dirty="0" err="1">
                          <a:latin typeface="Times New Roman"/>
                          <a:ea typeface="Calibri"/>
                          <a:cs typeface="Latha"/>
                        </a:rPr>
                        <a:t>submicrometer</a:t>
                      </a:r>
                      <a:r>
                        <a:rPr lang="en-US" sz="2000" dirty="0">
                          <a:latin typeface="Times New Roman"/>
                          <a:ea typeface="Calibri"/>
                          <a:cs typeface="Latha"/>
                        </a:rPr>
                        <a:t> CMOS circuits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Roy, S. Mukhopadhyay and H. Mahmoodi-Meimand,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reviews various transistor intrinsic leakage mechanisms, including weak inversion, drain-induced barrier lowering, gate-induced drain leakage, and gate oxide tunneling.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changing automotive environment: high-temperature electronics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W. Johnson, J. L. Evans, P. Jacobsen, J. R. Thompson and M. Christopher,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smtClean="0">
                          <a:solidFill>
                            <a:srgbClr val="333333"/>
                          </a:solidFill>
                          <a:latin typeface="Times New Roman"/>
                          <a:ea typeface="Calibri"/>
                          <a:cs typeface="Latha"/>
                        </a:rPr>
                        <a:t>The </a:t>
                      </a:r>
                      <a:r>
                        <a:rPr lang="en-US" sz="2000" dirty="0" err="1">
                          <a:solidFill>
                            <a:srgbClr val="333333"/>
                          </a:solidFill>
                          <a:latin typeface="Times New Roman"/>
                          <a:ea typeface="Calibri"/>
                          <a:cs typeface="Latha"/>
                        </a:rPr>
                        <a:t>underhood</a:t>
                      </a:r>
                      <a:r>
                        <a:rPr lang="en-US" sz="2000" dirty="0">
                          <a:solidFill>
                            <a:srgbClr val="333333"/>
                          </a:solidFill>
                          <a:latin typeface="Times New Roman"/>
                          <a:ea typeface="Calibri"/>
                          <a:cs typeface="Latha"/>
                        </a:rPr>
                        <a:t> automotive environment is harsh and current trends in the automotive electronics industry will be pushing the temperature envelope for electronic components.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png"/>
          <p:cNvPicPr>
            <a:picLocks noGrp="1" noChangeAspect="1" noChangeArrowheads="1"/>
          </p:cNvPicPr>
          <p:nvPr>
            <p:ph idx="1"/>
          </p:nvPr>
        </p:nvPicPr>
        <p:blipFill>
          <a:blip r:embed="rId2"/>
          <a:srcRect/>
          <a:stretch>
            <a:fillRect/>
          </a:stretch>
        </p:blipFill>
        <p:spPr bwMode="auto">
          <a:xfrm>
            <a:off x="1828800" y="1676400"/>
            <a:ext cx="616585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144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A </a:t>
            </a:r>
            <a:r>
              <a:rPr lang="en-IN" sz="1600" dirty="0" smtClean="0">
                <a:latin typeface="Times New Roman" pitchFamily="18" charset="0"/>
                <a:cs typeface="Times New Roman" pitchFamily="18" charset="0"/>
              </a:rPr>
              <a:t>novel double-sided cooling power electronic module was designed, analyzed, simulated, and fabricated. The salient feature of this power module is the use of a LTCC die frame and a dielectric material between the top and bottom DBC substrates to relieve the thermal stress of the rigid conventional double-sided power modules. Finite element simulations were performed to investigate the thermal and thermo-mechanical performance of the double-sided cooling module and these results were compared to existing double-sided and single-sided power modules. Compare to the single-sided cooling module, the double-sided cooling modules induce a larger thermal stress due to the symmetrical structure of the double-sided cooling module and their different material layers are constraint to move in the horizontal direction instead of the ability to bend in the vertical direction as in a single-sided module. Simulation results show that the LTCC die frame and dielectric layer reduces the thermal stress of the </a:t>
            </a:r>
            <a:r>
              <a:rPr lang="en-IN" sz="1600" dirty="0" err="1" smtClean="0">
                <a:latin typeface="Times New Roman" pitchFamily="18" charset="0"/>
                <a:cs typeface="Times New Roman" pitchFamily="18" charset="0"/>
              </a:rPr>
              <a:t>SiC</a:t>
            </a:r>
            <a:r>
              <a:rPr lang="en-IN" sz="1600" dirty="0" smtClean="0">
                <a:latin typeface="Times New Roman" pitchFamily="18" charset="0"/>
                <a:cs typeface="Times New Roman" pitchFamily="18" charset="0"/>
              </a:rPr>
              <a:t> devices by about 25%. The module was successfully fabricated using a packaging material system for operation to </a:t>
            </a:r>
            <a:r>
              <a:rPr lang="en-IN" sz="1600" dirty="0" smtClean="0">
                <a:latin typeface="Times New Roman" pitchFamily="18" charset="0"/>
                <a:cs typeface="Times New Roman" pitchFamily="18" charset="0"/>
              </a:rPr>
              <a:t>200oC.</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t>[1] Roger R. Schmidt, "Low temperature electronic cooling," Electronics Cooling Magazine, September 1st, 2000. </a:t>
            </a:r>
            <a:endParaRPr lang="en-IN" sz="1600" dirty="0" smtClean="0"/>
          </a:p>
          <a:p>
            <a:pPr algn="just">
              <a:lnSpc>
                <a:spcPct val="160000"/>
              </a:lnSpc>
            </a:pPr>
            <a:r>
              <a:rPr lang="en-IN" sz="1600" dirty="0" smtClean="0"/>
              <a:t>[</a:t>
            </a:r>
            <a:r>
              <a:rPr lang="en-IN" sz="1600" dirty="0" smtClean="0"/>
              <a:t>2] Wei Huang, </a:t>
            </a:r>
            <a:r>
              <a:rPr lang="en-IN" sz="1600" dirty="0" err="1" smtClean="0"/>
              <a:t>Mircea</a:t>
            </a:r>
            <a:r>
              <a:rPr lang="en-IN" sz="1600" dirty="0" smtClean="0"/>
              <a:t> R. </a:t>
            </a:r>
            <a:r>
              <a:rPr lang="en-IN" sz="1600" dirty="0" err="1" smtClean="0"/>
              <a:t>Stany</a:t>
            </a:r>
            <a:r>
              <a:rPr lang="en-IN" sz="1600" dirty="0" smtClean="0"/>
              <a:t>, Kevin </a:t>
            </a:r>
            <a:r>
              <a:rPr lang="en-IN" sz="1600" dirty="0" err="1" smtClean="0"/>
              <a:t>Skadronz</a:t>
            </a:r>
            <a:r>
              <a:rPr lang="en-IN" sz="1600" dirty="0" smtClean="0"/>
              <a:t> and </a:t>
            </a:r>
            <a:r>
              <a:rPr lang="en-IN" sz="1600" dirty="0" err="1" smtClean="0"/>
              <a:t>Karthik</a:t>
            </a:r>
            <a:r>
              <a:rPr lang="en-IN" sz="1600" dirty="0" smtClean="0"/>
              <a:t> </a:t>
            </a:r>
            <a:r>
              <a:rPr lang="en-IN" sz="1600" dirty="0" err="1" smtClean="0"/>
              <a:t>Sankaranarayanan</a:t>
            </a:r>
            <a:r>
              <a:rPr lang="en-IN" sz="1600" dirty="0" smtClean="0"/>
              <a:t>, "Compact thermal </a:t>
            </a:r>
            <a:r>
              <a:rPr lang="en-IN" sz="1600" dirty="0" err="1" smtClean="0"/>
              <a:t>modeling</a:t>
            </a:r>
            <a:r>
              <a:rPr lang="en-IN" sz="1600" dirty="0" smtClean="0"/>
              <a:t> for temperature-aware design," in The 41st Design Automation Conference (DAC), San Diego, CA, 2004, pp. 878-895. </a:t>
            </a:r>
            <a:endParaRPr lang="en-IN" sz="1600" dirty="0" smtClean="0"/>
          </a:p>
          <a:p>
            <a:pPr algn="just">
              <a:lnSpc>
                <a:spcPct val="160000"/>
              </a:lnSpc>
            </a:pPr>
            <a:r>
              <a:rPr lang="en-IN" sz="1600" dirty="0" smtClean="0"/>
              <a:t>[</a:t>
            </a:r>
            <a:r>
              <a:rPr lang="en-IN" sz="1600" dirty="0" smtClean="0"/>
              <a:t>3] K. Roy, S. </a:t>
            </a:r>
            <a:r>
              <a:rPr lang="en-IN" sz="1600" dirty="0" err="1" smtClean="0"/>
              <a:t>Mukhopadhyay</a:t>
            </a:r>
            <a:r>
              <a:rPr lang="en-IN" sz="1600" dirty="0" smtClean="0"/>
              <a:t> and H. </a:t>
            </a:r>
            <a:r>
              <a:rPr lang="en-IN" sz="1600" dirty="0" err="1" smtClean="0"/>
              <a:t>Mahmoodi-Meimand</a:t>
            </a:r>
            <a:r>
              <a:rPr lang="en-IN" sz="1600" dirty="0" smtClean="0"/>
              <a:t>, "Leakage current mechanisms and leakage reduction techniques in deep-</a:t>
            </a:r>
            <a:r>
              <a:rPr lang="en-IN" sz="1600" dirty="0" err="1" smtClean="0"/>
              <a:t>submicrometer</a:t>
            </a:r>
            <a:r>
              <a:rPr lang="en-IN" sz="1600" dirty="0" smtClean="0"/>
              <a:t> CMOS circuits," Proceedings of the IEEE, vol. 91, pp. 305-327, 2003. </a:t>
            </a:r>
            <a:endParaRPr lang="en-IN" sz="1600" dirty="0" smtClean="0"/>
          </a:p>
          <a:p>
            <a:pPr algn="just">
              <a:lnSpc>
                <a:spcPct val="160000"/>
              </a:lnSpc>
            </a:pPr>
            <a:r>
              <a:rPr lang="en-IN" sz="1600" dirty="0" smtClean="0"/>
              <a:t>[</a:t>
            </a:r>
            <a:r>
              <a:rPr lang="en-IN" sz="1600" dirty="0" smtClean="0"/>
              <a:t>4] R. W. Johnson, J. L. Evans, P. Jacobsen, J. R. Thompson and M. Christopher, "The changing automotive environment: high-temperature electronics," Electronics Packaging Manufacturing, IEEE Transactions on, vol. 27, pp. 164-176, 2004. </a:t>
            </a:r>
            <a:endParaRPr lang="en-IN" sz="1600" dirty="0" smtClean="0"/>
          </a:p>
          <a:p>
            <a:pPr algn="just">
              <a:lnSpc>
                <a:spcPct val="160000"/>
              </a:lnSpc>
            </a:pPr>
            <a:r>
              <a:rPr lang="en-IN" sz="1600" dirty="0" smtClean="0"/>
              <a:t>[</a:t>
            </a:r>
            <a:r>
              <a:rPr lang="en-IN" sz="1600" dirty="0" smtClean="0"/>
              <a:t>5] A. </a:t>
            </a:r>
            <a:r>
              <a:rPr lang="en-IN" sz="1600" dirty="0" err="1" smtClean="0"/>
              <a:t>Sawle</a:t>
            </a:r>
            <a:r>
              <a:rPr lang="en-IN" sz="1600" dirty="0" smtClean="0"/>
              <a:t>, Martin Standing, Time </a:t>
            </a:r>
            <a:r>
              <a:rPr lang="en-IN" sz="1600" dirty="0" err="1" smtClean="0"/>
              <a:t>Sammon</a:t>
            </a:r>
            <a:r>
              <a:rPr lang="en-IN" sz="1600" dirty="0" smtClean="0"/>
              <a:t>, and Arthur Woodworth, "</a:t>
            </a:r>
            <a:r>
              <a:rPr lang="en-IN" sz="1600" dirty="0" err="1" smtClean="0"/>
              <a:t>DirectFETTM</a:t>
            </a:r>
            <a:r>
              <a:rPr lang="en-IN" sz="1600" dirty="0" smtClean="0"/>
              <a:t> – A proprietary new source mounted power package for board mounted power," International Rectifier, </a:t>
            </a:r>
            <a:r>
              <a:rPr lang="en-IN" sz="1600" dirty="0" err="1" smtClean="0"/>
              <a:t>Oxted</a:t>
            </a:r>
            <a:r>
              <a:rPr lang="en-IN" sz="1600" dirty="0" smtClean="0"/>
              <a:t>, Surrey England, 2001.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K. </a:t>
            </a:r>
            <a:r>
              <a:rPr lang="en-IN" sz="1500" dirty="0" err="1" smtClean="0">
                <a:latin typeface="Times New Roman" pitchFamily="18" charset="0"/>
                <a:cs typeface="Times New Roman" pitchFamily="18" charset="0"/>
              </a:rPr>
              <a:t>Hase</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Lefranc</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Zellner</a:t>
            </a:r>
            <a:r>
              <a:rPr lang="en-IN" sz="1500" dirty="0" smtClean="0">
                <a:latin typeface="Times New Roman" pitchFamily="18" charset="0"/>
                <a:cs typeface="Times New Roman" pitchFamily="18" charset="0"/>
              </a:rPr>
              <a:t> and T. </a:t>
            </a:r>
            <a:r>
              <a:rPr lang="en-IN" sz="1500" dirty="0" err="1" smtClean="0">
                <a:latin typeface="Times New Roman" pitchFamily="18" charset="0"/>
                <a:cs typeface="Times New Roman" pitchFamily="18" charset="0"/>
              </a:rPr>
              <a:t>Licht</a:t>
            </a:r>
            <a:r>
              <a:rPr lang="en-IN" sz="1500" dirty="0" smtClean="0">
                <a:latin typeface="Times New Roman" pitchFamily="18" charset="0"/>
                <a:cs typeface="Times New Roman" pitchFamily="18" charset="0"/>
              </a:rPr>
              <a:t>, "A solder bumping interconnect technology for high-power devices," in Power Electronics Specialists Conference, 2004. PESC 04. 2004 IEEE 35th Annual, 2004, pp. 4183-4187 Vol.6.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C. </a:t>
            </a:r>
            <a:r>
              <a:rPr lang="en-IN" sz="1500" dirty="0" err="1" smtClean="0">
                <a:latin typeface="Times New Roman" pitchFamily="18" charset="0"/>
                <a:cs typeface="Times New Roman" pitchFamily="18" charset="0"/>
              </a:rPr>
              <a:t>Gillot</a:t>
            </a:r>
            <a:r>
              <a:rPr lang="en-IN" sz="1500" dirty="0" smtClean="0">
                <a:latin typeface="Times New Roman" pitchFamily="18" charset="0"/>
                <a:cs typeface="Times New Roman" pitchFamily="18" charset="0"/>
              </a:rPr>
              <a:t>, C. Schaeffer, C. </a:t>
            </a:r>
            <a:r>
              <a:rPr lang="en-IN" sz="1500" dirty="0" err="1" smtClean="0">
                <a:latin typeface="Times New Roman" pitchFamily="18" charset="0"/>
                <a:cs typeface="Times New Roman" pitchFamily="18" charset="0"/>
              </a:rPr>
              <a:t>Massit</a:t>
            </a:r>
            <a:r>
              <a:rPr lang="en-IN" sz="1500" dirty="0" smtClean="0">
                <a:latin typeface="Times New Roman" pitchFamily="18" charset="0"/>
                <a:cs typeface="Times New Roman" pitchFamily="18" charset="0"/>
              </a:rPr>
              <a:t> and L. </a:t>
            </a:r>
            <a:r>
              <a:rPr lang="en-IN" sz="1500" dirty="0" err="1" smtClean="0">
                <a:latin typeface="Times New Roman" pitchFamily="18" charset="0"/>
                <a:cs typeface="Times New Roman" pitchFamily="18" charset="0"/>
              </a:rPr>
              <a:t>Meysenc</a:t>
            </a:r>
            <a:r>
              <a:rPr lang="en-IN" sz="1500" dirty="0" smtClean="0">
                <a:latin typeface="Times New Roman" pitchFamily="18" charset="0"/>
                <a:cs typeface="Times New Roman" pitchFamily="18" charset="0"/>
              </a:rPr>
              <a:t>, "Double-sided cooling for high power IGBT modules using flip chip technology," Components and Packaging Technologies, IEEE Transactions on, vol. 24, pp. 698-704, 2001.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Xingsheng</a:t>
            </a:r>
            <a:r>
              <a:rPr lang="en-IN" sz="1500" dirty="0" smtClean="0">
                <a:latin typeface="Times New Roman" pitchFamily="18" charset="0"/>
                <a:cs typeface="Times New Roman" pitchFamily="18" charset="0"/>
              </a:rPr>
              <a:t> Liu, S. </a:t>
            </a:r>
            <a:r>
              <a:rPr lang="en-IN" sz="1500" dirty="0" err="1" smtClean="0">
                <a:latin typeface="Times New Roman" pitchFamily="18" charset="0"/>
                <a:cs typeface="Times New Roman" pitchFamily="18" charset="0"/>
              </a:rPr>
              <a:t>Haque</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Guo-Quan</a:t>
            </a:r>
            <a:r>
              <a:rPr lang="en-IN" sz="1500" dirty="0" smtClean="0">
                <a:latin typeface="Times New Roman" pitchFamily="18" charset="0"/>
                <a:cs typeface="Times New Roman" pitchFamily="18" charset="0"/>
              </a:rPr>
              <a:t> Lu, "Three-dimensional flip-chip on flex packaging for power electronics applications," Advanced Packaging, IEEE Transactions on, vol. 24, pp. 1-9, 2001.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a:t>
            </a:r>
            <a:r>
              <a:rPr lang="en-IN" sz="1500" dirty="0" err="1" smtClean="0">
                <a:latin typeface="Times New Roman" pitchFamily="18" charset="0"/>
                <a:cs typeface="Times New Roman" pitchFamily="18" charset="0"/>
              </a:rPr>
              <a:t>Xingsheng</a:t>
            </a:r>
            <a:r>
              <a:rPr lang="en-IN" sz="1500" dirty="0" smtClean="0">
                <a:latin typeface="Times New Roman" pitchFamily="18" charset="0"/>
                <a:cs typeface="Times New Roman" pitchFamily="18" charset="0"/>
              </a:rPr>
              <a:t> Liu, S. </a:t>
            </a:r>
            <a:r>
              <a:rPr lang="en-IN" sz="1500" dirty="0" err="1" smtClean="0">
                <a:latin typeface="Times New Roman" pitchFamily="18" charset="0"/>
                <a:cs typeface="Times New Roman" pitchFamily="18" charset="0"/>
              </a:rPr>
              <a:t>Haque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Jinggang</a:t>
            </a:r>
            <a:r>
              <a:rPr lang="en-IN" sz="1500" dirty="0" smtClean="0">
                <a:latin typeface="Times New Roman" pitchFamily="18" charset="0"/>
                <a:cs typeface="Times New Roman" pitchFamily="18" charset="0"/>
              </a:rPr>
              <a:t> Wang and </a:t>
            </a:r>
            <a:r>
              <a:rPr lang="en-IN" sz="1500" dirty="0" err="1" smtClean="0">
                <a:latin typeface="Times New Roman" pitchFamily="18" charset="0"/>
                <a:cs typeface="Times New Roman" pitchFamily="18" charset="0"/>
              </a:rPr>
              <a:t>Guo-Quan</a:t>
            </a:r>
            <a:r>
              <a:rPr lang="en-IN" sz="1500" dirty="0" smtClean="0">
                <a:latin typeface="Times New Roman" pitchFamily="18" charset="0"/>
                <a:cs typeface="Times New Roman" pitchFamily="18" charset="0"/>
              </a:rPr>
              <a:t> Lu, "Packaging of integrated power electronics modules using flip-chip technology," in Applied Power Electronics Conference and Exposition, 2000. APEC 2000. Fifteenth Annual IEEE, 2000, pp. 290-296 vol.1.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F. C. Lee, J. D. van </a:t>
            </a:r>
            <a:r>
              <a:rPr lang="en-IN" sz="1500" dirty="0" err="1" smtClean="0">
                <a:latin typeface="Times New Roman" pitchFamily="18" charset="0"/>
                <a:cs typeface="Times New Roman" pitchFamily="18" charset="0"/>
              </a:rPr>
              <a:t>Wyk</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Boroyevich</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Guo-Quan</a:t>
            </a:r>
            <a:r>
              <a:rPr lang="en-IN" sz="1500" dirty="0" smtClean="0">
                <a:latin typeface="Times New Roman" pitchFamily="18" charset="0"/>
                <a:cs typeface="Times New Roman" pitchFamily="18" charset="0"/>
              </a:rPr>
              <a:t> Lu, </a:t>
            </a:r>
            <a:r>
              <a:rPr lang="en-IN" sz="1500" dirty="0" err="1" smtClean="0">
                <a:latin typeface="Times New Roman" pitchFamily="18" charset="0"/>
                <a:cs typeface="Times New Roman" pitchFamily="18" charset="0"/>
              </a:rPr>
              <a:t>Zhenxian</a:t>
            </a:r>
            <a:r>
              <a:rPr lang="en-IN" sz="1500" dirty="0" smtClean="0">
                <a:latin typeface="Times New Roman" pitchFamily="18" charset="0"/>
                <a:cs typeface="Times New Roman" pitchFamily="18" charset="0"/>
              </a:rPr>
              <a:t> Liang and P. </a:t>
            </a:r>
            <a:r>
              <a:rPr lang="en-IN" sz="1500" dirty="0" err="1" smtClean="0">
                <a:latin typeface="Times New Roman" pitchFamily="18" charset="0"/>
                <a:cs typeface="Times New Roman" pitchFamily="18" charset="0"/>
              </a:rPr>
              <a:t>Barbosa</a:t>
            </a:r>
            <a:r>
              <a:rPr lang="en-IN" sz="1500" dirty="0" smtClean="0">
                <a:latin typeface="Times New Roman" pitchFamily="18" charset="0"/>
                <a:cs typeface="Times New Roman" pitchFamily="18" charset="0"/>
              </a:rPr>
              <a:t>, "Technology trends toward a system-in-a-module in power electronics," Circuits and Systems Magazine, IEEE, vol. 2, pp. 4-22, 2002.</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1540</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Double-side Cooled SiC MOSFET Power Module with Sintered-silver Interposers I. Design, Simulation, Fabrication, and Performance Characterization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2021-05-27T14:02:30Z</dcterms:modified>
</cp:coreProperties>
</file>