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Quantifying the Contribution of Dynamic Reactive Power Compensators on System Strength at LCC-</a:t>
            </a:r>
            <a:r>
              <a:rPr lang="en-IN" b="1" dirty="0" err="1" smtClean="0">
                <a:latin typeface="Times New Roman" pitchFamily="18" charset="0"/>
                <a:cs typeface="Times New Roman" pitchFamily="18" charset="0"/>
              </a:rPr>
              <a:t>HVdc</a:t>
            </a:r>
            <a:r>
              <a:rPr lang="en-IN" b="1" dirty="0" smtClean="0">
                <a:latin typeface="Times New Roman" pitchFamily="18" charset="0"/>
                <a:cs typeface="Times New Roman" pitchFamily="18" charset="0"/>
              </a:rPr>
              <a:t> Converter Terminals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8382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improved indices to evaluate the contribution of reactive power compensators at </a:t>
            </a:r>
            <a:r>
              <a:rPr lang="en-IN" sz="2000" dirty="0" err="1" smtClean="0">
                <a:latin typeface="Times New Roman" pitchFamily="18" charset="0"/>
                <a:cs typeface="Times New Roman" pitchFamily="18" charset="0"/>
              </a:rPr>
              <a:t>HVdc</a:t>
            </a:r>
            <a:r>
              <a:rPr lang="en-IN" sz="2000" dirty="0" smtClean="0">
                <a:latin typeface="Times New Roman" pitchFamily="18" charset="0"/>
                <a:cs typeface="Times New Roman" pitchFamily="18" charset="0"/>
              </a:rPr>
              <a:t> converter terminals. The presence of such compensators impacts converter performance, such as the maximum available power (MAP) limit, </a:t>
            </a:r>
            <a:r>
              <a:rPr lang="en-IN" sz="2000" dirty="0" err="1" smtClean="0">
                <a:latin typeface="Times New Roman" pitchFamily="18" charset="0"/>
                <a:cs typeface="Times New Roman" pitchFamily="18" charset="0"/>
              </a:rPr>
              <a:t>susceptance</a:t>
            </a:r>
            <a:r>
              <a:rPr lang="en-IN" sz="2000" dirty="0" smtClean="0">
                <a:latin typeface="Times New Roman" pitchFamily="18" charset="0"/>
                <a:cs typeface="Times New Roman" pitchFamily="18" charset="0"/>
              </a:rPr>
              <a:t> to commutation failure, fault recovery time and temporary over voltage. Traditionally, the Effective Short Circuit Ratio (ESCR) has been used to indicate system strength. However, this index cannot be directly applied when power-electronics based converters are used to provide the reactive power support. The approach of this paper is to use an improved form of the Apparent increase in Short Circuit Ratio (AISCR) index to quantify the impact of the compensator on the </a:t>
            </a:r>
            <a:r>
              <a:rPr lang="en-IN" sz="2000" dirty="0" err="1" smtClean="0">
                <a:latin typeface="Times New Roman" pitchFamily="18" charset="0"/>
                <a:cs typeface="Times New Roman" pitchFamily="18" charset="0"/>
              </a:rPr>
              <a:t>HVdc</a:t>
            </a:r>
            <a:r>
              <a:rPr lang="en-IN" sz="2000" dirty="0" smtClean="0">
                <a:latin typeface="Times New Roman" pitchFamily="18" charset="0"/>
                <a:cs typeface="Times New Roman" pitchFamily="18" charset="0"/>
              </a:rPr>
              <a:t> system. This index is evaluated by comparing the performance with the reactive power device with a system without the device, but having the same performance. The paper shows that a single AISCR index cannot quantify all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and suggest modifications to AISCR for each of several </a:t>
            </a:r>
            <a:r>
              <a:rPr lang="en-IN" sz="2000" dirty="0" err="1" smtClean="0">
                <a:latin typeface="Times New Roman" pitchFamily="18" charset="0"/>
                <a:cs typeface="Times New Roman" pitchFamily="18" charset="0"/>
              </a:rPr>
              <a:t>HVdc</a:t>
            </a:r>
            <a:r>
              <a:rPr lang="en-IN" sz="2000" dirty="0" smtClean="0">
                <a:latin typeface="Times New Roman" pitchFamily="18" charset="0"/>
                <a:cs typeface="Times New Roman" pitchFamily="18" charset="0"/>
              </a:rPr>
              <a:t> phenomena. In this paper two types of compensators are considered the Synchronous Compensator and the Static Synchronous Compensator (STATCOM).</a:t>
            </a:r>
          </a:p>
          <a:p>
            <a:r>
              <a:rPr lang="en-IN" sz="2000" dirty="0" smtClean="0"/>
              <a:t/>
            </a:r>
            <a:br>
              <a:rPr lang="en-IN" sz="2000" dirty="0" smtClean="0"/>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reduce the amount of fixed capacitors for reactive power compensation an alternative is to use Static </a:t>
            </a:r>
            <a:r>
              <a:rPr lang="en-IN" sz="2000" dirty="0" err="1" smtClean="0">
                <a:latin typeface="Times New Roman" pitchFamily="18" charset="0"/>
                <a:cs typeface="Times New Roman" pitchFamily="18" charset="0"/>
              </a:rPr>
              <a:t>Var</a:t>
            </a:r>
            <a:r>
              <a:rPr lang="en-IN" sz="2000" dirty="0" smtClean="0">
                <a:latin typeface="Times New Roman" pitchFamily="18" charset="0"/>
                <a:cs typeface="Times New Roman" pitchFamily="18" charset="0"/>
              </a:rPr>
              <a:t> Compensators (SVC) as an alternative for AC transmission systems. </a:t>
            </a:r>
          </a:p>
          <a:p>
            <a:pPr algn="just">
              <a:lnSpc>
                <a:spcPct val="150000"/>
              </a:lnSpc>
            </a:pPr>
            <a:r>
              <a:rPr lang="en-IN" sz="2000" dirty="0" smtClean="0">
                <a:latin typeface="Times New Roman" pitchFamily="18" charset="0"/>
                <a:cs typeface="Times New Roman" pitchFamily="18" charset="0"/>
              </a:rPr>
              <a:t>However, experience from existing installations has shown that an SVC at the HVDC inverter terminal where the AC system has a very low SCR (SCR = 1.5) can cause an increased number of commutation failures during the recovery from single line to ground faults .</a:t>
            </a:r>
          </a:p>
          <a:p>
            <a:pPr algn="just">
              <a:lnSpc>
                <a:spcPct val="150000"/>
              </a:lnSpc>
            </a:pPr>
            <a:r>
              <a:rPr lang="en-IN" sz="2000" dirty="0" smtClean="0">
                <a:latin typeface="Times New Roman" pitchFamily="18" charset="0"/>
                <a:cs typeface="Times New Roman" pitchFamily="18" charset="0"/>
              </a:rPr>
              <a:t>HVDC transmission link still had a poor performance due to DC resonances frequencies in the system, which is also affected by the AC resonance existing between the AC system impedance and AC filters connected to the rectifier side of the HVDC transmission link.</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important to determine whether the frequency stability is a problem if a STATCOM is used as the reactive power compensator of the HVDC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adverse dynamic event in HVDC systems is commutation failure, which brings temporary interruption of HVDC power, and in some cases might induce more serious problems and longer power curtailment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can, however, be noted that there is no STATCOM being used in a real HVDC system. In fact, the studies reported in those papers do not </a:t>
            </a:r>
            <a:r>
              <a:rPr lang="en-IN" sz="2000" dirty="0" err="1" smtClean="0">
                <a:latin typeface="Times New Roman" pitchFamily="18" charset="0"/>
                <a:cs typeface="Times New Roman" pitchFamily="18" charset="0"/>
              </a:rPr>
              <a:t>desccribe</a:t>
            </a:r>
            <a:r>
              <a:rPr lang="en-IN" sz="2000" dirty="0" smtClean="0">
                <a:latin typeface="Times New Roman" pitchFamily="18" charset="0"/>
                <a:cs typeface="Times New Roman" pitchFamily="18" charset="0"/>
              </a:rPr>
              <a:t> all problems of AC/DC interactions.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new control strategy for the VSC is proposed, which makes the converter less sensitive to resonances in the AC network. Its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is similar to that of an equivalent synchronous condenser.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should be noted that, from these indices, the low frequency values give an indication similar to that provided by the MPC curves proposed in </a:t>
            </a:r>
            <a:r>
              <a:rPr lang="en-IN" sz="2000" dirty="0" smtClean="0">
                <a:latin typeface="Times New Roman" pitchFamily="18" charset="0"/>
                <a:cs typeface="Times New Roman" pitchFamily="18" charset="0"/>
              </a:rPr>
              <a:t>(assuming </a:t>
            </a:r>
            <a:r>
              <a:rPr lang="en-IN" sz="2000" dirty="0" smtClean="0">
                <a:latin typeface="Times New Roman" pitchFamily="18" charset="0"/>
                <a:cs typeface="Times New Roman" pitchFamily="18" charset="0"/>
              </a:rPr>
              <a:t>that the systems are operating in the same control mode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results confirm that the proposed Compensation Alternative 1, will improve the performance, but still problems are expected with the controller in some of the AC network configurations. </a:t>
            </a:r>
            <a:r>
              <a:rPr lang="en-IN" sz="2000" dirty="0" smtClean="0">
                <a:latin typeface="Times New Roman" pitchFamily="18" charset="0"/>
                <a:cs typeface="Times New Roman" pitchFamily="18" charset="0"/>
              </a:rPr>
              <a:t>Therefore </a:t>
            </a:r>
            <a:r>
              <a:rPr lang="en-IN" sz="2000" dirty="0" smtClean="0">
                <a:latin typeface="Times New Roman" pitchFamily="18" charset="0"/>
                <a:cs typeface="Times New Roman" pitchFamily="18" charset="0"/>
              </a:rPr>
              <a:t>the solution was found not robust for all studied combinations of the AC network.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transient performance of reactive power compensation options for HVDC Systems is studied by comparing their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during DC fault recovery, Temporary Overvoltage (TOV), and commutation failure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purposes of the research discussed in this thesis are to investigate the performance of various reactive power compensation devices, to examine the mechanism of reactive power compensation for HVDC systems, and to develop guidelines for the design of reactive power compensation schemes for HVDC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Effectively designing and operating the reactive power compensation system is necessary in order to achieve and maintain good overall performance of HVDC systems.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pitchFamily="18" charset="0"/>
                          <a:ea typeface="Calibri"/>
                          <a:cs typeface="Times New Roman" pitchFamily="18" charset="0"/>
                        </a:rPr>
                        <a:t>Understanding FACTS: Concept and Technology of Flexible AC Transmission Systems</a:t>
                      </a:r>
                      <a:endParaRPr lang="en-IN"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600">
                          <a:latin typeface="Times New Roman" pitchFamily="18" charset="0"/>
                          <a:ea typeface="Calibri"/>
                          <a:cs typeface="Times New Roman" pitchFamily="18" charset="0"/>
                        </a:rPr>
                        <a:t>N. G. Hingorani., Laszio Gyugyi,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pitchFamily="18" charset="0"/>
                          <a:ea typeface="Calibri"/>
                          <a:cs typeface="Times New Roman" pitchFamily="18" charset="0"/>
                        </a:rPr>
                        <a:t>The Flexible AC Transmission System (FACTS)a new technology based on power electronicsoffers an opportunity to enhance controllability, stability, and power transfer capability of ac transmission systems.</a:t>
                      </a:r>
                      <a:endParaRPr lang="en-IN" sz="16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pitchFamily="18" charset="0"/>
                          <a:ea typeface="Calibri"/>
                          <a:cs typeface="Times New Roman" pitchFamily="18" charset="0"/>
                        </a:rPr>
                        <a:t>Power System Stability and Control</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600">
                          <a:latin typeface="Times New Roman" pitchFamily="18" charset="0"/>
                          <a:ea typeface="Calibri"/>
                          <a:cs typeface="Times New Roman" pitchFamily="18" charset="0"/>
                        </a:rPr>
                        <a:t>P. Kundur,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pitchFamily="18" charset="0"/>
                          <a:ea typeface="Calibri"/>
                          <a:cs typeface="Times New Roman" pitchFamily="18" charset="0"/>
                        </a:rPr>
                        <a:t>This includes the basic concepts, physical aspects of the phenomena, methods of analysis, examples of incidents of system instability, challenges to the secure operation of present-day power systems, and comprehensive approach to enhancing system security.</a:t>
                      </a:r>
                      <a:endParaRPr lang="en-IN"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Reactive Power Control in Electric Systems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J. Miller,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181818"/>
                          </a:solidFill>
                          <a:latin typeface="Times New Roman"/>
                          <a:ea typeface="Calibri"/>
                          <a:cs typeface="Latha"/>
                        </a:rPr>
                        <a:t> Emphasizes voltage control, variable loads, and transmission. Covers high voltage and distribution systems, plus compensation equipment.</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System Voltage Stability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Taylor,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Maintaining a stable and secure operation of a power system is therefore a very important and challenging issue.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6.jpg"/>
          <p:cNvPicPr>
            <a:picLocks noGrp="1" noChangeAspect="1" noChangeArrowheads="1"/>
          </p:cNvPicPr>
          <p:nvPr>
            <p:ph idx="1"/>
          </p:nvPr>
        </p:nvPicPr>
        <p:blipFill>
          <a:blip r:embed="rId2"/>
          <a:srcRect/>
          <a:stretch>
            <a:fillRect/>
          </a:stretch>
        </p:blipFill>
        <p:spPr bwMode="auto">
          <a:xfrm>
            <a:off x="1752600" y="1600200"/>
            <a:ext cx="6400800" cy="4419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thesis systematically investigated reactive power compensation for HVDC systems using both steady state and transient analyses. The potential application of STATCOMs for reactive power compensation at HVDC terminals was demonstrated. The concept of system strength was expanded by proposing the new index of Apparent Short Circuits Ratio (ASCRI). The contribution of Synchronous Condenser and Static Synchronous Compensator to system strength was quantified by ASCRI. The impact of the inertia on reactive power compensator design was investigated.</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N. G. </a:t>
            </a:r>
            <a:r>
              <a:rPr lang="en-IN" sz="2000" dirty="0" err="1" smtClean="0">
                <a:latin typeface="Times New Roman" pitchFamily="18" charset="0"/>
                <a:cs typeface="Times New Roman" pitchFamily="18" charset="0"/>
              </a:rPr>
              <a:t>Hingorani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Laszio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Gyugyi</a:t>
            </a:r>
            <a:r>
              <a:rPr lang="en-IN" sz="2000" dirty="0" smtClean="0">
                <a:latin typeface="Times New Roman" pitchFamily="18" charset="0"/>
                <a:cs typeface="Times New Roman" pitchFamily="18" charset="0"/>
              </a:rPr>
              <a:t>, “Understanding FACTS: Concept and Technology of Flexible AC Transmission Systems”, New York, 1999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P. </a:t>
            </a:r>
            <a:r>
              <a:rPr lang="en-IN" sz="2000" dirty="0" err="1" smtClean="0">
                <a:latin typeface="Times New Roman" pitchFamily="18" charset="0"/>
                <a:cs typeface="Times New Roman" pitchFamily="18" charset="0"/>
              </a:rPr>
              <a:t>Kundur</a:t>
            </a:r>
            <a:r>
              <a:rPr lang="en-IN" sz="2000" dirty="0" smtClean="0">
                <a:latin typeface="Times New Roman" pitchFamily="18" charset="0"/>
                <a:cs typeface="Times New Roman" pitchFamily="18" charset="0"/>
              </a:rPr>
              <a:t>, “Power System Stability and Control”, McGraw-Hill, 1994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T. J. Miller, “Reactive Power Control in Electric Systems”, John Wiley &amp; Sons, Nov. 1982.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C. Taylor, “Power System Voltage Stability”, McGraw-Hill, 1994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“IEEE Guide for Planning DC Links Terminating at AC Locations Having Low Short – Circuit Capacities”, IEEE Std 1204-1997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P.C.S. </a:t>
            </a:r>
            <a:r>
              <a:rPr lang="en-IN" sz="1800" dirty="0" err="1" smtClean="0">
                <a:latin typeface="Times New Roman" pitchFamily="18" charset="0"/>
                <a:cs typeface="Times New Roman" pitchFamily="18" charset="0"/>
              </a:rPr>
              <a:t>Krishnayya</a:t>
            </a:r>
            <a:r>
              <a:rPr lang="en-IN" sz="1800" dirty="0" smtClean="0">
                <a:latin typeface="Times New Roman" pitchFamily="18" charset="0"/>
                <a:cs typeface="Times New Roman" pitchFamily="18" charset="0"/>
              </a:rPr>
              <a:t>, R.J. </a:t>
            </a:r>
            <a:r>
              <a:rPr lang="en-IN" sz="1800" dirty="0" err="1" smtClean="0">
                <a:latin typeface="Times New Roman" pitchFamily="18" charset="0"/>
                <a:cs typeface="Times New Roman" pitchFamily="18" charset="0"/>
              </a:rPr>
              <a:t>Piwko</a:t>
            </a:r>
            <a:r>
              <a:rPr lang="en-IN" sz="1800" dirty="0" smtClean="0">
                <a:latin typeface="Times New Roman" pitchFamily="18" charset="0"/>
                <a:cs typeface="Times New Roman" pitchFamily="18" charset="0"/>
              </a:rPr>
              <a:t>, et al, “DC Transmission Terminating at Low Short Circuit Ratio Location”, IEEE Transactions on Power Delivery, Vol. 1, No. 3, July 1986, pp308- 318. </a:t>
            </a:r>
          </a:p>
          <a:p>
            <a:pPr algn="just">
              <a:lnSpc>
                <a:spcPct val="170000"/>
              </a:lnSpc>
            </a:pPr>
            <a:r>
              <a:rPr lang="en-IN" sz="1800" dirty="0" smtClean="0">
                <a:latin typeface="Times New Roman" pitchFamily="18" charset="0"/>
                <a:cs typeface="Times New Roman" pitchFamily="18" charset="0"/>
              </a:rPr>
              <a:t>[7] C. V. </a:t>
            </a:r>
            <a:r>
              <a:rPr lang="en-IN" sz="1800" dirty="0" err="1" smtClean="0">
                <a:latin typeface="Times New Roman" pitchFamily="18" charset="0"/>
                <a:cs typeface="Times New Roman" pitchFamily="18" charset="0"/>
              </a:rPr>
              <a:t>Thio</a:t>
            </a:r>
            <a:r>
              <a:rPr lang="en-IN" sz="1800" dirty="0" smtClean="0">
                <a:latin typeface="Times New Roman" pitchFamily="18" charset="0"/>
                <a:cs typeface="Times New Roman" pitchFamily="18" charset="0"/>
              </a:rPr>
              <a:t>, J. B. Davies, and K. L. Kent, "Commutation Failures in HVDC Transmission Systems", IEEE Trans. Power Delivery, volume. 11, no. 2, April 1996. </a:t>
            </a:r>
          </a:p>
          <a:p>
            <a:pPr algn="just">
              <a:lnSpc>
                <a:spcPct val="170000"/>
              </a:lnSpc>
            </a:pPr>
            <a:r>
              <a:rPr lang="en-IN" sz="1800" dirty="0" smtClean="0">
                <a:latin typeface="Times New Roman" pitchFamily="18" charset="0"/>
                <a:cs typeface="Times New Roman" pitchFamily="18" charset="0"/>
              </a:rPr>
              <a:t>[8] A. </a:t>
            </a:r>
            <a:r>
              <a:rPr lang="en-IN" sz="1800" dirty="0" err="1" smtClean="0">
                <a:latin typeface="Times New Roman" pitchFamily="18" charset="0"/>
                <a:cs typeface="Times New Roman" pitchFamily="18" charset="0"/>
              </a:rPr>
              <a:t>Gavrilovic</a:t>
            </a:r>
            <a:r>
              <a:rPr lang="en-IN" sz="1800" dirty="0" smtClean="0">
                <a:latin typeface="Times New Roman" pitchFamily="18" charset="0"/>
                <a:cs typeface="Times New Roman" pitchFamily="18" charset="0"/>
              </a:rPr>
              <a:t>,, “AC/DC System Strength As Indicated By Short Circuit Ratios”, AC/DC Conference,1991 </a:t>
            </a:r>
          </a:p>
          <a:p>
            <a:pPr algn="just">
              <a:lnSpc>
                <a:spcPct val="170000"/>
              </a:lnSpc>
            </a:pPr>
            <a:r>
              <a:rPr lang="en-IN" sz="1800" dirty="0" smtClean="0">
                <a:latin typeface="Times New Roman" pitchFamily="18" charset="0"/>
                <a:cs typeface="Times New Roman" pitchFamily="18" charset="0"/>
              </a:rPr>
              <a:t>[9] C. </a:t>
            </a:r>
            <a:r>
              <a:rPr lang="en-IN" sz="1800" dirty="0" err="1" smtClean="0">
                <a:latin typeface="Times New Roman" pitchFamily="18" charset="0"/>
                <a:cs typeface="Times New Roman" pitchFamily="18" charset="0"/>
              </a:rPr>
              <a:t>Schauder</a:t>
            </a:r>
            <a:r>
              <a:rPr lang="en-IN" sz="1800" dirty="0" smtClean="0">
                <a:latin typeface="Times New Roman" pitchFamily="18" charset="0"/>
                <a:cs typeface="Times New Roman" pitchFamily="18" charset="0"/>
              </a:rPr>
              <a:t> and H. Mehta, “Vector Analysis and Control of Advanced Static Compensators”, IEE Proc. –C, Vol. 140, No.4, July 1993, pp.299-306 </a:t>
            </a:r>
          </a:p>
          <a:p>
            <a:pPr algn="just">
              <a:lnSpc>
                <a:spcPct val="170000"/>
              </a:lnSpc>
            </a:pPr>
            <a:r>
              <a:rPr lang="en-IN" sz="1800" dirty="0" smtClean="0">
                <a:latin typeface="Times New Roman" pitchFamily="18" charset="0"/>
                <a:cs typeface="Times New Roman" pitchFamily="18" charset="0"/>
              </a:rPr>
              <a:t>[10] A.E. </a:t>
            </a:r>
            <a:r>
              <a:rPr lang="en-IN" sz="1800" dirty="0" err="1" smtClean="0">
                <a:latin typeface="Times New Roman" pitchFamily="18" charset="0"/>
                <a:cs typeface="Times New Roman" pitchFamily="18" charset="0"/>
              </a:rPr>
              <a:t>Hammad</a:t>
            </a:r>
            <a:r>
              <a:rPr lang="en-IN" sz="1800" dirty="0" smtClean="0">
                <a:latin typeface="Times New Roman" pitchFamily="18" charset="0"/>
                <a:cs typeface="Times New Roman" pitchFamily="18" charset="0"/>
              </a:rPr>
              <a:t>, “Comparing the Voltage Control Capabilities of Present and </a:t>
            </a:r>
            <a:r>
              <a:rPr lang="en-IN" sz="1800" dirty="0" err="1" smtClean="0">
                <a:latin typeface="Times New Roman" pitchFamily="18" charset="0"/>
                <a:cs typeface="Times New Roman" pitchFamily="18" charset="0"/>
              </a:rPr>
              <a:t>Guture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Var</a:t>
            </a:r>
            <a:r>
              <a:rPr lang="en-IN" sz="1800" dirty="0" smtClean="0">
                <a:latin typeface="Times New Roman" pitchFamily="18" charset="0"/>
                <a:cs typeface="Times New Roman" pitchFamily="18" charset="0"/>
              </a:rPr>
              <a:t> Compensating Techniques in Transmission Systems”, IEEE Trans. on Power Delivery, Vol.11, No. 1, January 1996, pp 475-484.</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1308</TotalTime>
  <Words>1229</Words>
  <Application>Microsoft Office PowerPoint</Application>
  <PresentationFormat>On-screen Show (4:3)</PresentationFormat>
  <Paragraphs>65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Quantifying the Contribution of Dynamic Reactive Power Compensators on System Strength at LCC-HVdc Converter Terminals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2021-05-26T13:05:21Z</dcterms:modified>
</cp:coreProperties>
</file>