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Stochastic Operation of Integrated Electric Power and Renewable Energy with Vehicle-Based Hydrogen Energy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renewable power-based hydrogen production can lead to the integrated electric power and hydrogen system (IPHS) and a pathway to a sustainable energy utilization. Hydrogen is mainly transported via hydrogen tube trailers (HTs), making the hydrogen energy system (HES) operation quite different from those of others energy technologies. This paper proposes an optimal operation strategy for IPHS which utilizes HT for transportation. The hydrogen generation, transportation, and storage stages are coordinated considering constrained operations of electric power system (EPS), transportation system, and variable renewable energy.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solution method is based on the alternating direction </a:t>
            </a:r>
            <a:r>
              <a:rPr lang="en-IN" sz="2000" dirty="0" smtClean="0">
                <a:latin typeface="Times New Roman" pitchFamily="18" charset="0"/>
                <a:cs typeface="Times New Roman" pitchFamily="18" charset="0"/>
              </a:rPr>
              <a:t>    method </a:t>
            </a:r>
            <a:r>
              <a:rPr lang="en-IN" sz="2000" dirty="0" smtClean="0">
                <a:latin typeface="Times New Roman" pitchFamily="18" charset="0"/>
                <a:cs typeface="Times New Roman" pitchFamily="18" charset="0"/>
              </a:rPr>
              <a:t>of multipliers (ADMM) in which HES and EPS constraints are managed individually and the solutions are coordinated accordingly. The case studies using the modified IEEE-RTS79 have verified the validity of the proposed integrated model and its solution method and confirmed the necessity for considering hydrogen transportation for enhancing the EPS operation. The synergies between EPS and HES are also studied via numerical examples especially the impact of the flexibility in hydrogen generation, transportation and demand.</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research presented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 energy management system was designed for a hybrid system combining wind, PV, and diesel generation.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operates both on- and off-grid. Thus, there exists a control mechanism within the inverter for transfers between the micro and utility </a:t>
            </a:r>
            <a:r>
              <a:rPr lang="en-IN" sz="2000" dirty="0" smtClean="0">
                <a:latin typeface="Times New Roman" pitchFamily="18" charset="0"/>
                <a:cs typeface="Times New Roman" pitchFamily="18" charset="0"/>
              </a:rPr>
              <a:t>grids.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reliability of the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is improved by the storage and it is used to complement the intermittency of the PV and wind output </a:t>
            </a:r>
            <a:r>
              <a:rPr lang="en-IN" sz="2000" dirty="0" smtClean="0">
                <a:latin typeface="Times New Roman" pitchFamily="18" charset="0"/>
                <a:cs typeface="Times New Roman" pitchFamily="18" charset="0"/>
              </a:rPr>
              <a:t>power. </a:t>
            </a:r>
          </a:p>
          <a:p>
            <a:pPr algn="just">
              <a:lnSpc>
                <a:spcPct val="150000"/>
              </a:lnSpc>
            </a:pPr>
            <a:r>
              <a:rPr lang="en-IN" sz="2000" dirty="0" smtClean="0">
                <a:latin typeface="Times New Roman" pitchFamily="18" charset="0"/>
                <a:cs typeface="Times New Roman" pitchFamily="18" charset="0"/>
              </a:rPr>
              <a:t>These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have communication systems that are necessary for real time </a:t>
            </a:r>
            <a:r>
              <a:rPr lang="en-IN" sz="2000" dirty="0" smtClean="0">
                <a:latin typeface="Times New Roman" pitchFamily="18" charset="0"/>
                <a:cs typeface="Times New Roman" pitchFamily="18" charset="0"/>
              </a:rPr>
              <a:t>management.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can also operate either in isolation or when connected to a </a:t>
            </a:r>
            <a:r>
              <a:rPr lang="en-IN" sz="2000" dirty="0" smtClean="0">
                <a:latin typeface="Times New Roman" pitchFamily="18" charset="0"/>
                <a:cs typeface="Times New Roman" pitchFamily="18" charset="0"/>
              </a:rPr>
              <a:t>grid.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the nonlinear problems in the above formulas, the model cannot be directly used in the optimization of EH-IES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seasonal hydrogen storage (SHS) is very important, it should be considered in the long-term optimization of an 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model of SHS lies in how to dealing with intraday and inter-day optimization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of the long duration of system planning problems, a clustering method is often used to cluster the annual loading data into typical daily data, which significantly reduces the scale of the solution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optimization algorithm was based on the mixed integer non-linear programming, wherein the objective function minimizes the daily operating costs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economic dispatch and battery degradation model has been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wherein genetic algorithms were used for energy supply options via a diesel generator.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showed that an increase in the battery lifespan decreases the operational costs of a MG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considers the fluctuations in the renewable sources and load demands in the MG, with appropriate advance (24 h) forecasts available to overcome these fluctuations.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 IES with power to gas (P2G) system was used to improve the penetration of wind energy, and the </a:t>
            </a:r>
            <a:r>
              <a:rPr lang="en-IN" sz="2000" dirty="0" smtClean="0">
                <a:latin typeface="Times New Roman" pitchFamily="18" charset="0"/>
                <a:cs typeface="Times New Roman" pitchFamily="18" charset="0"/>
              </a:rPr>
              <a:t>results </a:t>
            </a:r>
            <a:r>
              <a:rPr lang="en-IN" sz="2000" dirty="0" smtClean="0">
                <a:latin typeface="Times New Roman" pitchFamily="18" charset="0"/>
                <a:cs typeface="Times New Roman" pitchFamily="18" charset="0"/>
              </a:rPr>
              <a:t>revealed that the proposed system could achieve better energy performance and economic feasibility compared with the separation production (SP)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integrated energy system (IES) can achieve the integrated application of electricity, fuels, heat, and cooling, which also promotes the consumption of renewable energy and improves energy utilization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The thermal and electric conversion efficiency, as well as pollutant gas emission characteristics of GT, are determined by its installed capacity and load factor</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Robust two-stage regional-district scheduling of multi-carrier energy systems with a large penetration of wind power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dirty="0">
                          <a:latin typeface="Times New Roman"/>
                          <a:ea typeface="Times New Roman"/>
                          <a:cs typeface="Latha"/>
                        </a:rPr>
                        <a:t>M. </a:t>
                      </a:r>
                      <a:r>
                        <a:rPr lang="en-IN" sz="2000" dirty="0" err="1">
                          <a:latin typeface="Times New Roman"/>
                          <a:ea typeface="Times New Roman"/>
                          <a:cs typeface="Latha"/>
                        </a:rPr>
                        <a:t>Shahidehpour</a:t>
                      </a:r>
                      <a:r>
                        <a:rPr lang="en-IN" sz="2000" dirty="0">
                          <a:latin typeface="Times New Roman"/>
                          <a:ea typeface="Times New Roman"/>
                          <a:cs typeface="Latha"/>
                        </a:rPr>
                        <a:t>, M. Yan, X. Ai, J. </a:t>
                      </a:r>
                      <a:r>
                        <a:rPr lang="en-IN" sz="2000" dirty="0" err="1">
                          <a:latin typeface="Times New Roman"/>
                          <a:ea typeface="Times New Roman"/>
                          <a:cs typeface="Latha"/>
                        </a:rPr>
                        <a:t>Wen</a:t>
                      </a:r>
                      <a:r>
                        <a:rPr lang="en-IN" sz="2000" dirty="0">
                          <a:latin typeface="Times New Roman"/>
                          <a:ea typeface="Times New Roman"/>
                          <a:cs typeface="Latha"/>
                        </a:rPr>
                        <a:t>, N. Zhang and C. Kang,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a robust day-ahead scheduling method for a multi-carrier energy system (MES), which would enhance the flexibility of power systems with a large sum of variable wind power.</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Multi-linear probabilistic energy flow analysis of integrated electrical and natural-gas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Chen, Z. Wei, G. Sun, K. W. Cheung and Y. Sun,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deep interdependence between electrical and gas systems entails a potential threat to the security (or reliability) of both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role of hydrogen in low carbon energy futures–A review of existing perspectives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S. Hanley, J. Deane, B. Ó Gallachóir,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study provides a review of the emergence of hydrogen within low-carbon pathways from different integrated energy system models.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Operation optimization of power to hydrogen and heat (p2hh) in ADN coordinated with the district heating network</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Li, J. Lin, Y. Song, X. Xing and C. Fu,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Turning excess power to hydrogen has been recognized as a promising method to meet potential hydrogen demand from the traffic sectors.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1905000" y="1371600"/>
            <a:ext cx="63246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an optimal planning method for EH-IES. The proposed method considers the P2HH and SHS models, and the high penetration of renewable energy. A combination of robust and stochastic optimization approaches is used to address the generation-load uncertainties and N-1 contingency. Case studies revealed that the EH-IES has bigger economic advantages, compared with the IES, when the penetration of renewable energy is considerably high. Additionally, the P2HH model and the SHS model can further improve the economic aspects of the EH-IES and address the uncertainty of renewable energy output. Finally, the annual ratios of different seasons exhibit the varying potential of seasonal energy </a:t>
            </a:r>
            <a:r>
              <a:rPr lang="en-IN" sz="2000" dirty="0" err="1" smtClean="0">
                <a:latin typeface="Times New Roman" pitchFamily="18" charset="0"/>
                <a:cs typeface="Times New Roman" pitchFamily="18" charset="0"/>
              </a:rPr>
              <a:t>complementarity</a:t>
            </a:r>
            <a:r>
              <a:rPr lang="en-IN"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M. </a:t>
            </a:r>
            <a:r>
              <a:rPr lang="en-IN" sz="1500" dirty="0" err="1" smtClean="0">
                <a:latin typeface="Times New Roman" pitchFamily="18" charset="0"/>
                <a:cs typeface="Times New Roman" pitchFamily="18" charset="0"/>
              </a:rPr>
              <a:t>Shahidehpour</a:t>
            </a:r>
            <a:r>
              <a:rPr lang="en-IN" sz="1500" dirty="0" smtClean="0">
                <a:latin typeface="Times New Roman" pitchFamily="18" charset="0"/>
                <a:cs typeface="Times New Roman" pitchFamily="18" charset="0"/>
              </a:rPr>
              <a:t>, M. Yan, X. Ai, J. </a:t>
            </a:r>
            <a:r>
              <a:rPr lang="en-IN" sz="1500" dirty="0" err="1" smtClean="0">
                <a:latin typeface="Times New Roman" pitchFamily="18" charset="0"/>
                <a:cs typeface="Times New Roman" pitchFamily="18" charset="0"/>
              </a:rPr>
              <a:t>Wen</a:t>
            </a:r>
            <a:r>
              <a:rPr lang="en-IN" sz="1500" dirty="0" smtClean="0">
                <a:latin typeface="Times New Roman" pitchFamily="18" charset="0"/>
                <a:cs typeface="Times New Roman" pitchFamily="18" charset="0"/>
              </a:rPr>
              <a:t>, N. Zhang and C. Kang, "Robust two-stage regional-district scheduling of multi-carrier energy systems with a large penetration of wind power," IEEE Trans. Sustain. Energy, vol. 10, no. 3, pp. 1227-1239, July 2019.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S. Chen, Z. Wei, G. Sun, K. W. Cheung and Y. Sun, "Multi-linear probabilistic energy flow analysis of integrated electrical and natural-gas systems," IEEE Trans. Power Syst., vol. 32, no. 3, pp. 1970-1979, May 2017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S. Singh, S. Jain, V. PS, Hydrogen: "A sustainable fuel for future of the transport sector, Renew. Sustain. Energy Rev.," vol. 51, pp. 623-633,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E. S. Hanley, J. Deane, B. Ó </a:t>
            </a:r>
            <a:r>
              <a:rPr lang="en-IN" sz="1500" dirty="0" err="1" smtClean="0">
                <a:latin typeface="Times New Roman" pitchFamily="18" charset="0"/>
                <a:cs typeface="Times New Roman" pitchFamily="18" charset="0"/>
              </a:rPr>
              <a:t>Gallachóir</a:t>
            </a:r>
            <a:r>
              <a:rPr lang="en-IN" sz="1500" dirty="0" smtClean="0">
                <a:latin typeface="Times New Roman" pitchFamily="18" charset="0"/>
                <a:cs typeface="Times New Roman" pitchFamily="18" charset="0"/>
              </a:rPr>
              <a:t>, "The role of hydrogen in low carbon energy futures–A review of existing perspectives," Renew. Sustain. Energy Rev., vol. 82, pp. 3027-3045, 2018.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J. Li, J. Lin, Y. Song, X. Xing and C. Fu, "Operation optimization of power to hydrogen and heat (p2hh) in ADN coordinated with the district heating network," IEEE Trans. Sustain. Energy, vol. 10, no. 4, pp. 1672-1683, Oct. 2019.</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 </a:t>
            </a:r>
            <a:r>
              <a:rPr lang="en-IN" sz="1500" dirty="0" err="1" smtClean="0">
                <a:latin typeface="Times New Roman" pitchFamily="18" charset="0"/>
                <a:cs typeface="Times New Roman" pitchFamily="18" charset="0"/>
              </a:rPr>
              <a:t>Moazeni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Miragha</a:t>
            </a:r>
            <a:r>
              <a:rPr lang="en-IN" sz="1500" dirty="0" smtClean="0">
                <a:latin typeface="Times New Roman" pitchFamily="18" charset="0"/>
                <a:cs typeface="Times New Roman" pitchFamily="18" charset="0"/>
              </a:rPr>
              <a:t> and B. </a:t>
            </a:r>
            <a:r>
              <a:rPr lang="en-IN" sz="1500" dirty="0" err="1" smtClean="0">
                <a:latin typeface="Times New Roman" pitchFamily="18" charset="0"/>
                <a:cs typeface="Times New Roman" pitchFamily="18" charset="0"/>
              </a:rPr>
              <a:t>Defourny</a:t>
            </a:r>
            <a:r>
              <a:rPr lang="en-IN" sz="1500" dirty="0" smtClean="0">
                <a:latin typeface="Times New Roman" pitchFamily="18" charset="0"/>
                <a:cs typeface="Times New Roman" pitchFamily="18" charset="0"/>
              </a:rPr>
              <a:t>, "A risk-averse stochastic dynamic programming approach to energy hub optimal dispatch," IEEE Trans. Power Syst., vol. 34, no. 3, pp. 2169-2178, May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J. H. Huang, H. S. Zhou, Q. H. Wu, S. W. Tang, B. </a:t>
            </a:r>
            <a:r>
              <a:rPr lang="en-IN" sz="1500" dirty="0" err="1" smtClean="0">
                <a:latin typeface="Times New Roman" pitchFamily="18" charset="0"/>
                <a:cs typeface="Times New Roman" pitchFamily="18" charset="0"/>
              </a:rPr>
              <a:t>Hua</a:t>
            </a:r>
            <a:r>
              <a:rPr lang="en-IN" sz="1500" dirty="0" smtClean="0">
                <a:latin typeface="Times New Roman" pitchFamily="18" charset="0"/>
                <a:cs typeface="Times New Roman" pitchFamily="18" charset="0"/>
              </a:rPr>
              <a:t> and X. X. Zhou, "Assessment of an integrated energy system embedded with power-to-gas plant," 2016 IEEE Innovative Smart Grid Technologies - Asia (</a:t>
            </a:r>
            <a:r>
              <a:rPr lang="en-IN" sz="1500" dirty="0" err="1" smtClean="0">
                <a:latin typeface="Times New Roman" pitchFamily="18" charset="0"/>
                <a:cs typeface="Times New Roman" pitchFamily="18" charset="0"/>
              </a:rPr>
              <a:t>ISGTAsia</a:t>
            </a:r>
            <a:r>
              <a:rPr lang="en-IN" sz="1500" dirty="0" smtClean="0">
                <a:latin typeface="Times New Roman" pitchFamily="18" charset="0"/>
                <a:cs typeface="Times New Roman" pitchFamily="18" charset="0"/>
              </a:rPr>
              <a:t>), Melbourne, VIC, 2016, pp. 196-201.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N. A. El-</a:t>
            </a:r>
            <a:r>
              <a:rPr lang="en-IN" sz="1500" dirty="0" err="1" smtClean="0">
                <a:latin typeface="Times New Roman" pitchFamily="18" charset="0"/>
                <a:cs typeface="Times New Roman" pitchFamily="18" charset="0"/>
              </a:rPr>
              <a:t>Taweel</a:t>
            </a:r>
            <a:r>
              <a:rPr lang="en-IN" sz="1500" dirty="0" smtClean="0">
                <a:latin typeface="Times New Roman" pitchFamily="18" charset="0"/>
                <a:cs typeface="Times New Roman" pitchFamily="18" charset="0"/>
              </a:rPr>
              <a:t>, H. </a:t>
            </a:r>
            <a:r>
              <a:rPr lang="en-IN" sz="1500" dirty="0" err="1" smtClean="0">
                <a:latin typeface="Times New Roman" pitchFamily="18" charset="0"/>
                <a:cs typeface="Times New Roman" pitchFamily="18" charset="0"/>
              </a:rPr>
              <a:t>Khani</a:t>
            </a:r>
            <a:r>
              <a:rPr lang="en-IN" sz="1500" dirty="0" smtClean="0">
                <a:latin typeface="Times New Roman" pitchFamily="18" charset="0"/>
                <a:cs typeface="Times New Roman" pitchFamily="18" charset="0"/>
              </a:rPr>
              <a:t> and H. E. Z. </a:t>
            </a:r>
            <a:r>
              <a:rPr lang="en-IN" sz="1500" dirty="0" err="1" smtClean="0">
                <a:latin typeface="Times New Roman" pitchFamily="18" charset="0"/>
                <a:cs typeface="Times New Roman" pitchFamily="18" charset="0"/>
              </a:rPr>
              <a:t>Farag</a:t>
            </a:r>
            <a:r>
              <a:rPr lang="en-IN" sz="1500" dirty="0" smtClean="0">
                <a:latin typeface="Times New Roman" pitchFamily="18" charset="0"/>
                <a:cs typeface="Times New Roman" pitchFamily="18" charset="0"/>
              </a:rPr>
              <a:t>, "Hydrogen storage optimal scheduling for fuel supply and capacity–based demand response program under dynamic hydrogen pricing," IEEE Trans. Smart Grid, vol. 10, no. 4, pp. 4531-4542, July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F. Garcia-Torres, D. G. </a:t>
            </a:r>
            <a:r>
              <a:rPr lang="en-IN" sz="1500" dirty="0" err="1" smtClean="0">
                <a:latin typeface="Times New Roman" pitchFamily="18" charset="0"/>
                <a:cs typeface="Times New Roman" pitchFamily="18" charset="0"/>
              </a:rPr>
              <a:t>Vilaplana</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Bordons</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Roncero</a:t>
            </a:r>
            <a:r>
              <a:rPr lang="en-IN" sz="1500" dirty="0" smtClean="0">
                <a:latin typeface="Times New Roman" pitchFamily="18" charset="0"/>
                <a:cs typeface="Times New Roman" pitchFamily="18" charset="0"/>
              </a:rPr>
              <a:t>-Sanchez and M. A. </a:t>
            </a:r>
            <a:r>
              <a:rPr lang="en-IN" sz="1500" dirty="0" err="1" smtClean="0">
                <a:latin typeface="Times New Roman" pitchFamily="18" charset="0"/>
                <a:cs typeface="Times New Roman" pitchFamily="18" charset="0"/>
              </a:rPr>
              <a:t>Ridao</a:t>
            </a:r>
            <a:r>
              <a:rPr lang="en-IN" sz="1500" dirty="0" smtClean="0">
                <a:latin typeface="Times New Roman" pitchFamily="18" charset="0"/>
                <a:cs typeface="Times New Roman" pitchFamily="18" charset="0"/>
              </a:rPr>
              <a:t>, "Optimal management of </a:t>
            </a:r>
            <a:r>
              <a:rPr lang="en-IN" sz="1500" dirty="0" err="1" smtClean="0">
                <a:latin typeface="Times New Roman" pitchFamily="18" charset="0"/>
                <a:cs typeface="Times New Roman" pitchFamily="18" charset="0"/>
              </a:rPr>
              <a:t>microgrids</a:t>
            </a:r>
            <a:r>
              <a:rPr lang="en-IN" sz="1500" dirty="0" smtClean="0">
                <a:latin typeface="Times New Roman" pitchFamily="18" charset="0"/>
                <a:cs typeface="Times New Roman" pitchFamily="18" charset="0"/>
              </a:rPr>
              <a:t> with external agents including battery/fuel cell electric vehicles," IEEE Trans. Smart Grid, vol. 10, no. 4, pp. 4299-4308, July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P. </a:t>
            </a:r>
            <a:r>
              <a:rPr lang="en-IN" sz="1500" dirty="0" err="1" smtClean="0">
                <a:latin typeface="Times New Roman" pitchFamily="18" charset="0"/>
                <a:cs typeface="Times New Roman" pitchFamily="18" charset="0"/>
              </a:rPr>
              <a:t>Gabrielli</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Gazzani</a:t>
            </a:r>
            <a:r>
              <a:rPr lang="en-IN" sz="1500" dirty="0" smtClean="0">
                <a:latin typeface="Times New Roman" pitchFamily="18" charset="0"/>
                <a:cs typeface="Times New Roman" pitchFamily="18" charset="0"/>
              </a:rPr>
              <a:t>, E. </a:t>
            </a:r>
            <a:r>
              <a:rPr lang="en-IN" sz="1500" dirty="0" err="1" smtClean="0">
                <a:latin typeface="Times New Roman" pitchFamily="18" charset="0"/>
                <a:cs typeface="Times New Roman" pitchFamily="18" charset="0"/>
              </a:rPr>
              <a:t>Martelli</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Mazzotti</a:t>
            </a:r>
            <a:r>
              <a:rPr lang="en-IN" sz="1500" dirty="0" smtClean="0">
                <a:latin typeface="Times New Roman" pitchFamily="18" charset="0"/>
                <a:cs typeface="Times New Roman" pitchFamily="18" charset="0"/>
              </a:rPr>
              <a:t>, "Optimal design of multi-energy systems with seasonal storage," Appl. Energy, vol. 219, pp. 408-424, 2018.</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1585</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Optimal Stochastic Operation of Integrated Electric Power and Renewable Energy with Vehicle-Based Hydrogen Energy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2021-05-26T10:19:50Z</dcterms:modified>
</cp:coreProperties>
</file>