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Effective Parallelism for Equation and </a:t>
            </a:r>
            <a:r>
              <a:rPr lang="en-IN" b="1" dirty="0" err="1" smtClean="0">
                <a:latin typeface="Times New Roman" pitchFamily="18" charset="0"/>
                <a:cs typeface="Times New Roman" pitchFamily="18" charset="0"/>
              </a:rPr>
              <a:t>Jacobian</a:t>
            </a:r>
            <a:r>
              <a:rPr lang="en-IN" b="1" dirty="0" smtClean="0">
                <a:latin typeface="Times New Roman" pitchFamily="18" charset="0"/>
                <a:cs typeface="Times New Roman" pitchFamily="18" charset="0"/>
              </a:rPr>
              <a:t> Evaluation in Power Flow Calculation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letter investigates parallelism approaches for equation and </a:t>
            </a:r>
            <a:r>
              <a:rPr lang="en-IN" sz="2000" dirty="0" err="1" smtClean="0">
                <a:latin typeface="Times New Roman" pitchFamily="18" charset="0"/>
                <a:cs typeface="Times New Roman" pitchFamily="18" charset="0"/>
              </a:rPr>
              <a:t>Jacobian</a:t>
            </a:r>
            <a:r>
              <a:rPr lang="en-IN" sz="2000" dirty="0" smtClean="0">
                <a:latin typeface="Times New Roman" pitchFamily="18" charset="0"/>
                <a:cs typeface="Times New Roman" pitchFamily="18" charset="0"/>
              </a:rPr>
              <a:t> evaluations in power flow calculation. Two levels of parallelism are proposed and analyzed: inter-model parallelism, which evaluates models in parallel, and intra-model parallelism, which evaluates calculations within each model in parallel. Parallelism techniques such as multi-threading and single instruction multiple data (SIMD) </a:t>
            </a:r>
            <a:r>
              <a:rPr lang="en-IN" sz="2000" dirty="0" err="1" smtClean="0">
                <a:latin typeface="Times New Roman" pitchFamily="18" charset="0"/>
                <a:cs typeface="Times New Roman" pitchFamily="18" charset="0"/>
              </a:rPr>
              <a:t>vectorization</a:t>
            </a:r>
            <a:r>
              <a:rPr lang="en-IN" sz="2000" dirty="0" smtClean="0">
                <a:latin typeface="Times New Roman" pitchFamily="18" charset="0"/>
                <a:cs typeface="Times New Roman" pitchFamily="18" charset="0"/>
              </a:rPr>
              <a:t> are discussed, implemented, and benchmarked as six calculation workflows. Case studies on the 70,000-bus synthetic grid show that equation evaluations can be accelerated by ten times, and the overall Newton power flow advances the state of the art by 20%.</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some cases, the speedup is measured in comparison to the existing commercial library, and in other cases, the performance is evaluated compared to the CPU alone.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Since </a:t>
            </a:r>
            <a:r>
              <a:rPr lang="en-IN" sz="2000" dirty="0" smtClean="0">
                <a:latin typeface="Times New Roman" pitchFamily="18" charset="0"/>
                <a:cs typeface="Times New Roman" pitchFamily="18" charset="0"/>
              </a:rPr>
              <a:t>the speedup reference is differently represented in each paper, it is difficult to understand the inherent speedup value in each case; however, it is clear that GPUs aid speedup when performing PF computations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Recent studies applying GPUs to PF studies have usually been conducted based on existing parallel processing research.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in terms of PF studies, a review of current parallel processing research is necessary to understand the application of GPUs.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have been many attempts to develop parallel algorithms optimized for different parallel architectures for efficiently solving the power flow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parallel computers have been successful in solving several computation-intensive problems, their high prices and long design and development cycles, and the high cost of maintaining them often make their long term availability </a:t>
            </a:r>
            <a:r>
              <a:rPr lang="en-IN" sz="2000" dirty="0" smtClean="0">
                <a:latin typeface="Times New Roman" pitchFamily="18" charset="0"/>
                <a:cs typeface="Times New Roman" pitchFamily="18" charset="0"/>
              </a:rPr>
              <a:t>unpredictable.</a:t>
            </a:r>
          </a:p>
          <a:p>
            <a:pPr algn="just">
              <a:lnSpc>
                <a:spcPct val="150000"/>
              </a:lnSpc>
            </a:pPr>
            <a:r>
              <a:rPr lang="en-IN" sz="2000" dirty="0" smtClean="0">
                <a:latin typeface="Times New Roman" pitchFamily="18" charset="0"/>
                <a:cs typeface="Times New Roman" pitchFamily="18" charset="0"/>
              </a:rPr>
              <a:t>The repetitive solution of the linear equations in Newton’s method is very time-consuming for large networks, if the problem is solved sequentially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906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GS method is often used because it is the first practical approach proposed for estimating power flow in large-scale power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basics of GPU-based parallel computing were explicitly presented, and an efficient method of using GPUs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There are some other attempts to GPU-accelerated SLS solution using LU decomposition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The speed of their proposed solver was up to 76 times greater compared to the KLU library. KLU library is a solver for a sparse linear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GPU-based </a:t>
            </a:r>
            <a:r>
              <a:rPr lang="en-IN" sz="2000" dirty="0" err="1" smtClean="0">
                <a:latin typeface="Times New Roman" pitchFamily="18" charset="0"/>
                <a:cs typeface="Times New Roman" pitchFamily="18" charset="0"/>
              </a:rPr>
              <a:t>Chebyshev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preconditioner</a:t>
            </a:r>
            <a:r>
              <a:rPr lang="en-IN" sz="2000" dirty="0" smtClean="0">
                <a:latin typeface="Times New Roman" pitchFamily="18" charset="0"/>
                <a:cs typeface="Times New Roman" pitchFamily="18" charset="0"/>
              </a:rPr>
              <a:t> integrated with a GPU-based conjugate gradient solver was proposed to solve SLS for speedup.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major advantages of </a:t>
            </a:r>
            <a:r>
              <a:rPr lang="en-IN" sz="2000" dirty="0" err="1" smtClean="0">
                <a:latin typeface="Times New Roman" pitchFamily="18" charset="0"/>
                <a:cs typeface="Times New Roman" pitchFamily="18" charset="0"/>
              </a:rPr>
              <a:t>MPoPCs</a:t>
            </a:r>
            <a:r>
              <a:rPr lang="en-IN" sz="2000" dirty="0" smtClean="0">
                <a:latin typeface="Times New Roman" pitchFamily="18" charset="0"/>
                <a:cs typeface="Times New Roman" pitchFamily="18" charset="0"/>
              </a:rPr>
              <a:t> include flexibility (supported by both embedded programmable logic and microprocessors) and low </a:t>
            </a:r>
            <a:r>
              <a:rPr lang="en-IN" sz="2000" dirty="0" smtClean="0">
                <a:latin typeface="Times New Roman" pitchFamily="18" charset="0"/>
                <a:cs typeface="Times New Roman" pitchFamily="18" charset="0"/>
              </a:rPr>
              <a:t>cost.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research also has shown that </a:t>
            </a:r>
            <a:r>
              <a:rPr lang="en-IN" sz="2000" dirty="0" err="1" smtClean="0">
                <a:latin typeface="Times New Roman" pitchFamily="18" charset="0"/>
                <a:cs typeface="Times New Roman" pitchFamily="18" charset="0"/>
              </a:rPr>
              <a:t>SuperLU</a:t>
            </a:r>
            <a:r>
              <a:rPr lang="en-IN" sz="2000" dirty="0" smtClean="0">
                <a:latin typeface="Times New Roman" pitchFamily="18" charset="0"/>
                <a:cs typeface="Times New Roman" pitchFamily="18" charset="0"/>
              </a:rPr>
              <a:t> does not result in performance gains for circuit simulation </a:t>
            </a:r>
            <a:r>
              <a:rPr lang="en-IN" sz="2000" dirty="0" smtClean="0">
                <a:latin typeface="Times New Roman" pitchFamily="18" charset="0"/>
                <a:cs typeface="Times New Roman" pitchFamily="18" charset="0"/>
              </a:rPr>
              <a:t>matrices.</a:t>
            </a:r>
          </a:p>
          <a:p>
            <a:pPr algn="just">
              <a:lnSpc>
                <a:spcPct val="150000"/>
              </a:lnSpc>
            </a:pPr>
            <a:r>
              <a:rPr lang="en-IN" sz="2000" dirty="0" smtClean="0">
                <a:latin typeface="Times New Roman" pitchFamily="18" charset="0"/>
                <a:cs typeface="Times New Roman" pitchFamily="18" charset="0"/>
              </a:rPr>
              <a:t>FPGA-based configurable computing machines have shown significant results in the last decade for improving the performance of algorithms in numerous fields, such as DSP, data communication, genetics, image processing, pattern recognition,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advances in recent years, the peak floating-point performance of FPGAs has outnumbered that of modern microprocessors and is growing much faster than the </a:t>
            </a:r>
            <a:r>
              <a:rPr lang="en-IN" sz="2000" dirty="0" smtClean="0">
                <a:latin typeface="Times New Roman" pitchFamily="18" charset="0"/>
                <a:cs typeface="Times New Roman" pitchFamily="18" charset="0"/>
              </a:rPr>
              <a:t>latter.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flow solution by Newton’s method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Tinney WF, Hart CE.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method, introduced in 1961, has been made practical by optimally ordered Gaussian elimination and special programming techniques.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Fast decoupled load flow</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Stott B, Alsac 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framework is presented that allows systematic studies on the hypothesis underlying a variety of versions of the fast decoupled load flow method, and their derivation.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High performance computing in power system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Falca˜o DM.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paper starts with a brief introduction to the different types of HPC platforms adequate to power system applications.</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message-passing distributed-memory parallel power flow algorithm</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Tu</a:t>
                      </a:r>
                      <a:r>
                        <a:rPr lang="en-US" sz="2000" dirty="0">
                          <a:latin typeface="Times New Roman"/>
                          <a:ea typeface="Calibri"/>
                          <a:cs typeface="Latha"/>
                        </a:rPr>
                        <a:t> F, </a:t>
                      </a:r>
                      <a:r>
                        <a:rPr lang="en-US" sz="2000" dirty="0" err="1">
                          <a:latin typeface="Times New Roman"/>
                          <a:ea typeface="Calibri"/>
                          <a:cs typeface="Latha"/>
                        </a:rPr>
                        <a:t>Flueck</a:t>
                      </a:r>
                      <a:r>
                        <a:rPr lang="en-US" sz="2000" dirty="0">
                          <a:latin typeface="Times New Roman"/>
                          <a:ea typeface="Calibri"/>
                          <a:cs typeface="Latha"/>
                        </a:rPr>
                        <a:t> AJ.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parallel direct linear solver based on a message-passing distributed-memory multiprocessor architecture such as a cluster of workstations.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png"/>
          <p:cNvPicPr>
            <a:picLocks noGrp="1" noChangeAspect="1" noChangeArrowheads="1"/>
          </p:cNvPicPr>
          <p:nvPr>
            <p:ph idx="1"/>
          </p:nvPr>
        </p:nvPicPr>
        <p:blipFill>
          <a:blip r:embed="rId2"/>
          <a:srcRect/>
          <a:stretch>
            <a:fillRect/>
          </a:stretch>
        </p:blipFill>
        <p:spPr bwMode="auto">
          <a:xfrm>
            <a:off x="1752600" y="1828800"/>
            <a:ext cx="60960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importance of real-time power flow monitoring and reaction necessitates the introduction of new cost-effective parallel processing platforms that can be viable in the long run. Taking advantage of recent advances in silicon-based configurable technologies, our research focuses on developing low-cost specialized parallel machines to speedup computation-expensive applications related to power applications. Good performance can only be achieved if there is a good match between the algorithm and the chosen computer architecture. We proposed a parallel solution to Newton’s power flow equations based on a novel ordering technique for the </a:t>
            </a:r>
            <a:r>
              <a:rPr lang="en-IN" sz="2000" dirty="0" err="1" smtClean="0">
                <a:latin typeface="Times New Roman" pitchFamily="18" charset="0"/>
                <a:cs typeface="Times New Roman" pitchFamily="18" charset="0"/>
              </a:rPr>
              <a:t>Jacobian</a:t>
            </a:r>
            <a:r>
              <a:rPr lang="en-IN" sz="2000" dirty="0" smtClean="0">
                <a:latin typeface="Times New Roman" pitchFamily="18" charset="0"/>
                <a:cs typeface="Times New Roman" pitchFamily="18" charset="0"/>
              </a:rPr>
              <a:t> matrix; it exploits structural similarities between the bus admittance and the </a:t>
            </a:r>
            <a:r>
              <a:rPr lang="en-IN" sz="2000" dirty="0" err="1" smtClean="0">
                <a:latin typeface="Times New Roman" pitchFamily="18" charset="0"/>
                <a:cs typeface="Times New Roman" pitchFamily="18" charset="0"/>
              </a:rPr>
              <a:t>Jacobian</a:t>
            </a:r>
            <a:r>
              <a:rPr lang="en-IN" sz="2000" dirty="0" smtClean="0">
                <a:latin typeface="Times New Roman" pitchFamily="18" charset="0"/>
                <a:cs typeface="Times New Roman" pitchFamily="18" charset="0"/>
              </a:rPr>
              <a:t> matrices. The algorithm was benchmarked on our </a:t>
            </a:r>
            <a:r>
              <a:rPr lang="en-IN" sz="2000" dirty="0" err="1" smtClean="0">
                <a:latin typeface="Times New Roman" pitchFamily="18" charset="0"/>
                <a:cs typeface="Times New Roman" pitchFamily="18" charset="0"/>
              </a:rPr>
              <a:t>MPoPC</a:t>
            </a:r>
            <a:r>
              <a:rPr lang="en-IN" sz="2000" dirty="0" smtClean="0">
                <a:latin typeface="Times New Roman" pitchFamily="18" charset="0"/>
                <a:cs typeface="Times New Roman" pitchFamily="18" charset="0"/>
              </a:rPr>
              <a:t> system that was implemented on the </a:t>
            </a:r>
            <a:r>
              <a:rPr lang="en-IN" sz="2000" dirty="0" err="1" smtClean="0">
                <a:latin typeface="Times New Roman" pitchFamily="18" charset="0"/>
                <a:cs typeface="Times New Roman" pitchFamily="18" charset="0"/>
              </a:rPr>
              <a:t>Altera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SoPC</a:t>
            </a:r>
            <a:r>
              <a:rPr lang="en-IN" sz="2000" dirty="0" smtClean="0">
                <a:latin typeface="Times New Roman" pitchFamily="18" charset="0"/>
                <a:cs typeface="Times New Roman" pitchFamily="18" charset="0"/>
              </a:rPr>
              <a:t> board.</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Tinney</a:t>
            </a:r>
            <a:r>
              <a:rPr lang="en-IN" sz="1800" dirty="0" smtClean="0">
                <a:latin typeface="Times New Roman" pitchFamily="18" charset="0"/>
                <a:cs typeface="Times New Roman" pitchFamily="18" charset="0"/>
              </a:rPr>
              <a:t> WF, Hart CE. Power flow solution by Newton’s method. IEEE Trans PAS 1967;PAS-86 (11):1449–60.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Stott B, </a:t>
            </a:r>
            <a:r>
              <a:rPr lang="en-IN" sz="1800" dirty="0" err="1" smtClean="0">
                <a:latin typeface="Times New Roman" pitchFamily="18" charset="0"/>
                <a:cs typeface="Times New Roman" pitchFamily="18" charset="0"/>
              </a:rPr>
              <a:t>Alsac</a:t>
            </a:r>
            <a:r>
              <a:rPr lang="en-IN" sz="1800" dirty="0" smtClean="0">
                <a:latin typeface="Times New Roman" pitchFamily="18" charset="0"/>
                <a:cs typeface="Times New Roman" pitchFamily="18" charset="0"/>
              </a:rPr>
              <a:t> O. Fast decoupled load flow. IEEE Trans PAS 1974;93:859–69.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IEEE Committee Report. Parallel processing in power systems computation. IEEE Trans Power </a:t>
            </a:r>
            <a:r>
              <a:rPr lang="en-IN" sz="1800" dirty="0" err="1" smtClean="0">
                <a:latin typeface="Times New Roman" pitchFamily="18" charset="0"/>
                <a:cs typeface="Times New Roman" pitchFamily="18" charset="0"/>
              </a:rPr>
              <a:t>Syst</a:t>
            </a:r>
            <a:r>
              <a:rPr lang="en-IN" sz="1800" dirty="0" smtClean="0">
                <a:latin typeface="Times New Roman" pitchFamily="18" charset="0"/>
                <a:cs typeface="Times New Roman" pitchFamily="18" charset="0"/>
              </a:rPr>
              <a:t> 1992;7(2): 629–38.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Falca˜o</a:t>
            </a:r>
            <a:r>
              <a:rPr lang="en-IN" sz="1800" dirty="0" smtClean="0">
                <a:latin typeface="Times New Roman" pitchFamily="18" charset="0"/>
                <a:cs typeface="Times New Roman" pitchFamily="18" charset="0"/>
              </a:rPr>
              <a:t> DM. High performance computing in power system applications. In: Proceedings of the Second Intl Meet Vector </a:t>
            </a:r>
            <a:r>
              <a:rPr lang="en-IN" sz="1800" dirty="0" err="1" smtClean="0">
                <a:latin typeface="Times New Roman" pitchFamily="18" charset="0"/>
                <a:cs typeface="Times New Roman" pitchFamily="18" charset="0"/>
              </a:rPr>
              <a:t>Paral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Proces</a:t>
            </a:r>
            <a:r>
              <a:rPr lang="en-IN" sz="1800" dirty="0" smtClean="0">
                <a:latin typeface="Times New Roman" pitchFamily="18" charset="0"/>
                <a:cs typeface="Times New Roman" pitchFamily="18" charset="0"/>
              </a:rPr>
              <a:t> (VECPAR’96), Porto, Portugal, September 1996.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Bell G, Gray J. What is next in high-performance computing?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ACM 2002;45 (2):91–5.</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Tu</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Flueck</a:t>
            </a:r>
            <a:r>
              <a:rPr lang="en-IN" sz="1800" dirty="0" smtClean="0">
                <a:latin typeface="Times New Roman" pitchFamily="18" charset="0"/>
                <a:cs typeface="Times New Roman" pitchFamily="18" charset="0"/>
              </a:rPr>
              <a:t> AJ. A message-passing distributed-memory parallel power flow algorithm. IEEE Power Eng Soc (PES) Winter Meet 2002;1:211–6.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Chen SD, Chen JF. A novel approach based on global positioning system for parallel load flow analysis. </a:t>
            </a:r>
            <a:r>
              <a:rPr lang="en-IN" sz="1800" dirty="0" err="1" smtClean="0">
                <a:latin typeface="Times New Roman" pitchFamily="18" charset="0"/>
                <a:cs typeface="Times New Roman" pitchFamily="18" charset="0"/>
              </a:rPr>
              <a:t>Int</a:t>
            </a:r>
            <a:r>
              <a:rPr lang="en-IN" sz="1800" dirty="0" smtClean="0">
                <a:latin typeface="Times New Roman" pitchFamily="18" charset="0"/>
                <a:cs typeface="Times New Roman" pitchFamily="18" charset="0"/>
              </a:rPr>
              <a:t> J Elect Power Energy </a:t>
            </a:r>
            <a:r>
              <a:rPr lang="en-IN" sz="1800" dirty="0" err="1" smtClean="0">
                <a:latin typeface="Times New Roman" pitchFamily="18" charset="0"/>
                <a:cs typeface="Times New Roman" pitchFamily="18" charset="0"/>
              </a:rPr>
              <a:t>Syst</a:t>
            </a:r>
            <a:r>
              <a:rPr lang="en-IN" sz="1800" dirty="0" smtClean="0">
                <a:latin typeface="Times New Roman" pitchFamily="18" charset="0"/>
                <a:cs typeface="Times New Roman" pitchFamily="18" charset="0"/>
              </a:rPr>
              <a:t> 2005;27 (1):53–9.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Gupta A. Recent advances in direct methods for solving </a:t>
            </a:r>
            <a:r>
              <a:rPr lang="en-IN" sz="1800" dirty="0" err="1" smtClean="0">
                <a:latin typeface="Times New Roman" pitchFamily="18" charset="0"/>
                <a:cs typeface="Times New Roman" pitchFamily="18" charset="0"/>
              </a:rPr>
              <a:t>unsymmetric</a:t>
            </a:r>
            <a:r>
              <a:rPr lang="en-IN" sz="1800" dirty="0" smtClean="0">
                <a:latin typeface="Times New Roman" pitchFamily="18" charset="0"/>
                <a:cs typeface="Times New Roman" pitchFamily="18" charset="0"/>
              </a:rPr>
              <a:t> sparse systems of linear equations. ACM Trans Math Soft 2002;28 (3):301–24.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Duff IS, Direct methods, Technical Report RAL-98-056, Rutherford Appleton Laboratory, Oxfordshire, UK, 1998.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Demmel</a:t>
            </a:r>
            <a:r>
              <a:rPr lang="en-IN" sz="1800" dirty="0" smtClean="0">
                <a:latin typeface="Times New Roman" pitchFamily="18" charset="0"/>
                <a:cs typeface="Times New Roman" pitchFamily="18" charset="0"/>
              </a:rPr>
              <a:t> JW, Gilbert JR, Li XS. An asynchronous parallel </a:t>
            </a:r>
            <a:r>
              <a:rPr lang="en-IN" sz="1800" dirty="0" err="1" smtClean="0">
                <a:latin typeface="Times New Roman" pitchFamily="18" charset="0"/>
                <a:cs typeface="Times New Roman" pitchFamily="18" charset="0"/>
              </a:rPr>
              <a:t>supernodal</a:t>
            </a:r>
            <a:r>
              <a:rPr lang="en-IN" sz="1800" dirty="0" smtClean="0">
                <a:latin typeface="Times New Roman" pitchFamily="18" charset="0"/>
                <a:cs typeface="Times New Roman" pitchFamily="18" charset="0"/>
              </a:rPr>
              <a:t> algorithm for sparse </a:t>
            </a:r>
            <a:r>
              <a:rPr lang="en-IN" sz="1800" dirty="0" err="1" smtClean="0">
                <a:latin typeface="Times New Roman" pitchFamily="18" charset="0"/>
                <a:cs typeface="Times New Roman" pitchFamily="18" charset="0"/>
              </a:rPr>
              <a:t>gaussian</a:t>
            </a:r>
            <a:r>
              <a:rPr lang="en-IN" sz="1800" dirty="0" smtClean="0">
                <a:latin typeface="Times New Roman" pitchFamily="18" charset="0"/>
                <a:cs typeface="Times New Roman" pitchFamily="18" charset="0"/>
              </a:rPr>
              <a:t> elimination. SIAM J Matrix Anal </a:t>
            </a:r>
            <a:r>
              <a:rPr lang="en-IN" sz="1800" dirty="0" err="1" smtClean="0">
                <a:latin typeface="Times New Roman" pitchFamily="18" charset="0"/>
                <a:cs typeface="Times New Roman" pitchFamily="18" charset="0"/>
              </a:rPr>
              <a:t>Appl</a:t>
            </a:r>
            <a:r>
              <a:rPr lang="en-IN" sz="1800" dirty="0" smtClean="0">
                <a:latin typeface="Times New Roman" pitchFamily="18" charset="0"/>
                <a:cs typeface="Times New Roman" pitchFamily="18" charset="0"/>
              </a:rPr>
              <a:t> 1999;20 (4):915–52.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1107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Effective Parallelism for Equation and Jacobian Evaluation in Power Flow Calculation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2021-05-26T11:33:51Z</dcterms:modified>
</cp:coreProperties>
</file>