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Coupling Characteristics of Electromagnetic Disturbance of On-Site Electronic Device Power Port in Substations and Its Suppression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325562"/>
          </a:xfrm>
        </p:spPr>
        <p:txBody>
          <a:bodyPr>
            <a:normAutofit/>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endParaRPr lang="en-IN" sz="2000" dirty="0" smtClean="0">
              <a:latin typeface="Times New Roman" pitchFamily="18" charset="0"/>
              <a:cs typeface="Times New Roman" pitchFamily="18" charset="0"/>
            </a:endParaRPr>
          </a:p>
          <a:p>
            <a:pPr algn="just">
              <a:lnSpc>
                <a:spcPct val="150000"/>
              </a:lnSpc>
              <a:buNone/>
            </a:pPr>
            <a:r>
              <a:rPr lang="en-IN" sz="2000" dirty="0" smtClean="0">
                <a:latin typeface="Times New Roman" pitchFamily="18" charset="0"/>
                <a:cs typeface="Times New Roman" pitchFamily="18" charset="0"/>
              </a:rPr>
              <a:t>   The switching operations of circuit breakers and </a:t>
            </a:r>
            <a:r>
              <a:rPr lang="en-IN" sz="2000" dirty="0" err="1" smtClean="0">
                <a:latin typeface="Times New Roman" pitchFamily="18" charset="0"/>
                <a:cs typeface="Times New Roman" pitchFamily="18" charset="0"/>
              </a:rPr>
              <a:t>disconnectors</a:t>
            </a:r>
            <a:r>
              <a:rPr lang="en-IN" sz="2000" dirty="0" smtClean="0">
                <a:latin typeface="Times New Roman" pitchFamily="18" charset="0"/>
                <a:cs typeface="Times New Roman" pitchFamily="18" charset="0"/>
              </a:rPr>
              <a:t> in substations can generate very fast transients, including transient earth voltage rise and intense electromagnetic radiation, causing severe disturbance of on-site electronic devices in substations and seriously affecting the development of smart power equipment. The power supply of an on-site electronic device provides a path along which the disturbance couples with the device. In this article, we investigated the coupling mechanism and measures to suppress this disturbance.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304800"/>
            <a:ext cx="7714488" cy="5715000"/>
          </a:xfrm>
        </p:spPr>
        <p:txBody>
          <a:bodyPr>
            <a:noAutofit/>
          </a:bodyPr>
          <a:lstStyle/>
          <a:p>
            <a:pPr algn="just">
              <a:lnSpc>
                <a:spcPct val="150000"/>
              </a:lnSpc>
              <a:buNone/>
            </a:pPr>
            <a:r>
              <a:rPr lang="en-IN" sz="2000" dirty="0" smtClean="0">
                <a:latin typeface="Times New Roman" pitchFamily="18" charset="0"/>
                <a:cs typeface="Times New Roman" pitchFamily="18" charset="0"/>
              </a:rPr>
              <a:t>    We found that, for most on-site electronic devices, their power supply includes a power line that connects the exterior and interior of the shielding box, greatly reducing the shielding effectiveness and inducing disturbance from the outside to the inside. This article proposes a shielding–crossing isolation transformer as the power supply of which the primary winding is outside and the secondary winding is inside of the shielding box, without a power line across the shielding box. This arrangement proved to deliver the high performance in terms of eliminating disturbance from the power supply. This article provides an understanding of the mechanism according to which the electromagnetic disturbance couples through the power supply. A method to determine the electromagnetic compatibility of on-site electronic devices in a substation is also proposed.</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Manufacturers of these devices are strongly urged to place warning labels on these doors and covers on all new devices. </a:t>
            </a:r>
          </a:p>
          <a:p>
            <a:pPr algn="just">
              <a:lnSpc>
                <a:spcPct val="150000"/>
              </a:lnSpc>
            </a:pPr>
            <a:r>
              <a:rPr lang="en-IN" sz="2000" dirty="0" smtClean="0">
                <a:latin typeface="Times New Roman" pitchFamily="18" charset="0"/>
                <a:cs typeface="Times New Roman" pitchFamily="18" charset="0"/>
              </a:rPr>
              <a:t>In addition, that they supply additional labels to existing users of in-service devices (for field installation) that have been certified by the manufacturer as meeting an IEC or IEEE RF immunity test. </a:t>
            </a:r>
          </a:p>
          <a:p>
            <a:pPr algn="just">
              <a:lnSpc>
                <a:spcPct val="150000"/>
              </a:lnSpc>
            </a:pPr>
            <a:r>
              <a:rPr lang="en-IN" sz="2000" dirty="0" smtClean="0">
                <a:latin typeface="Times New Roman" pitchFamily="18" charset="0"/>
                <a:cs typeface="Times New Roman" pitchFamily="18" charset="0"/>
              </a:rPr>
              <a:t>All existing power grid devices are immersed in an electromagnetic (EM) environment of natural and man-made EM sources that are either directly radiated into devices or are conducted via the power, signal and ground connections. </a:t>
            </a:r>
          </a:p>
          <a:p>
            <a:pPr algn="just">
              <a:lnSpc>
                <a:spcPct val="150000"/>
              </a:lnSpc>
            </a:pPr>
            <a:r>
              <a:rPr lang="en-IN" sz="2000" dirty="0" smtClean="0">
                <a:latin typeface="Times New Roman" pitchFamily="18" charset="0"/>
                <a:cs typeface="Times New Roman" pitchFamily="18" charset="0"/>
              </a:rPr>
              <a:t>The Smart Grid will introduce a great number of data flows in support of applications with widely divergent functions that can all be degraded by electromagnetic interference.</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reliability and safety of the ECT acquisition card will be endangered due to the complicated electromagnetic environment. </a:t>
            </a:r>
          </a:p>
          <a:p>
            <a:pPr algn="just">
              <a:lnSpc>
                <a:spcPct val="150000"/>
              </a:lnSpc>
            </a:pPr>
            <a:r>
              <a:rPr lang="en-IN" sz="2000" dirty="0" smtClean="0">
                <a:latin typeface="Times New Roman" pitchFamily="18" charset="0"/>
                <a:cs typeface="Times New Roman" pitchFamily="18" charset="0"/>
              </a:rPr>
              <a:t>In order to solve these problems, this paper investigates the electromagnetic disturbed mechanism of the ECT acquisition card. The effects of different grounding methods on the electromagnetic interference of the ECT acquisition card were studied. </a:t>
            </a:r>
          </a:p>
          <a:p>
            <a:pPr algn="just">
              <a:lnSpc>
                <a:spcPct val="150000"/>
              </a:lnSpc>
            </a:pPr>
            <a:r>
              <a:rPr lang="en-IN" sz="2000" dirty="0" smtClean="0">
                <a:latin typeface="Times New Roman" pitchFamily="18" charset="0"/>
                <a:cs typeface="Times New Roman" pitchFamily="18" charset="0"/>
              </a:rPr>
              <a:t>A platform based on IEC 61000-4-4 was built, and the electromagnetic interference (EMI) of the ECT acquisition card with different grounding methods was measured. </a:t>
            </a:r>
          </a:p>
          <a:p>
            <a:pPr algn="just">
              <a:lnSpc>
                <a:spcPct val="150000"/>
              </a:lnSpc>
            </a:pPr>
            <a:r>
              <a:rPr lang="en-IN" sz="2000" dirty="0" smtClean="0">
                <a:latin typeface="Times New Roman" pitchFamily="18" charset="0"/>
                <a:cs typeface="Times New Roman" pitchFamily="18" charset="0"/>
              </a:rPr>
              <a:t>The results show that the lower grounding impedance of the ECT acquisition system increased the internal EMI.</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Test levels in this standard are proposed to be up to 30 V/m for radiated high frequency RF immunity.</a:t>
            </a:r>
            <a:endParaRPr lang="en-US"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Also, “interoperability”, as defined with respect to the Smart Grid, is essentially the ability of two or more systems, networks, devices, applications, or components to communicate and operate reliably in real time. Hence, the reliable operation of the myriad communication systems proposed for Smart Grid applications is an essential prerequisite for interoperability no matter where the hardware is physically located. </a:t>
            </a:r>
          </a:p>
          <a:p>
            <a:pPr algn="just">
              <a:lnSpc>
                <a:spcPct val="150000"/>
              </a:lnSpc>
            </a:pPr>
            <a:r>
              <a:rPr lang="en-IN" sz="2000" dirty="0" smtClean="0">
                <a:latin typeface="Times New Roman" pitchFamily="18" charset="0"/>
                <a:cs typeface="Times New Roman" pitchFamily="18" charset="0"/>
              </a:rPr>
              <a:t>Another consideration is the increase in broadband PLC or broadband over power lines (BPL) technologies proposed for Smart Grid applications and home networking.</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An HF EMI coupling model based on the ADC after a performance test and finite element method (FEM) simulation was established. </a:t>
            </a:r>
          </a:p>
          <a:p>
            <a:pPr algn="just">
              <a:lnSpc>
                <a:spcPct val="150000"/>
              </a:lnSpc>
            </a:pPr>
            <a:r>
              <a:rPr lang="en-IN" sz="2000" dirty="0" smtClean="0">
                <a:latin typeface="Times New Roman" pitchFamily="18" charset="0"/>
                <a:cs typeface="Times New Roman" pitchFamily="18" charset="0"/>
              </a:rPr>
              <a:t>To study EM immunity with different grounding configurations and the coupling mechanism between the HF EMI, a series of the EM immunity performance of the ECT acquisition card was tested in a standardized laboratory. </a:t>
            </a:r>
          </a:p>
          <a:p>
            <a:pPr algn="just">
              <a:lnSpc>
                <a:spcPct val="150000"/>
              </a:lnSpc>
            </a:pPr>
            <a:r>
              <a:rPr lang="en-IN" sz="2000" dirty="0" smtClean="0">
                <a:latin typeface="Times New Roman" pitchFamily="18" charset="0"/>
                <a:cs typeface="Times New Roman" pitchFamily="18" charset="0"/>
              </a:rPr>
              <a:t>When exploring the EMC performance of the EUT, it is common to decompose the EUT into individual functional modules or ports, and then perform an EMC analysis from the system level, module level, and IC level according to actual needs.</a:t>
            </a:r>
          </a:p>
          <a:p>
            <a:pPr algn="just">
              <a:lnSpc>
                <a:spcPct val="150000"/>
              </a:lnSpc>
            </a:pPr>
            <a:r>
              <a:rPr lang="en-IN" sz="2000" dirty="0" smtClean="0">
                <a:latin typeface="Times New Roman" pitchFamily="18" charset="0"/>
                <a:cs typeface="Times New Roman" pitchFamily="18" charset="0"/>
              </a:rPr>
              <a:t>The enclosure of the ECT acquisition card, the GND of the PCB, and the power PE line were all </a:t>
            </a:r>
            <a:r>
              <a:rPr lang="en-IN" sz="2000" dirty="0" err="1" smtClean="0">
                <a:latin typeface="Times New Roman" pitchFamily="18" charset="0"/>
                <a:cs typeface="Times New Roman" pitchFamily="18" charset="0"/>
              </a:rPr>
              <a:t>equipotential</a:t>
            </a:r>
            <a:r>
              <a:rPr lang="en-IN" sz="2000" dirty="0" smtClean="0">
                <a:latin typeface="Times New Roman" pitchFamily="18" charset="0"/>
                <a:cs typeface="Times New Roman" pitchFamily="18" charset="0"/>
              </a:rPr>
              <a:t> in this work, and optical output ports have no effect on EMC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5503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800" dirty="0">
                          <a:latin typeface="Times New Roman"/>
                          <a:ea typeface="Times New Roman"/>
                          <a:cs typeface="Latha"/>
                        </a:rPr>
                        <a:t>Transient Electromagnetic Disturbance Induced on the Ports of Intelligent Component of Electronic Instrument Transformer Due to Switching Operations in 500 kV GIS Substations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800">
                          <a:latin typeface="Times New Roman"/>
                          <a:ea typeface="Times New Roman"/>
                          <a:cs typeface="Latha"/>
                        </a:rPr>
                        <a:t>Wu, H.; Jiao, C.; Cui, X.; Liu, X.; Ji, J.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 These fields leak out discontinuities of the GIS and induce electromagnetic disturbance voltages on the cables and ports of secondary circuits.</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Characteristics of Electromagnetic Disturbance for Intelligent Component Due to Switching Operations via a 1100 kV AC GIS Test Circuit</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Wu, H.; Cui, X.; Liu, X.; Jiao, C.; Hu, R.; Chen, W.; Wang, L.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Switching operation of the </a:t>
                      </a:r>
                      <a:r>
                        <a:rPr lang="en-US" sz="1800" dirty="0" err="1">
                          <a:solidFill>
                            <a:srgbClr val="333333"/>
                          </a:solidFill>
                          <a:latin typeface="Times New Roman"/>
                          <a:ea typeface="Calibri"/>
                          <a:cs typeface="Latha"/>
                        </a:rPr>
                        <a:t>disconnector</a:t>
                      </a:r>
                      <a:r>
                        <a:rPr lang="en-US" sz="1800" dirty="0">
                          <a:solidFill>
                            <a:srgbClr val="333333"/>
                          </a:solidFill>
                          <a:latin typeface="Times New Roman"/>
                          <a:ea typeface="Calibri"/>
                          <a:cs typeface="Latha"/>
                        </a:rPr>
                        <a:t> in gas-insulated switchgear (GIS) results in very fast transient overvoltage in GIS pipes</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0435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Numerical prediction of EMI on the secondary DC cable in cable tunnel due to a direct lightning strike in substation</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Lei, Q.; Xiang, C.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This applies to all electrically conductive systems, i.e. to power supply systems and information and communication technology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Measurement of VFTO Based on the Transformer Bushing Sensor</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latin typeface="Times New Roman"/>
                          <a:ea typeface="Calibri"/>
                          <a:cs typeface="Latha"/>
                        </a:rPr>
                        <a:t>Ma, G.; Li, C.; </a:t>
                      </a:r>
                      <a:r>
                        <a:rPr lang="en-US" sz="1800" dirty="0" err="1">
                          <a:latin typeface="Times New Roman"/>
                          <a:ea typeface="Calibri"/>
                          <a:cs typeface="Latha"/>
                        </a:rPr>
                        <a:t>Quan</a:t>
                      </a:r>
                      <a:r>
                        <a:rPr lang="en-US" sz="1800" dirty="0">
                          <a:latin typeface="Times New Roman"/>
                          <a:ea typeface="Calibri"/>
                          <a:cs typeface="Latha"/>
                        </a:rPr>
                        <a:t>, J.; Jiang, J. </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results from the laboratory indicate that a transient voltage can be measured correctly based on our technique with the 110-kV transformer bushing sensor.</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png"/>
          <p:cNvPicPr>
            <a:picLocks noGrp="1" noChangeAspect="1" noChangeArrowheads="1"/>
          </p:cNvPicPr>
          <p:nvPr>
            <p:ph idx="1"/>
          </p:nvPr>
        </p:nvPicPr>
        <p:blipFill>
          <a:blip r:embed="rId2"/>
          <a:srcRect/>
          <a:stretch>
            <a:fillRect/>
          </a:stretch>
        </p:blipFill>
        <p:spPr bwMode="auto">
          <a:xfrm>
            <a:off x="1371600" y="1676400"/>
            <a:ext cx="6857999" cy="3586162"/>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fontScale="92500" lnSpcReduction="20000"/>
          </a:bodyPr>
          <a:lstStyle/>
          <a:p>
            <a:pPr algn="just">
              <a:lnSpc>
                <a:spcPct val="150000"/>
              </a:lnSpc>
              <a:buNone/>
            </a:pPr>
            <a:r>
              <a:rPr lang="en-IN" sz="2000" dirty="0" smtClean="0">
                <a:latin typeface="Times New Roman" pitchFamily="18" charset="0"/>
                <a:cs typeface="Times New Roman" pitchFamily="18" charset="0"/>
              </a:rPr>
              <a:t>    This paper studied the effects of different grounding methods on the EMI of the ECT acquisition card. Based on the EMI failure phenomenon of the ECT acquisition card, the HF transient interference test was carried out under laboratory conditions. A platform was bulleted based on IEC 61000-4-4, and the electromagnetic interference (EMI) of the ECT acquisition card with different </a:t>
            </a:r>
            <a:r>
              <a:rPr lang="en-IN" sz="2000" dirty="0" err="1" smtClean="0">
                <a:latin typeface="Times New Roman" pitchFamily="18" charset="0"/>
                <a:cs typeface="Times New Roman" pitchFamily="18" charset="0"/>
              </a:rPr>
              <a:t>groundingmethods</a:t>
            </a:r>
            <a:r>
              <a:rPr lang="en-IN" sz="2000" dirty="0" smtClean="0">
                <a:latin typeface="Times New Roman" pitchFamily="18" charset="0"/>
                <a:cs typeface="Times New Roman" pitchFamily="18" charset="0"/>
              </a:rPr>
              <a:t> was measured. The results show that the lowering of the impedance of the ECT acquisition system increased the internal EMI. On the premise of not damaging the acquisition card, the HF EFT/B coupling mechanism was analyzed. The parasitic parameters of the acquisition card’s PCB were extracted based on the critical circuit and FEM. Based on this, the ADC HF EMI coupling model was established.</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066800" y="6096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Wu, H.; Jiao, C.; Cui, X.; Liu, X.; </a:t>
            </a:r>
            <a:r>
              <a:rPr lang="en-IN" sz="1600" dirty="0" err="1" smtClean="0">
                <a:latin typeface="Times New Roman" pitchFamily="18" charset="0"/>
                <a:cs typeface="Times New Roman" pitchFamily="18" charset="0"/>
              </a:rPr>
              <a:t>Ji</a:t>
            </a:r>
            <a:r>
              <a:rPr lang="en-IN" sz="1600" dirty="0" smtClean="0">
                <a:latin typeface="Times New Roman" pitchFamily="18" charset="0"/>
                <a:cs typeface="Times New Roman" pitchFamily="18" charset="0"/>
              </a:rPr>
              <a:t>, J. Transient Electromagnetic Disturbance Induced on the Ports of Intelligent Component of Electronic Instrument Transformer Due to Switching Operations in 500 kV GIS Substations. IEEE Access 2017, 5, 5104–5112.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2. Wu, H.; Cui, X.; Liu, X.; Jiao, C.; </a:t>
            </a:r>
            <a:r>
              <a:rPr lang="en-IN" sz="1600" dirty="0" err="1" smtClean="0">
                <a:latin typeface="Times New Roman" pitchFamily="18" charset="0"/>
                <a:cs typeface="Times New Roman" pitchFamily="18" charset="0"/>
              </a:rPr>
              <a:t>Hu</a:t>
            </a:r>
            <a:r>
              <a:rPr lang="en-IN" sz="1600" dirty="0" smtClean="0">
                <a:latin typeface="Times New Roman" pitchFamily="18" charset="0"/>
                <a:cs typeface="Times New Roman" pitchFamily="18" charset="0"/>
              </a:rPr>
              <a:t>, R.; Chen, W.; Wang, L. Characteristics of Electromagnetic Disturbance for Intelligent Component Due to Switching Operations via a 1100 kV AC GIS Test Circuit. IEEE Trans. Power </a:t>
            </a:r>
            <a:r>
              <a:rPr lang="en-IN" sz="1600" dirty="0" err="1" smtClean="0">
                <a:latin typeface="Times New Roman" pitchFamily="18" charset="0"/>
                <a:cs typeface="Times New Roman" pitchFamily="18" charset="0"/>
              </a:rPr>
              <a:t>Deliv</a:t>
            </a:r>
            <a:r>
              <a:rPr lang="en-IN" sz="1600" dirty="0" smtClean="0">
                <a:latin typeface="Times New Roman" pitchFamily="18" charset="0"/>
                <a:cs typeface="Times New Roman" pitchFamily="18" charset="0"/>
              </a:rPr>
              <a:t>. 2017, 32, 2228–2237.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60000"/>
              </a:lnSpc>
            </a:pPr>
            <a:r>
              <a:rPr lang="en-IN" sz="1600" dirty="0" smtClean="0">
                <a:latin typeface="Times New Roman" pitchFamily="18" charset="0"/>
                <a:cs typeface="Times New Roman" pitchFamily="18" charset="0"/>
              </a:rPr>
              <a:t>3. International </a:t>
            </a:r>
            <a:r>
              <a:rPr lang="en-IN" sz="1600" dirty="0" err="1" smtClean="0">
                <a:latin typeface="Times New Roman" pitchFamily="18" charset="0"/>
                <a:cs typeface="Times New Roman" pitchFamily="18" charset="0"/>
              </a:rPr>
              <a:t>Electrotechnical</a:t>
            </a:r>
            <a:r>
              <a:rPr lang="en-IN" sz="1600" dirty="0" smtClean="0">
                <a:latin typeface="Times New Roman" pitchFamily="18" charset="0"/>
                <a:cs typeface="Times New Roman" pitchFamily="18" charset="0"/>
              </a:rPr>
              <a:t> Commission. Instrument Transformers. Part 7: Electronic Voltage Transformers; IEC 60044-7:1999; IEC: Geneva, Switzerland, 1999. </a:t>
            </a:r>
          </a:p>
          <a:p>
            <a:pPr algn="just">
              <a:lnSpc>
                <a:spcPct val="160000"/>
              </a:lnSpc>
            </a:pPr>
            <a:r>
              <a:rPr lang="en-IN" sz="1600" dirty="0" smtClean="0">
                <a:latin typeface="Times New Roman" pitchFamily="18" charset="0"/>
                <a:cs typeface="Times New Roman" pitchFamily="18" charset="0"/>
              </a:rPr>
              <a:t>4. International </a:t>
            </a:r>
            <a:r>
              <a:rPr lang="en-IN" sz="1600" dirty="0" err="1" smtClean="0">
                <a:latin typeface="Times New Roman" pitchFamily="18" charset="0"/>
                <a:cs typeface="Times New Roman" pitchFamily="18" charset="0"/>
              </a:rPr>
              <a:t>Electrotechnical</a:t>
            </a:r>
            <a:r>
              <a:rPr lang="en-IN" sz="1600" dirty="0" smtClean="0">
                <a:latin typeface="Times New Roman" pitchFamily="18" charset="0"/>
                <a:cs typeface="Times New Roman" pitchFamily="18" charset="0"/>
              </a:rPr>
              <a:t> Commission. Instrument Transformers Part 8: Electronic Current Transformers; IEC 60044-8:2002; IEC: Geneva, Switzerland, 2002. </a:t>
            </a:r>
          </a:p>
          <a:p>
            <a:pPr algn="just">
              <a:lnSpc>
                <a:spcPct val="160000"/>
              </a:lnSpc>
            </a:pPr>
            <a:r>
              <a:rPr lang="en-IN" sz="1600" dirty="0" smtClean="0">
                <a:latin typeface="Times New Roman" pitchFamily="18" charset="0"/>
                <a:cs typeface="Times New Roman" pitchFamily="18" charset="0"/>
              </a:rPr>
              <a:t>5. Lei, Q.; Xiang, C. Numerical prediction of EMI on the secondary DC cable in cable tunnel due to a direct lightning strike in substation. IEEE Trans. </a:t>
            </a:r>
            <a:r>
              <a:rPr lang="en-IN" sz="1600" dirty="0" err="1" smtClean="0">
                <a:latin typeface="Times New Roman" pitchFamily="18" charset="0"/>
                <a:cs typeface="Times New Roman" pitchFamily="18" charset="0"/>
              </a:rPr>
              <a:t>Magn</a:t>
            </a:r>
            <a:r>
              <a:rPr lang="en-IN" sz="1600" dirty="0" smtClean="0">
                <a:latin typeface="Times New Roman" pitchFamily="18" charset="0"/>
                <a:cs typeface="Times New Roman" pitchFamily="18" charset="0"/>
              </a:rPr>
              <a:t>. 2006, 42, 863–866.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Ma, G.; Li, C.; </a:t>
            </a:r>
            <a:r>
              <a:rPr lang="en-IN" sz="1600" dirty="0" err="1" smtClean="0">
                <a:latin typeface="Times New Roman" pitchFamily="18" charset="0"/>
                <a:cs typeface="Times New Roman" pitchFamily="18" charset="0"/>
              </a:rPr>
              <a:t>Quan</a:t>
            </a:r>
            <a:r>
              <a:rPr lang="en-IN" sz="1600" dirty="0" smtClean="0">
                <a:latin typeface="Times New Roman" pitchFamily="18" charset="0"/>
                <a:cs typeface="Times New Roman" pitchFamily="18" charset="0"/>
              </a:rPr>
              <a:t>, J.; Jiang, J. Measurement of VFTO Based on the Transformer Bushing Sensor. IEEE Trans. Power </a:t>
            </a:r>
            <a:r>
              <a:rPr lang="en-IN" sz="1600" dirty="0" err="1" smtClean="0">
                <a:latin typeface="Times New Roman" pitchFamily="18" charset="0"/>
                <a:cs typeface="Times New Roman" pitchFamily="18" charset="0"/>
              </a:rPr>
              <a:t>Deliv</a:t>
            </a:r>
            <a:r>
              <a:rPr lang="en-IN" sz="1600" dirty="0" smtClean="0">
                <a:latin typeface="Times New Roman" pitchFamily="18" charset="0"/>
                <a:cs typeface="Times New Roman" pitchFamily="18" charset="0"/>
              </a:rPr>
              <a:t>. 2011, 26, 684–692.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Peterlin</a:t>
            </a:r>
            <a:r>
              <a:rPr lang="en-IN" sz="1600" dirty="0" smtClean="0">
                <a:latin typeface="Times New Roman" pitchFamily="18" charset="0"/>
                <a:cs typeface="Times New Roman" pitchFamily="18" charset="0"/>
              </a:rPr>
              <a:t>, U.M.; </a:t>
            </a:r>
            <a:r>
              <a:rPr lang="en-IN" sz="1600" dirty="0" err="1" smtClean="0">
                <a:latin typeface="Times New Roman" pitchFamily="18" charset="0"/>
                <a:cs typeface="Times New Roman" pitchFamily="18" charset="0"/>
              </a:rPr>
              <a:t>Živic</a:t>
            </a:r>
            <a:r>
              <a:rPr lang="en-IN" sz="1600" dirty="0" smtClean="0">
                <a:latin typeface="Times New Roman" pitchFamily="18" charset="0"/>
                <a:cs typeface="Times New Roman" pitchFamily="18" charset="0"/>
              </a:rPr>
              <a:t>, T. Electromagnetic compatibility levels in power plants and substations. In Proceedings of the 2015 IEEE International Symposium on Electromagnetic Compatibility (EMC), Dresden, Germany, 16–22 August 2015; pp. 266–270. </a:t>
            </a:r>
          </a:p>
          <a:p>
            <a:pPr algn="just">
              <a:lnSpc>
                <a:spcPct val="170000"/>
              </a:lnSpc>
            </a:pPr>
            <a:r>
              <a:rPr lang="en-IN" sz="1600" dirty="0" smtClean="0">
                <a:latin typeface="Times New Roman" pitchFamily="18" charset="0"/>
                <a:cs typeface="Times New Roman" pitchFamily="18" charset="0"/>
              </a:rPr>
              <a:t>8. Russell, B.D.; </a:t>
            </a:r>
            <a:r>
              <a:rPr lang="en-IN" sz="1600" dirty="0" err="1" smtClean="0">
                <a:latin typeface="Times New Roman" pitchFamily="18" charset="0"/>
                <a:cs typeface="Times New Roman" pitchFamily="18" charset="0"/>
              </a:rPr>
              <a:t>Kotheimer</a:t>
            </a:r>
            <a:r>
              <a:rPr lang="en-IN" sz="1600" dirty="0" smtClean="0">
                <a:latin typeface="Times New Roman" pitchFamily="18" charset="0"/>
                <a:cs typeface="Times New Roman" pitchFamily="18" charset="0"/>
              </a:rPr>
              <a:t>, W.C.; </a:t>
            </a:r>
            <a:r>
              <a:rPr lang="en-IN" sz="1600" dirty="0" err="1" smtClean="0">
                <a:latin typeface="Times New Roman" pitchFamily="18" charset="0"/>
                <a:cs typeface="Times New Roman" pitchFamily="18" charset="0"/>
              </a:rPr>
              <a:t>lIalewski</a:t>
            </a:r>
            <a:r>
              <a:rPr lang="en-IN" sz="1600" dirty="0" smtClean="0">
                <a:latin typeface="Times New Roman" pitchFamily="18" charset="0"/>
                <a:cs typeface="Times New Roman" pitchFamily="18" charset="0"/>
              </a:rPr>
              <a:t>, R. Substation Electromagnetic Interference Part 2: Susceptibility Testing and EMI Simulation in High Voltage Laboratories. IEEE Trans. Power </a:t>
            </a:r>
            <a:r>
              <a:rPr lang="en-IN" sz="1600" dirty="0" err="1" smtClean="0">
                <a:latin typeface="Times New Roman" pitchFamily="18" charset="0"/>
                <a:cs typeface="Times New Roman" pitchFamily="18" charset="0"/>
              </a:rPr>
              <a:t>Appar</a:t>
            </a:r>
            <a:r>
              <a:rPr lang="en-IN" sz="1600" dirty="0" smtClean="0">
                <a:latin typeface="Times New Roman" pitchFamily="18" charset="0"/>
                <a:cs typeface="Times New Roman" pitchFamily="18" charset="0"/>
              </a:rPr>
              <a:t>. Syst. 1984, PAS-103, 1871–1878.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9. </a:t>
            </a:r>
            <a:r>
              <a:rPr lang="en-IN" sz="1600" dirty="0" err="1" smtClean="0">
                <a:latin typeface="Times New Roman" pitchFamily="18" charset="0"/>
                <a:cs typeface="Times New Roman" pitchFamily="18" charset="0"/>
              </a:rPr>
              <a:t>Parvis</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Perrone</a:t>
            </a:r>
            <a:r>
              <a:rPr lang="en-IN" sz="1600" dirty="0" smtClean="0">
                <a:latin typeface="Times New Roman" pitchFamily="18" charset="0"/>
                <a:cs typeface="Times New Roman" pitchFamily="18" charset="0"/>
              </a:rPr>
              <a:t>, G.; </a:t>
            </a:r>
            <a:r>
              <a:rPr lang="en-IN" sz="1600" dirty="0" err="1" smtClean="0">
                <a:latin typeface="Times New Roman" pitchFamily="18" charset="0"/>
                <a:cs typeface="Times New Roman" pitchFamily="18" charset="0"/>
              </a:rPr>
              <a:t>Vallan</a:t>
            </a:r>
            <a:r>
              <a:rPr lang="en-IN" sz="1600" dirty="0" smtClean="0">
                <a:latin typeface="Times New Roman" pitchFamily="18" charset="0"/>
                <a:cs typeface="Times New Roman" pitchFamily="18" charset="0"/>
              </a:rPr>
              <a:t>, A. A </a:t>
            </a:r>
            <a:r>
              <a:rPr lang="en-IN" sz="1600" dirty="0" err="1" smtClean="0">
                <a:latin typeface="Times New Roman" pitchFamily="18" charset="0"/>
                <a:cs typeface="Times New Roman" pitchFamily="18" charset="0"/>
              </a:rPr>
              <a:t>precompliance</a:t>
            </a:r>
            <a:r>
              <a:rPr lang="en-IN" sz="1600" dirty="0" smtClean="0">
                <a:latin typeface="Times New Roman" pitchFamily="18" charset="0"/>
                <a:cs typeface="Times New Roman" pitchFamily="18" charset="0"/>
              </a:rPr>
              <a:t> EMC test-set based on a sampling oscilloscope. IEEE Trans. </a:t>
            </a:r>
            <a:r>
              <a:rPr lang="en-IN" sz="1600" dirty="0" err="1" smtClean="0">
                <a:latin typeface="Times New Roman" pitchFamily="18" charset="0"/>
                <a:cs typeface="Times New Roman" pitchFamily="18" charset="0"/>
              </a:rPr>
              <a:t>Instrum</a:t>
            </a:r>
            <a:r>
              <a:rPr lang="en-IN" sz="1600" dirty="0" smtClean="0">
                <a:latin typeface="Times New Roman" pitchFamily="18" charset="0"/>
                <a:cs typeface="Times New Roman" pitchFamily="18" charset="0"/>
              </a:rPr>
              <a:t>. Meas. 2003, 52, 1220–1223.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p>
          <a:p>
            <a:pPr algn="just">
              <a:lnSpc>
                <a:spcPct val="170000"/>
              </a:lnSpc>
            </a:pPr>
            <a:r>
              <a:rPr lang="en-IN" sz="1600" dirty="0" smtClean="0">
                <a:latin typeface="Times New Roman" pitchFamily="18" charset="0"/>
                <a:cs typeface="Times New Roman" pitchFamily="18" charset="0"/>
              </a:rPr>
              <a:t>10. Medico, R.; </a:t>
            </a:r>
            <a:r>
              <a:rPr lang="en-IN" sz="1600" dirty="0" err="1" smtClean="0">
                <a:latin typeface="Times New Roman" pitchFamily="18" charset="0"/>
                <a:cs typeface="Times New Roman" pitchFamily="18" charset="0"/>
              </a:rPr>
              <a:t>Lambrecht</a:t>
            </a:r>
            <a:r>
              <a:rPr lang="en-IN" sz="1600" dirty="0" smtClean="0">
                <a:latin typeface="Times New Roman" pitchFamily="18" charset="0"/>
                <a:cs typeface="Times New Roman" pitchFamily="18" charset="0"/>
              </a:rPr>
              <a:t>, N.; </a:t>
            </a:r>
            <a:r>
              <a:rPr lang="en-IN" sz="1600" dirty="0" err="1" smtClean="0">
                <a:latin typeface="Times New Roman" pitchFamily="18" charset="0"/>
                <a:cs typeface="Times New Roman" pitchFamily="18" charset="0"/>
              </a:rPr>
              <a:t>Pues</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Ginste</a:t>
            </a:r>
            <a:r>
              <a:rPr lang="en-IN" sz="1600" dirty="0" smtClean="0">
                <a:latin typeface="Times New Roman" pitchFamily="18" charset="0"/>
                <a:cs typeface="Times New Roman" pitchFamily="18" charset="0"/>
              </a:rPr>
              <a:t>, D.V.; </a:t>
            </a:r>
            <a:r>
              <a:rPr lang="en-IN" sz="1600" dirty="0" err="1" smtClean="0">
                <a:latin typeface="Times New Roman" pitchFamily="18" charset="0"/>
                <a:cs typeface="Times New Roman" pitchFamily="18" charset="0"/>
              </a:rPr>
              <a:t>Deschrijver</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Dhaene</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Spina</a:t>
            </a:r>
            <a:r>
              <a:rPr lang="en-IN" sz="1600" dirty="0" smtClean="0">
                <a:latin typeface="Times New Roman" pitchFamily="18" charset="0"/>
                <a:cs typeface="Times New Roman" pitchFamily="18" charset="0"/>
              </a:rPr>
              <a:t>, D. Machine Learning Based Error Detection in Transient Susceptibility Tests. IEEE Trans. </a:t>
            </a:r>
            <a:r>
              <a:rPr lang="en-IN" sz="1600" dirty="0" err="1" smtClean="0">
                <a:latin typeface="Times New Roman" pitchFamily="18" charset="0"/>
                <a:cs typeface="Times New Roman" pitchFamily="18" charset="0"/>
              </a:rPr>
              <a:t>Electromagn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Compat</a:t>
            </a:r>
            <a:r>
              <a:rPr lang="en-IN" sz="1600" dirty="0" smtClean="0">
                <a:latin typeface="Times New Roman" pitchFamily="18" charset="0"/>
                <a:cs typeface="Times New Roman" pitchFamily="18" charset="0"/>
              </a:rPr>
              <a:t>. 2019, 61, 352–360.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1310</TotalTime>
  <Words>1557</Words>
  <Application>Microsoft Office PowerPoint</Application>
  <PresentationFormat>On-screen Show (4:3)</PresentationFormat>
  <Paragraphs>69</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Coupling Characteristics of Electromagnetic Disturbance of On-Site Electronic Device Power Port in Substations and Its Suppression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2021-05-26T13:34:26Z</dcterms:modified>
</cp:coreProperties>
</file>