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71" r:id="rId4"/>
    <p:sldId id="258" r:id="rId5"/>
    <p:sldId id="267" r:id="rId6"/>
    <p:sldId id="259" r:id="rId7"/>
    <p:sldId id="260" r:id="rId8"/>
    <p:sldId id="274" r:id="rId9"/>
    <p:sldId id="262" r:id="rId10"/>
    <p:sldId id="268" r:id="rId11"/>
    <p:sldId id="270" r:id="rId12"/>
    <p:sldId id="272" r:id="rId13"/>
    <p:sldId id="273" r:id="rId14"/>
    <p:sldId id="275" r:id="rId15"/>
    <p:sldId id="276" r:id="rId16"/>
    <p:sldId id="264" r:id="rId17"/>
    <p:sldId id="265" r:id="rId18"/>
    <p:sldId id="277" r:id="rId19"/>
    <p:sldId id="269" r:id="rId20"/>
    <p:sldId id="278" r:id="rId21"/>
    <p:sldId id="279" r:id="rId22"/>
    <p:sldId id="283" r:id="rId23"/>
    <p:sldId id="284" r:id="rId24"/>
    <p:sldId id="280" r:id="rId25"/>
    <p:sldId id="281" r:id="rId26"/>
    <p:sldId id="282"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77778" autoAdjust="0"/>
  </p:normalViewPr>
  <p:slideViewPr>
    <p:cSldViewPr>
      <p:cViewPr varScale="1">
        <p:scale>
          <a:sx n="56" d="100"/>
          <a:sy n="56" d="100"/>
        </p:scale>
        <p:origin x="-1776"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4741A4-D26B-42A8-A677-53DC6515F089}" type="datetimeFigureOut">
              <a:rPr lang="en-US" smtClean="0"/>
              <a:pPr/>
              <a:t>1/29/2020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DFC1846-9577-4B59-AAC4-13C3B5527175}"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DFC1846-9577-4B59-AAC4-13C3B5527175}" type="slidenum">
              <a:rPr lang="en-US" smtClean="0"/>
              <a:pPr/>
              <a:t>10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1/29/2020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3000" y="1850064"/>
            <a:ext cx="7696200" cy="1752600"/>
          </a:xfrm>
        </p:spPr>
        <p:txBody>
          <a:bodyPr>
            <a:normAutofit lnSpcReduction="10000"/>
          </a:bodyPr>
          <a:lstStyle/>
          <a:p>
            <a:pPr algn="ctr">
              <a:lnSpc>
                <a:spcPct val="150000"/>
              </a:lnSpc>
            </a:pPr>
            <a:r>
              <a:rPr lang="en-US" sz="3600" b="1" dirty="0" smtClean="0">
                <a:latin typeface="Times New Roman" pitchFamily="18" charset="0"/>
                <a:ea typeface="Tahoma" pitchFamily="34" charset="0"/>
                <a:cs typeface="Times New Roman" pitchFamily="18" charset="0"/>
              </a:rPr>
              <a:t>E-Learning Management System And</a:t>
            </a:r>
          </a:p>
          <a:p>
            <a:pPr algn="ctr">
              <a:lnSpc>
                <a:spcPct val="150000"/>
              </a:lnSpc>
            </a:pPr>
            <a:r>
              <a:rPr lang="en-US" sz="3600" b="1" dirty="0" smtClean="0">
                <a:latin typeface="Times New Roman" pitchFamily="18" charset="0"/>
                <a:ea typeface="Tahoma" pitchFamily="34" charset="0"/>
                <a:cs typeface="Times New Roman" pitchFamily="18" charset="0"/>
              </a:rPr>
              <a:t>Timetable Management System</a:t>
            </a:r>
          </a:p>
          <a:p>
            <a:pPr algn="ctr">
              <a:lnSpc>
                <a:spcPct val="150000"/>
              </a:lnSpc>
            </a:pPr>
            <a:endParaRPr lang="en-US" sz="2400" b="1" dirty="0">
              <a:latin typeface="Times New Roman" pitchFamily="18" charset="0"/>
              <a:ea typeface="Tahoma" pitchFamily="34"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28600"/>
            <a:ext cx="7498080" cy="533400"/>
          </a:xfrm>
        </p:spPr>
        <p:txBody>
          <a:bodyPr>
            <a:normAutofit fontScale="90000"/>
          </a:bodyPr>
          <a:lstStyle/>
          <a:p>
            <a:r>
              <a:rPr lang="en-US" dirty="0" smtClean="0"/>
              <a:t>ABSTRACT :</a:t>
            </a:r>
            <a:endParaRPr lang="en-US" dirty="0"/>
          </a:p>
        </p:txBody>
      </p:sp>
      <p:sp>
        <p:nvSpPr>
          <p:cNvPr id="3" name="Content Placeholder 2"/>
          <p:cNvSpPr>
            <a:spLocks noGrp="1"/>
          </p:cNvSpPr>
          <p:nvPr>
            <p:ph idx="1"/>
          </p:nvPr>
        </p:nvSpPr>
        <p:spPr>
          <a:xfrm>
            <a:off x="1435608" y="1143000"/>
            <a:ext cx="7498080" cy="5562600"/>
          </a:xfrm>
        </p:spPr>
        <p:txBody>
          <a:bodyPr>
            <a:noAutofit/>
          </a:bodyPr>
          <a:lstStyle/>
          <a:p>
            <a:pPr algn="just">
              <a:lnSpc>
                <a:spcPct val="150000"/>
              </a:lnSpc>
              <a:buNone/>
            </a:pPr>
            <a:endParaRPr lang="en-US" sz="2000" dirty="0" smtClean="0"/>
          </a:p>
          <a:p>
            <a:pPr algn="just">
              <a:lnSpc>
                <a:spcPct val="150000"/>
              </a:lnSpc>
              <a:buNone/>
            </a:pPr>
            <a:endParaRPr lang="en-US" sz="2000" dirty="0" smtClean="0"/>
          </a:p>
          <a:p>
            <a:pPr>
              <a:lnSpc>
                <a:spcPct val="150000"/>
              </a:lnSpc>
              <a:buNone/>
            </a:pPr>
            <a:endParaRPr lang="en-US" sz="1800" dirty="0" smtClean="0"/>
          </a:p>
          <a:p>
            <a:pPr>
              <a:lnSpc>
                <a:spcPct val="150000"/>
              </a:lnSpc>
              <a:buNone/>
            </a:pPr>
            <a:endParaRPr lang="en-US" sz="1800" dirty="0" smtClean="0"/>
          </a:p>
          <a:p>
            <a:pPr>
              <a:lnSpc>
                <a:spcPct val="150000"/>
              </a:lnSpc>
            </a:pPr>
            <a:endParaRPr lang="en-US" sz="1800" dirty="0" smtClean="0">
              <a:latin typeface="Times New Roman" pitchFamily="18" charset="0"/>
              <a:cs typeface="Times New Roman" pitchFamily="18" charset="0"/>
            </a:endParaRPr>
          </a:p>
          <a:p>
            <a:pPr>
              <a:lnSpc>
                <a:spcPct val="150000"/>
              </a:lnSpc>
            </a:pPr>
            <a:endParaRPr lang="en-US" sz="1800" dirty="0" smtClean="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p:txBody>
      </p:sp>
      <p:sp>
        <p:nvSpPr>
          <p:cNvPr id="4" name="Rectangle 3"/>
          <p:cNvSpPr/>
          <p:nvPr/>
        </p:nvSpPr>
        <p:spPr>
          <a:xfrm>
            <a:off x="1143000" y="762000"/>
            <a:ext cx="7696200" cy="6093976"/>
          </a:xfrm>
          <a:prstGeom prst="rect">
            <a:avLst/>
          </a:prstGeom>
        </p:spPr>
        <p:txBody>
          <a:bodyPr wrap="square">
            <a:spAutoFit/>
          </a:bodyPr>
          <a:lstStyle/>
          <a:p>
            <a:pPr algn="just">
              <a:lnSpc>
                <a:spcPct val="150000"/>
              </a:lnSpc>
            </a:pPr>
            <a:r>
              <a:rPr lang="en-US" sz="2000" dirty="0" smtClean="0">
                <a:latin typeface="Times New Roman" pitchFamily="18" charset="0"/>
                <a:cs typeface="Times New Roman" pitchFamily="18" charset="0"/>
              </a:rPr>
              <a:t>	The rapid development of e-learning and the use of LMS (</a:t>
            </a:r>
            <a:r>
              <a:rPr lang="en-US" sz="2000" dirty="0" err="1" smtClean="0">
                <a:latin typeface="Times New Roman" pitchFamily="18" charset="0"/>
                <a:cs typeface="Times New Roman" pitchFamily="18" charset="0"/>
              </a:rPr>
              <a:t>moodle</a:t>
            </a:r>
            <a:r>
              <a:rPr lang="en-US" sz="2000" dirty="0" smtClean="0">
                <a:latin typeface="Times New Roman" pitchFamily="18" charset="0"/>
                <a:cs typeface="Times New Roman" pitchFamily="18" charset="0"/>
              </a:rPr>
              <a:t>) have triggered some universities and schools in Indonesia to develop e-learning. However, most of their e-learning materials or contents still underuse the powerful features available in the LMS. The powerful features of the LMS are described and discussed along with their educational principles. This paper has elaborated the digital </a:t>
            </a:r>
          </a:p>
          <a:p>
            <a:pPr algn="just">
              <a:lnSpc>
                <a:spcPct val="150000"/>
              </a:lnSpc>
            </a:pPr>
            <a:r>
              <a:rPr lang="en-US" sz="2000" dirty="0" smtClean="0">
                <a:latin typeface="Times New Roman" pitchFamily="18" charset="0"/>
                <a:cs typeface="Times New Roman" pitchFamily="18" charset="0"/>
              </a:rPr>
              <a:t>materials (content) development based on the writer’s experience in developing .</a:t>
            </a:r>
          </a:p>
          <a:p>
            <a:pPr algn="just">
              <a:lnSpc>
                <a:spcPct val="150000"/>
              </a:lnSpc>
            </a:pPr>
            <a:r>
              <a:rPr lang="en-US" sz="2000" dirty="0" smtClean="0">
                <a:latin typeface="Times New Roman" pitchFamily="18" charset="0"/>
                <a:cs typeface="Times New Roman" pitchFamily="18" charset="0"/>
              </a:rPr>
              <a:t> e-learning website  In designing digital material development; preplanning, planning, online material development consideration, mapping the work, content designed and writing, material development, testing and final checking and evaluation are essential steps to produce good educational e-learning.</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6324600"/>
          </a:xfrm>
        </p:spPr>
        <p:txBody>
          <a:bodyPr>
            <a:normAutofit fontScale="70000" lnSpcReduction="20000"/>
          </a:bodyPr>
          <a:lstStyle/>
          <a:p>
            <a:pPr algn="just">
              <a:lnSpc>
                <a:spcPct val="160000"/>
              </a:lnSpc>
            </a:pPr>
            <a:r>
              <a:rPr lang="en-US" dirty="0" smtClean="0">
                <a:latin typeface="Times New Roman" pitchFamily="18" charset="0"/>
                <a:cs typeface="Times New Roman" pitchFamily="18" charset="0"/>
              </a:rPr>
              <a:t>Time Table Management system is an automated system which generates Time table according to the data given by the user. The main requirement of the application is to provide the details about the branch, subjects, number of labs, total number of period and details about the lab assistance. Then the Application generates the time table according to the need. The problem is to design and implement an algorithm to create a semester course time table by assigning time-slots and rooms to a given set of courses to be run that semester under given constraints. The constraints include avoiding clashes of time-slots and rooms, assigning appropriate rooms and appropriate number of slots and contact hours to the courses etc.</a:t>
            </a:r>
            <a:endParaRPr lang="en-US"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Existing System:	</a:t>
            </a:r>
            <a:endParaRPr lang="en-US" dirty="0"/>
          </a:p>
        </p:txBody>
      </p:sp>
      <p:sp>
        <p:nvSpPr>
          <p:cNvPr id="4" name="Rectangle 3"/>
          <p:cNvSpPr/>
          <p:nvPr/>
        </p:nvSpPr>
        <p:spPr>
          <a:xfrm>
            <a:off x="1371600" y="1371600"/>
            <a:ext cx="7315200" cy="3231654"/>
          </a:xfrm>
          <a:prstGeom prst="rect">
            <a:avLst/>
          </a:prstGeom>
        </p:spPr>
        <p:txBody>
          <a:bodyPr wrap="square">
            <a:spAutoFit/>
          </a:bodyPr>
          <a:lstStyle/>
          <a:p>
            <a:pPr algn="just"/>
            <a:endParaRPr lang="en-US" dirty="0" smtClean="0"/>
          </a:p>
          <a:p>
            <a:pPr algn="just"/>
            <a:endParaRPr lang="en-US" dirty="0" smtClean="0"/>
          </a:p>
          <a:p>
            <a:pPr algn="just">
              <a:lnSpc>
                <a:spcPct val="150000"/>
              </a:lnSpc>
            </a:pPr>
            <a:r>
              <a:rPr lang="en-US" sz="2000" dirty="0" smtClean="0">
                <a:latin typeface="Times New Roman" pitchFamily="18" charset="0"/>
                <a:cs typeface="Times New Roman" pitchFamily="18" charset="0"/>
              </a:rPr>
              <a:t>The current situation is very limited to few resources, students are unable to get knowledge more than that the lecture provides to them. </a:t>
            </a:r>
          </a:p>
          <a:p>
            <a:pPr algn="just">
              <a:lnSpc>
                <a:spcPct val="150000"/>
              </a:lnSpc>
            </a:pPr>
            <a:r>
              <a:rPr lang="en-US" sz="2000" dirty="0" smtClean="0">
                <a:latin typeface="Times New Roman" pitchFamily="18" charset="0"/>
                <a:cs typeface="Times New Roman" pitchFamily="18" charset="0"/>
              </a:rPr>
              <a:t>This in the end limits student’s performances, because  everything a student gets is collected from lectures in class. Here are some of the problems of the current system.</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lstStyle/>
          <a:p>
            <a:pPr marL="365760" lvl="1" indent="-283464" algn="just">
              <a:lnSpc>
                <a:spcPct val="150000"/>
              </a:lnSpc>
              <a:spcBef>
                <a:spcPts val="600"/>
              </a:spcBef>
              <a:buSzPct val="80000"/>
              <a:buFont typeface="Wingdings" pitchFamily="2" charset="2"/>
              <a:buChar char="v"/>
            </a:pPr>
            <a:r>
              <a:rPr lang="en-US" dirty="0" smtClean="0">
                <a:latin typeface="Times New Roman" pitchFamily="18" charset="0"/>
                <a:cs typeface="Times New Roman" pitchFamily="18" charset="0"/>
              </a:rPr>
              <a:t>In the existing system only a crime can be reported, also it has more workload for the authorized person, but in the case of Proposed System, the user can register the site and send the first information report or complaint about a particular situation or person.</a:t>
            </a:r>
          </a:p>
          <a:p>
            <a:pPr marL="365760" lvl="1" indent="-283464">
              <a:lnSpc>
                <a:spcPct val="150000"/>
              </a:lnSpc>
              <a:spcBef>
                <a:spcPts val="600"/>
              </a:spcBef>
              <a:buSzPct val="80000"/>
              <a:buNone/>
            </a:pPr>
            <a:r>
              <a:rPr lang="en-US" sz="2000" dirty="0" smtClean="0">
                <a:latin typeface="Times New Roman" pitchFamily="18" charset="0"/>
                <a:cs typeface="Times New Roman" pitchFamily="18" charset="0"/>
              </a:rPr>
              <a:t>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t>Drawback :</a:t>
            </a:r>
            <a:br>
              <a:rPr lang="en-US" b="1" dirty="0" smtClean="0"/>
            </a:br>
            <a:endParaRPr lang="en-US" dirty="0"/>
          </a:p>
        </p:txBody>
      </p:sp>
      <p:sp>
        <p:nvSpPr>
          <p:cNvPr id="3" name="Content Placeholder 2"/>
          <p:cNvSpPr>
            <a:spLocks noGrp="1"/>
          </p:cNvSpPr>
          <p:nvPr>
            <p:ph idx="1"/>
          </p:nvPr>
        </p:nvSpPr>
        <p:spPr>
          <a:xfrm>
            <a:off x="1435608" y="914400"/>
            <a:ext cx="7498080" cy="5334000"/>
          </a:xfrm>
        </p:spPr>
        <p:txBody>
          <a:bodyPr>
            <a:normAutofit fontScale="70000" lnSpcReduction="20000"/>
          </a:bodyPr>
          <a:lstStyle/>
          <a:p>
            <a:pPr>
              <a:lnSpc>
                <a:spcPct val="160000"/>
              </a:lnSpc>
            </a:pPr>
            <a:r>
              <a:rPr lang="en-US" sz="2600" dirty="0" smtClean="0">
                <a:latin typeface="Times New Roman" pitchFamily="18" charset="0"/>
                <a:cs typeface="Times New Roman" pitchFamily="18" charset="0"/>
              </a:rPr>
              <a:t>No self-discipline</a:t>
            </a:r>
          </a:p>
          <a:p>
            <a:pPr>
              <a:lnSpc>
                <a:spcPct val="160000"/>
              </a:lnSpc>
            </a:pPr>
            <a:r>
              <a:rPr lang="en-US" sz="2600" dirty="0" smtClean="0">
                <a:latin typeface="Times New Roman" pitchFamily="18" charset="0"/>
                <a:cs typeface="Times New Roman" pitchFamily="18" charset="0"/>
              </a:rPr>
              <a:t>No face-to-face interaction</a:t>
            </a:r>
          </a:p>
          <a:p>
            <a:pPr>
              <a:lnSpc>
                <a:spcPct val="160000"/>
              </a:lnSpc>
            </a:pPr>
            <a:r>
              <a:rPr lang="en-US" sz="2600" dirty="0" smtClean="0">
                <a:latin typeface="Times New Roman" pitchFamily="18" charset="0"/>
                <a:cs typeface="Times New Roman" pitchFamily="18" charset="0"/>
              </a:rPr>
              <a:t>Lack of flexibility</a:t>
            </a:r>
          </a:p>
          <a:p>
            <a:pPr>
              <a:lnSpc>
                <a:spcPct val="160000"/>
              </a:lnSpc>
            </a:pPr>
            <a:r>
              <a:rPr lang="en-US" sz="2600" dirty="0" smtClean="0">
                <a:latin typeface="Times New Roman" pitchFamily="18" charset="0"/>
                <a:cs typeface="Times New Roman" pitchFamily="18" charset="0"/>
              </a:rPr>
              <a:t> Lack of input from trainers</a:t>
            </a:r>
          </a:p>
          <a:p>
            <a:pPr>
              <a:lnSpc>
                <a:spcPct val="160000"/>
              </a:lnSpc>
            </a:pPr>
            <a:r>
              <a:rPr lang="en-US" sz="2600" dirty="0" smtClean="0">
                <a:latin typeface="Times New Roman" pitchFamily="18" charset="0"/>
                <a:cs typeface="Times New Roman" pitchFamily="18" charset="0"/>
              </a:rPr>
              <a:t>Slow evolution</a:t>
            </a:r>
          </a:p>
          <a:p>
            <a:pPr>
              <a:lnSpc>
                <a:spcPct val="160000"/>
              </a:lnSpc>
            </a:pPr>
            <a:r>
              <a:rPr lang="en-US" sz="2600" dirty="0" smtClean="0">
                <a:latin typeface="Times New Roman" pitchFamily="18" charset="0"/>
                <a:cs typeface="Times New Roman" pitchFamily="18" charset="0"/>
              </a:rPr>
              <a:t>Good </a:t>
            </a:r>
            <a:r>
              <a:rPr lang="en-US" sz="2600" b="1" dirty="0" smtClean="0">
                <a:latin typeface="Times New Roman" pitchFamily="18" charset="0"/>
                <a:cs typeface="Times New Roman" pitchFamily="18" charset="0"/>
              </a:rPr>
              <a:t>e</a:t>
            </a:r>
            <a:r>
              <a:rPr lang="en-US" sz="2600" dirty="0" smtClean="0">
                <a:latin typeface="Times New Roman" pitchFamily="18" charset="0"/>
                <a:cs typeface="Times New Roman" pitchFamily="18" charset="0"/>
              </a:rPr>
              <a:t>-</a:t>
            </a:r>
            <a:r>
              <a:rPr lang="en-US" sz="2600" b="1" dirty="0" smtClean="0">
                <a:latin typeface="Times New Roman" pitchFamily="18" charset="0"/>
                <a:cs typeface="Times New Roman" pitchFamily="18" charset="0"/>
              </a:rPr>
              <a:t>learning</a:t>
            </a:r>
            <a:r>
              <a:rPr lang="en-US" sz="2600" dirty="0" smtClean="0">
                <a:latin typeface="Times New Roman" pitchFamily="18" charset="0"/>
                <a:cs typeface="Times New Roman" pitchFamily="18" charset="0"/>
              </a:rPr>
              <a:t> is difficult to do. </a:t>
            </a:r>
          </a:p>
          <a:p>
            <a:pPr>
              <a:lnSpc>
                <a:spcPct val="160000"/>
              </a:lnSpc>
            </a:pPr>
            <a:r>
              <a:rPr lang="en-US" sz="2600" dirty="0" smtClean="0">
                <a:latin typeface="Times New Roman" pitchFamily="18" charset="0"/>
                <a:cs typeface="Times New Roman" pitchFamily="18" charset="0"/>
              </a:rPr>
              <a:t>More man power.</a:t>
            </a:r>
          </a:p>
          <a:p>
            <a:pPr>
              <a:lnSpc>
                <a:spcPct val="160000"/>
              </a:lnSpc>
            </a:pPr>
            <a:r>
              <a:rPr lang="en-US" sz="2600" dirty="0" smtClean="0">
                <a:latin typeface="Times New Roman" pitchFamily="18" charset="0"/>
                <a:cs typeface="Times New Roman" pitchFamily="18" charset="0"/>
              </a:rPr>
              <a:t>Time consuming.</a:t>
            </a:r>
          </a:p>
          <a:p>
            <a:pPr>
              <a:lnSpc>
                <a:spcPct val="160000"/>
              </a:lnSpc>
            </a:pPr>
            <a:r>
              <a:rPr lang="en-US" sz="2600" dirty="0" smtClean="0">
                <a:latin typeface="Times New Roman" pitchFamily="18" charset="0"/>
                <a:cs typeface="Times New Roman" pitchFamily="18" charset="0"/>
              </a:rPr>
              <a:t>Consumes large volume of paper work.</a:t>
            </a:r>
          </a:p>
          <a:p>
            <a:pPr>
              <a:lnSpc>
                <a:spcPct val="160000"/>
              </a:lnSpc>
            </a:pPr>
            <a:r>
              <a:rPr lang="en-US" sz="2600" dirty="0" smtClean="0">
                <a:latin typeface="Times New Roman" pitchFamily="18" charset="0"/>
                <a:cs typeface="Times New Roman" pitchFamily="18" charset="0"/>
              </a:rPr>
              <a:t>Needs manual calculations.</a:t>
            </a:r>
          </a:p>
          <a:p>
            <a:pPr>
              <a:lnSpc>
                <a:spcPct val="160000"/>
              </a:lnSpc>
            </a:pPr>
            <a:r>
              <a:rPr lang="en-US" sz="2600" dirty="0" smtClean="0">
                <a:latin typeface="Times New Roman" pitchFamily="18" charset="0"/>
                <a:cs typeface="Times New Roman" pitchFamily="18" charset="0"/>
              </a:rPr>
              <a:t>No direct role for the higher officials.</a:t>
            </a:r>
          </a:p>
          <a:p>
            <a:pPr>
              <a:lnSpc>
                <a:spcPct val="150000"/>
              </a:lnSpc>
            </a:pPr>
            <a:endParaRPr lang="en-US" sz="24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Proposed Work :</a:t>
            </a:r>
            <a:endParaRPr lang="en-US"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Font typeface="Wingdings" pitchFamily="2" charset="2"/>
              <a:buChar char="v"/>
            </a:pPr>
            <a:r>
              <a:rPr lang="en-US" sz="1800" dirty="0" smtClean="0">
                <a:latin typeface="Times New Roman" pitchFamily="18" charset="0"/>
                <a:cs typeface="Times New Roman" pitchFamily="18" charset="0"/>
              </a:rPr>
              <a:t>Proposed solution is a website and it works as an alternative to the current timetable management system. We used Milestone approach as our research methodology. As the initial step, proper investigation could be launched about the current timetabling system with the interviews of timetable administrator, lecturers and students. </a:t>
            </a:r>
          </a:p>
          <a:p>
            <a:pPr algn="just">
              <a:lnSpc>
                <a:spcPct val="150000"/>
              </a:lnSpc>
              <a:buFont typeface="Wingdings" pitchFamily="2" charset="2"/>
              <a:buChar char="v"/>
            </a:pPr>
            <a:r>
              <a:rPr lang="en-US" sz="1800" dirty="0" smtClean="0">
                <a:latin typeface="Times New Roman" pitchFamily="18" charset="0"/>
                <a:cs typeface="Times New Roman" pitchFamily="18" charset="0"/>
              </a:rPr>
              <a:t>As a result, pros and cons of that system could be clearly analyzed. Then, we conducted an appropriate literature survey of others work with referred to this subject to make an improved problem definition, find out technology to be used and solution. Afterwards, overall research design was constructed. Then, our TMSFIT was developed using several tools such as PHP, MYSQL, </a:t>
            </a:r>
            <a:r>
              <a:rPr lang="en-US" sz="1800" dirty="0" err="1" smtClean="0">
                <a:latin typeface="Times New Roman" pitchFamily="18" charset="0"/>
                <a:cs typeface="Times New Roman" pitchFamily="18" charset="0"/>
              </a:rPr>
              <a:t>Yii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Wamp</a:t>
            </a:r>
            <a:r>
              <a:rPr lang="en-US" sz="1800" dirty="0" smtClean="0">
                <a:latin typeface="Times New Roman" pitchFamily="18" charset="0"/>
                <a:cs typeface="Times New Roman" pitchFamily="18" charset="0"/>
              </a:rPr>
              <a:t> Server and some more. Consequently, we implemented, deployed and evaluated that new system using campus promises. </a:t>
            </a:r>
            <a:endParaRPr lang="en-US" sz="18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90688" cy="6248400"/>
          </a:xfrm>
        </p:spPr>
        <p:txBody>
          <a:bodyPr>
            <a:normAutofit/>
          </a:bodyPr>
          <a:lstStyle/>
          <a:p>
            <a:pPr algn="just">
              <a:lnSpc>
                <a:spcPct val="150000"/>
              </a:lnSpc>
              <a:buNone/>
            </a:pPr>
            <a:r>
              <a:rPr lang="en-US" dirty="0" smtClean="0"/>
              <a:t> 	</a:t>
            </a:r>
            <a:r>
              <a:rPr lang="en-US" sz="2600" dirty="0" smtClean="0">
                <a:latin typeface="Times New Roman" pitchFamily="18" charset="0"/>
                <a:cs typeface="Times New Roman" pitchFamily="18" charset="0"/>
              </a:rPr>
              <a:t>The aim of proposed system is to develop a system of improved facilities. The proposed system can overcome all the limitations of the existing system. The existing system has several disadvantages and many more difficulties to work well. The proposed system tries to eliminate or reduce these difficulties up to some extent. The proposed system will help the user to reduce the workload and mental conflict.</a:t>
            </a:r>
            <a:endParaRPr lang="en-US" sz="26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ADVANTAGES :</a:t>
            </a:r>
            <a:endParaRPr lang="en-US" dirty="0"/>
          </a:p>
        </p:txBody>
      </p:sp>
      <p:sp>
        <p:nvSpPr>
          <p:cNvPr id="3" name="Content Placeholder 2"/>
          <p:cNvSpPr>
            <a:spLocks noGrp="1"/>
          </p:cNvSpPr>
          <p:nvPr>
            <p:ph idx="1"/>
          </p:nvPr>
        </p:nvSpPr>
        <p:spPr>
          <a:xfrm>
            <a:off x="1435608" y="1219200"/>
            <a:ext cx="7498080" cy="5410200"/>
          </a:xfrm>
        </p:spPr>
        <p:txBody>
          <a:bodyPr>
            <a:normAutofit fontScale="25000" lnSpcReduction="20000"/>
          </a:bodyPr>
          <a:lstStyle/>
          <a:p>
            <a:pPr>
              <a:lnSpc>
                <a:spcPct val="160000"/>
              </a:lnSpc>
              <a:buFont typeface="Arial" pitchFamily="34" charset="0"/>
              <a:buChar char="•"/>
            </a:pPr>
            <a:r>
              <a:rPr lang="en-US" sz="7200" dirty="0" smtClean="0">
                <a:latin typeface="Times New Roman" pitchFamily="18" charset="0"/>
                <a:cs typeface="Times New Roman" pitchFamily="18" charset="0"/>
              </a:rPr>
              <a:t>Organizes </a:t>
            </a:r>
            <a:r>
              <a:rPr lang="en-US" sz="7200" b="1" dirty="0" smtClean="0">
                <a:latin typeface="Times New Roman" pitchFamily="18" charset="0"/>
                <a:cs typeface="Times New Roman" pitchFamily="18" charset="0"/>
              </a:rPr>
              <a:t>eLearning</a:t>
            </a:r>
            <a:r>
              <a:rPr lang="en-US" sz="7200" dirty="0" smtClean="0">
                <a:latin typeface="Times New Roman" pitchFamily="18" charset="0"/>
                <a:cs typeface="Times New Roman" pitchFamily="18" charset="0"/>
              </a:rPr>
              <a:t> content in one location</a:t>
            </a:r>
          </a:p>
          <a:p>
            <a:pPr>
              <a:lnSpc>
                <a:spcPct val="160000"/>
              </a:lnSpc>
            </a:pPr>
            <a:r>
              <a:rPr lang="en-US" sz="7200" dirty="0" smtClean="0">
                <a:latin typeface="Times New Roman" pitchFamily="18" charset="0"/>
                <a:cs typeface="Times New Roman" pitchFamily="18" charset="0"/>
              </a:rPr>
              <a:t>Provides unlimited access to </a:t>
            </a:r>
            <a:r>
              <a:rPr lang="en-US" sz="7200" b="1" dirty="0" smtClean="0">
                <a:latin typeface="Times New Roman" pitchFamily="18" charset="0"/>
                <a:cs typeface="Times New Roman" pitchFamily="18" charset="0"/>
              </a:rPr>
              <a:t>eLearning</a:t>
            </a:r>
            <a:r>
              <a:rPr lang="en-US" sz="7200" dirty="0" smtClean="0">
                <a:latin typeface="Times New Roman" pitchFamily="18" charset="0"/>
                <a:cs typeface="Times New Roman" pitchFamily="18" charset="0"/>
              </a:rPr>
              <a:t> materials</a:t>
            </a:r>
          </a:p>
          <a:p>
            <a:pPr>
              <a:lnSpc>
                <a:spcPct val="160000"/>
              </a:lnSpc>
            </a:pPr>
            <a:r>
              <a:rPr lang="en-US" sz="7200" dirty="0" smtClean="0">
                <a:latin typeface="Times New Roman" pitchFamily="18" charset="0"/>
                <a:cs typeface="Times New Roman" pitchFamily="18" charset="0"/>
              </a:rPr>
              <a:t>Easily tracks learner progress and performance</a:t>
            </a:r>
          </a:p>
          <a:p>
            <a:pPr>
              <a:lnSpc>
                <a:spcPct val="160000"/>
              </a:lnSpc>
            </a:pPr>
            <a:r>
              <a:rPr lang="en-US" sz="7200" dirty="0" smtClean="0">
                <a:latin typeface="Times New Roman" pitchFamily="18" charset="0"/>
                <a:cs typeface="Times New Roman" pitchFamily="18" charset="0"/>
              </a:rPr>
              <a:t>Reduces </a:t>
            </a:r>
            <a:r>
              <a:rPr lang="en-US" sz="7200" b="1" dirty="0" smtClean="0">
                <a:latin typeface="Times New Roman" pitchFamily="18" charset="0"/>
                <a:cs typeface="Times New Roman" pitchFamily="18" charset="0"/>
              </a:rPr>
              <a:t>Learning</a:t>
            </a:r>
            <a:r>
              <a:rPr lang="en-US" sz="7200" dirty="0" smtClean="0">
                <a:latin typeface="Times New Roman" pitchFamily="18" charset="0"/>
                <a:cs typeface="Times New Roman" pitchFamily="18" charset="0"/>
              </a:rPr>
              <a:t> and Development cost</a:t>
            </a:r>
          </a:p>
          <a:p>
            <a:pPr>
              <a:lnSpc>
                <a:spcPct val="160000"/>
              </a:lnSpc>
            </a:pPr>
            <a:r>
              <a:rPr lang="en-US" sz="7200" dirty="0" smtClean="0">
                <a:latin typeface="Times New Roman" pitchFamily="18" charset="0"/>
                <a:cs typeface="Times New Roman" pitchFamily="18" charset="0"/>
              </a:rPr>
              <a:t> Reduces </a:t>
            </a:r>
            <a:r>
              <a:rPr lang="en-US" sz="7200" b="1" dirty="0" smtClean="0">
                <a:latin typeface="Times New Roman" pitchFamily="18" charset="0"/>
                <a:cs typeface="Times New Roman" pitchFamily="18" charset="0"/>
              </a:rPr>
              <a:t>Learning</a:t>
            </a:r>
            <a:r>
              <a:rPr lang="en-US" sz="7200" dirty="0" smtClean="0">
                <a:latin typeface="Times New Roman" pitchFamily="18" charset="0"/>
                <a:cs typeface="Times New Roman" pitchFamily="18" charset="0"/>
              </a:rPr>
              <a:t> and Development time</a:t>
            </a:r>
          </a:p>
          <a:p>
            <a:pPr>
              <a:lnSpc>
                <a:spcPct val="160000"/>
              </a:lnSpc>
              <a:buFont typeface="Arial" pitchFamily="34" charset="0"/>
              <a:buChar char="•"/>
            </a:pPr>
            <a:r>
              <a:rPr lang="en-US" sz="7200" dirty="0" smtClean="0">
                <a:latin typeface="Times New Roman" pitchFamily="18" charset="0"/>
                <a:cs typeface="Times New Roman" pitchFamily="18" charset="0"/>
              </a:rPr>
              <a:t>Save time and efforts</a:t>
            </a:r>
          </a:p>
          <a:p>
            <a:pPr>
              <a:lnSpc>
                <a:spcPct val="160000"/>
              </a:lnSpc>
            </a:pPr>
            <a:r>
              <a:rPr lang="en-US" sz="7200" dirty="0" smtClean="0">
                <a:latin typeface="Times New Roman" pitchFamily="18" charset="0"/>
                <a:cs typeface="Times New Roman" pitchFamily="18" charset="0"/>
              </a:rPr>
              <a:t>Reduces error</a:t>
            </a:r>
          </a:p>
          <a:p>
            <a:pPr>
              <a:lnSpc>
                <a:spcPct val="160000"/>
              </a:lnSpc>
            </a:pPr>
            <a:r>
              <a:rPr lang="en-US" sz="7200" dirty="0" smtClean="0">
                <a:latin typeface="Times New Roman" pitchFamily="18" charset="0"/>
                <a:cs typeface="Times New Roman" pitchFamily="18" charset="0"/>
              </a:rPr>
              <a:t>Secure and user-friendly</a:t>
            </a:r>
          </a:p>
          <a:p>
            <a:pPr>
              <a:lnSpc>
                <a:spcPct val="160000"/>
              </a:lnSpc>
            </a:pPr>
            <a:r>
              <a:rPr lang="en-US" sz="7200" dirty="0" smtClean="0">
                <a:latin typeface="Times New Roman" pitchFamily="18" charset="0"/>
                <a:cs typeface="Times New Roman" pitchFamily="18" charset="0"/>
              </a:rPr>
              <a:t>Easy customization</a:t>
            </a:r>
          </a:p>
          <a:p>
            <a:pPr>
              <a:lnSpc>
                <a:spcPct val="160000"/>
              </a:lnSpc>
            </a:pPr>
            <a:r>
              <a:rPr lang="en-US" sz="6200" dirty="0" smtClean="0">
                <a:latin typeface="Times New Roman" pitchFamily="18" charset="0"/>
                <a:cs typeface="Times New Roman" pitchFamily="18" charset="0"/>
              </a:rPr>
              <a:t>Smooth integration</a:t>
            </a:r>
          </a:p>
          <a:p>
            <a:pPr>
              <a:lnSpc>
                <a:spcPct val="160000"/>
              </a:lnSpc>
            </a:pPr>
            <a:r>
              <a:rPr lang="en-US" sz="6200" dirty="0" smtClean="0">
                <a:latin typeface="Times New Roman" pitchFamily="18" charset="0"/>
                <a:cs typeface="Times New Roman" pitchFamily="18" charset="0"/>
              </a:rPr>
              <a:t>Easy calculation</a:t>
            </a:r>
          </a:p>
          <a:p>
            <a:pPr>
              <a:lnSpc>
                <a:spcPct val="160000"/>
              </a:lnSpc>
            </a:pPr>
            <a:r>
              <a:rPr lang="en-US" sz="6200" dirty="0" smtClean="0">
                <a:latin typeface="Times New Roman" pitchFamily="18" charset="0"/>
                <a:cs typeface="Times New Roman" pitchFamily="18" charset="0"/>
              </a:rPr>
              <a:t>Paperless environment</a:t>
            </a:r>
          </a:p>
          <a:p>
            <a:pPr>
              <a:lnSpc>
                <a:spcPct val="150000"/>
              </a:lnSpc>
            </a:pPr>
            <a:endParaRPr lang="en-US" sz="24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Literature Review</a:t>
            </a:r>
            <a:endParaRPr lang="en-US" dirty="0"/>
          </a:p>
        </p:txBody>
      </p:sp>
      <p:graphicFrame>
        <p:nvGraphicFramePr>
          <p:cNvPr id="4" name="Content Placeholder 3"/>
          <p:cNvGraphicFramePr>
            <a:graphicFrameLocks noGrp="1"/>
          </p:cNvGraphicFramePr>
          <p:nvPr>
            <p:ph idx="1"/>
          </p:nvPr>
        </p:nvGraphicFramePr>
        <p:xfrm>
          <a:off x="1219200" y="685800"/>
          <a:ext cx="7715250" cy="63703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z="2000" dirty="0" smtClean="0">
                          <a:latin typeface="Times New Roman" pitchFamily="18" charset="0"/>
                          <a:cs typeface="Times New Roman" pitchFamily="18" charset="0"/>
                        </a:rPr>
                        <a:t>TITLE</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AUTHOR</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CONCEPT</a:t>
                      </a:r>
                      <a:endParaRPr lang="en-US" sz="2000" dirty="0">
                        <a:latin typeface="Times New Roman" pitchFamily="18" charset="0"/>
                        <a:cs typeface="Times New Roman" pitchFamily="18" charset="0"/>
                      </a:endParaRPr>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Times New Roman" pitchFamily="18" charset="0"/>
                          <a:cs typeface="Times New Roman" pitchFamily="18" charset="0"/>
                        </a:rPr>
                        <a:t>Student modeling for a web-based self-assessment system. </a:t>
                      </a:r>
                    </a:p>
                    <a:p>
                      <a:pPr algn="ctr"/>
                      <a:endParaRPr lang="en-US" sz="2000" dirty="0">
                        <a:latin typeface="Times New Roman" pitchFamily="18" charset="0"/>
                        <a:cs typeface="Times New Roman" pitchFamily="18" charset="0"/>
                      </a:endParaRPr>
                    </a:p>
                  </a:txBody>
                  <a:tcPr/>
                </a:tc>
                <a:tc>
                  <a:txBody>
                    <a:bodyPr/>
                    <a:lstStyle/>
                    <a:p>
                      <a:pPr algn="ctr"/>
                      <a:r>
                        <a:rPr lang="en-US" sz="2000" dirty="0" err="1" smtClean="0">
                          <a:latin typeface="Times New Roman" pitchFamily="18" charset="0"/>
                          <a:cs typeface="Times New Roman" pitchFamily="18" charset="0"/>
                        </a:rPr>
                        <a:t>Antal</a:t>
                      </a:r>
                      <a:r>
                        <a:rPr lang="en-US" sz="2000" dirty="0" smtClean="0">
                          <a:latin typeface="Times New Roman" pitchFamily="18" charset="0"/>
                          <a:cs typeface="Times New Roman" pitchFamily="18" charset="0"/>
                        </a:rPr>
                        <a:t>, M., and </a:t>
                      </a:r>
                      <a:r>
                        <a:rPr lang="en-US" sz="2000" dirty="0" err="1" smtClean="0">
                          <a:latin typeface="Times New Roman" pitchFamily="18" charset="0"/>
                          <a:cs typeface="Times New Roman" pitchFamily="18" charset="0"/>
                        </a:rPr>
                        <a:t>Koncz</a:t>
                      </a:r>
                      <a:r>
                        <a:rPr lang="en-US" sz="2000" dirty="0" smtClean="0">
                          <a:latin typeface="Times New Roman" pitchFamily="18" charset="0"/>
                          <a:cs typeface="Times New Roman" pitchFamily="18" charset="0"/>
                        </a:rPr>
                        <a:t>, S. (2011) </a:t>
                      </a:r>
                      <a:endParaRPr lang="en-US" sz="2000" dirty="0">
                        <a:latin typeface="Times New Roman" pitchFamily="18" charset="0"/>
                        <a:cs typeface="Times New Roman" pitchFamily="18" charset="0"/>
                      </a:endParaRPr>
                    </a:p>
                  </a:txBody>
                  <a:tcPr/>
                </a:tc>
                <a:tc>
                  <a:txBody>
                    <a:bodyPr/>
                    <a:lstStyle/>
                    <a:p>
                      <a:pPr algn="just"/>
                      <a:r>
                        <a:rPr lang="en-US" sz="2000" dirty="0" smtClean="0">
                          <a:latin typeface="Times New Roman" pitchFamily="18" charset="0"/>
                          <a:cs typeface="Times New Roman" pitchFamily="18" charset="0"/>
                        </a:rPr>
                        <a:t>In the context of self-assessment, the prevalent approach was to open the student models to students, visualize students' progress, and measure students' self-reflection on their own skill mastery.</a:t>
                      </a:r>
                    </a:p>
                  </a:txBody>
                  <a:tcPr/>
                </a:tc>
              </a:tr>
              <a:tr h="370840">
                <a:tc>
                  <a:txBody>
                    <a:bodyPr/>
                    <a:lstStyle/>
                    <a:p>
                      <a:pPr algn="l"/>
                      <a:r>
                        <a:rPr lang="en-US" sz="2000" dirty="0" smtClean="0">
                          <a:latin typeface="Times New Roman" pitchFamily="18" charset="0"/>
                          <a:cs typeface="Times New Roman" pitchFamily="18" charset="0"/>
                        </a:rPr>
                        <a:t>Research Design and Methodology. In Cross-Cultural Management and Quality Performance. </a:t>
                      </a:r>
                      <a:endParaRPr lang="en-US" sz="2000" dirty="0">
                        <a:latin typeface="Times New Roman" pitchFamily="18" charset="0"/>
                        <a:cs typeface="Times New Roman" pitchFamily="18" charset="0"/>
                      </a:endParaRPr>
                    </a:p>
                  </a:txBody>
                  <a:tcPr/>
                </a:tc>
                <a:tc>
                  <a:txBody>
                    <a:bodyPr/>
                    <a:lstStyle/>
                    <a:p>
                      <a:pPr algn="ctr"/>
                      <a:r>
                        <a:rPr lang="en-US" sz="2000" dirty="0" err="1" smtClean="0">
                          <a:latin typeface="Times New Roman" pitchFamily="18" charset="0"/>
                          <a:cs typeface="Times New Roman" pitchFamily="18" charset="0"/>
                        </a:rPr>
                        <a:t>Babatunde</a:t>
                      </a:r>
                      <a:r>
                        <a:rPr lang="en-US" sz="2000" dirty="0" smtClean="0">
                          <a:latin typeface="Times New Roman" pitchFamily="18" charset="0"/>
                          <a:cs typeface="Times New Roman" pitchFamily="18" charset="0"/>
                        </a:rPr>
                        <a:t>, Y., and Low, S. P. (2015) </a:t>
                      </a:r>
                      <a:endParaRPr lang="en-US" sz="2000" dirty="0">
                        <a:latin typeface="Times New Roman" pitchFamily="18" charset="0"/>
                        <a:cs typeface="Times New Roman" pitchFamily="18" charset="0"/>
                      </a:endParaRPr>
                    </a:p>
                  </a:txBody>
                  <a:tcPr/>
                </a:tc>
                <a:tc>
                  <a:txBody>
                    <a:bodyPr/>
                    <a:lstStyle/>
                    <a:p>
                      <a:pPr algn="just"/>
                      <a:r>
                        <a:rPr lang="en-US" sz="2000" dirty="0" smtClean="0">
                          <a:latin typeface="Times New Roman" pitchFamily="18" charset="0"/>
                          <a:cs typeface="Times New Roman" pitchFamily="18" charset="0"/>
                        </a:rPr>
                        <a:t>This chapter also summarizes the research design and methodology adopted in the study, potential findings, significance and contributions as well as the structure of the book.</a:t>
                      </a: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143000" y="304800"/>
          <a:ext cx="7791450" cy="6248400"/>
        </p:xfrm>
        <a:graphic>
          <a:graphicData uri="http://schemas.openxmlformats.org/drawingml/2006/table">
            <a:tbl>
              <a:tblPr firstRow="1" bandRow="1">
                <a:tableStyleId>{5C22544A-7EE6-4342-B048-85BDC9FD1C3A}</a:tableStyleId>
              </a:tblPr>
              <a:tblGrid>
                <a:gridCol w="2597150"/>
                <a:gridCol w="2597150"/>
                <a:gridCol w="2597150"/>
              </a:tblGrid>
              <a:tr h="370840">
                <a:tc>
                  <a:txBody>
                    <a:bodyPr/>
                    <a:lstStyle/>
                    <a:p>
                      <a:pPr algn="ctr"/>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l"/>
                      <a:r>
                        <a:rPr lang="en-US" sz="2000" dirty="0" smtClean="0">
                          <a:latin typeface="Times New Roman" pitchFamily="18" charset="0"/>
                          <a:cs typeface="Times New Roman" pitchFamily="18" charset="0"/>
                        </a:rPr>
                        <a:t>“A university timetabling system based on graph </a:t>
                      </a:r>
                      <a:r>
                        <a:rPr lang="en-US" sz="2000" dirty="0" err="1" smtClean="0">
                          <a:latin typeface="Times New Roman" pitchFamily="18" charset="0"/>
                          <a:cs typeface="Times New Roman" pitchFamily="18" charset="0"/>
                        </a:rPr>
                        <a:t>colouring</a:t>
                      </a:r>
                      <a:r>
                        <a:rPr lang="en-US" sz="2000" dirty="0" smtClean="0">
                          <a:latin typeface="Times New Roman" pitchFamily="18" charset="0"/>
                          <a:cs typeface="Times New Roman" pitchFamily="18" charset="0"/>
                        </a:rPr>
                        <a:t> and constraint manipulation,” </a:t>
                      </a:r>
                      <a:r>
                        <a:rPr lang="en-US" sz="2000" i="1"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E. K. Burke, D. G. </a:t>
                      </a:r>
                      <a:r>
                        <a:rPr lang="en-US" sz="2000" dirty="0" err="1" smtClean="0">
                          <a:latin typeface="Times New Roman" pitchFamily="18" charset="0"/>
                          <a:cs typeface="Times New Roman" pitchFamily="18" charset="0"/>
                        </a:rPr>
                        <a:t>Elliman</a:t>
                      </a:r>
                      <a:r>
                        <a:rPr lang="en-US" sz="2000" dirty="0" smtClean="0">
                          <a:latin typeface="Times New Roman" pitchFamily="18" charset="0"/>
                          <a:cs typeface="Times New Roman" pitchFamily="18" charset="0"/>
                        </a:rPr>
                        <a:t>, and R. </a:t>
                      </a:r>
                      <a:r>
                        <a:rPr lang="en-US" sz="2000" dirty="0" err="1" smtClean="0">
                          <a:latin typeface="Times New Roman" pitchFamily="18" charset="0"/>
                          <a:cs typeface="Times New Roman" pitchFamily="18" charset="0"/>
                        </a:rPr>
                        <a:t>Weare</a:t>
                      </a:r>
                      <a:r>
                        <a:rPr lang="en-US" sz="2000"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a:txBody>
                  <a:tcPr/>
                </a:tc>
                <a:tc>
                  <a:txBody>
                    <a:bodyPr/>
                    <a:lstStyle/>
                    <a:p>
                      <a:pPr algn="just"/>
                      <a:r>
                        <a:rPr lang="en-US" sz="2000" dirty="0" smtClean="0">
                          <a:latin typeface="Times New Roman" pitchFamily="18" charset="0"/>
                          <a:cs typeface="Times New Roman" pitchFamily="18" charset="0"/>
                        </a:rPr>
                        <a:t>The problem of constructing an automated system for use with timetabling is particularly well known. Many programs exist for this task, but they perform well only in particular, isolated environments.</a:t>
                      </a:r>
                    </a:p>
                  </a:txBody>
                  <a:tcPr/>
                </a:tc>
              </a:tr>
              <a:tr h="2738120">
                <a:tc>
                  <a:txBody>
                    <a:bodyPr/>
                    <a:lstStyle/>
                    <a:p>
                      <a:pPr algn="ctr"/>
                      <a:r>
                        <a:rPr lang="en-US" sz="2000" i="1" dirty="0" smtClean="0">
                          <a:latin typeface="Times New Roman" pitchFamily="18" charset="0"/>
                          <a:cs typeface="Times New Roman" pitchFamily="18" charset="0"/>
                        </a:rPr>
                        <a:t>“University timetabling through conceptual modeling,”.</a:t>
                      </a:r>
                      <a:endParaRPr lang="en-US" sz="2000" dirty="0" smtClean="0">
                        <a:latin typeface="Times New Roman" pitchFamily="18" charset="0"/>
                        <a:cs typeface="Times New Roman" pitchFamily="18" charset="0"/>
                      </a:endParaRPr>
                    </a:p>
                  </a:txBody>
                  <a:tcPr/>
                </a:tc>
                <a:tc>
                  <a:txBody>
                    <a:bodyPr/>
                    <a:lstStyle/>
                    <a:p>
                      <a:pPr>
                        <a:lnSpc>
                          <a:spcPct val="150000"/>
                        </a:lnSpc>
                        <a:buNone/>
                      </a:pPr>
                      <a:r>
                        <a:rPr lang="en-US" sz="2000" i="1" dirty="0" smtClean="0">
                          <a:latin typeface="Times New Roman" pitchFamily="18" charset="0"/>
                          <a:cs typeface="Times New Roman" pitchFamily="18" charset="0"/>
                        </a:rPr>
                        <a:t>J. Lee, S.-P. Ma, L. F. Lai, N. L. </a:t>
                      </a:r>
                      <a:r>
                        <a:rPr lang="en-US" sz="2000" i="1" dirty="0" err="1" smtClean="0">
                          <a:latin typeface="Times New Roman" pitchFamily="18" charset="0"/>
                          <a:cs typeface="Times New Roman" pitchFamily="18" charset="0"/>
                        </a:rPr>
                        <a:t>Hsueh</a:t>
                      </a:r>
                      <a:r>
                        <a:rPr lang="en-US" sz="2000" i="1" dirty="0" smtClean="0">
                          <a:latin typeface="Times New Roman" pitchFamily="18" charset="0"/>
                          <a:cs typeface="Times New Roman" pitchFamily="18" charset="0"/>
                        </a:rPr>
                        <a:t>, and Y.-Y. </a:t>
                      </a:r>
                      <a:r>
                        <a:rPr lang="en-US" sz="2000" i="1" dirty="0" err="1" smtClean="0">
                          <a:latin typeface="Times New Roman" pitchFamily="18" charset="0"/>
                          <a:cs typeface="Times New Roman" pitchFamily="18" charset="0"/>
                        </a:rPr>
                        <a:t>Fanjiang</a:t>
                      </a:r>
                      <a:r>
                        <a:rPr lang="en-US" sz="2000" i="1"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dirty="0" smtClean="0">
                          <a:latin typeface="Times New Roman" pitchFamily="18" charset="0"/>
                          <a:cs typeface="Times New Roman" pitchFamily="18" charset="0"/>
                        </a:rPr>
                        <a:t>University timetable construction is hardworking and complicated task when there are large number of course arrays and limited resources. </a:t>
                      </a:r>
                    </a:p>
                  </a:txBody>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a:bodyPr>
          <a:lstStyle/>
          <a:p>
            <a:r>
              <a:rPr lang="en-US" sz="2400" b="1" dirty="0" smtClean="0">
                <a:latin typeface="Times New Roman" pitchFamily="18" charset="0"/>
                <a:cs typeface="Times New Roman" pitchFamily="18" charset="0"/>
              </a:rPr>
              <a:t>SYSTEM ARCHITECTURE</a:t>
            </a:r>
            <a:endParaRPr lang="en-US" sz="2400" b="1" dirty="0">
              <a:latin typeface="Times New Roman" pitchFamily="18" charset="0"/>
              <a:cs typeface="Times New Roman" pitchFamily="18" charset="0"/>
            </a:endParaRPr>
          </a:p>
        </p:txBody>
      </p:sp>
      <p:pic>
        <p:nvPicPr>
          <p:cNvPr id="1026" name="Picture 2"/>
          <p:cNvPicPr>
            <a:picLocks noGrp="1" noChangeAspect="1" noChangeArrowheads="1"/>
          </p:cNvPicPr>
          <p:nvPr>
            <p:ph idx="1"/>
          </p:nvPr>
        </p:nvPicPr>
        <p:blipFill>
          <a:blip r:embed="rId2"/>
          <a:srcRect/>
          <a:stretch>
            <a:fillRect/>
          </a:stretch>
        </p:blipFill>
        <p:spPr bwMode="auto">
          <a:xfrm>
            <a:off x="1870075" y="1143000"/>
            <a:ext cx="6629400" cy="4800600"/>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srcRect/>
          <a:stretch>
            <a:fillRect/>
          </a:stretch>
        </p:blipFill>
        <p:spPr bwMode="auto">
          <a:xfrm>
            <a:off x="1600200" y="533400"/>
            <a:ext cx="7086600" cy="5715000"/>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smtClean="0">
                <a:latin typeface="Times New Roman" pitchFamily="18" charset="0"/>
                <a:cs typeface="Times New Roman" pitchFamily="18" charset="0"/>
              </a:rPr>
              <a:t>DATA FLOW DIAGRAM</a:t>
            </a:r>
            <a:endParaRPr lang="en-US" sz="2400" b="1" dirty="0">
              <a:latin typeface="Times New Roman" pitchFamily="18" charset="0"/>
              <a:cs typeface="Times New Roman" pitchFamily="18" charset="0"/>
            </a:endParaRPr>
          </a:p>
        </p:txBody>
      </p:sp>
      <p:pic>
        <p:nvPicPr>
          <p:cNvPr id="1027" name="Picture 3"/>
          <p:cNvPicPr>
            <a:picLocks noGrp="1" noChangeAspect="1" noChangeArrowheads="1"/>
          </p:cNvPicPr>
          <p:nvPr>
            <p:ph idx="1"/>
          </p:nvPr>
        </p:nvPicPr>
        <p:blipFill>
          <a:blip r:embed="rId2"/>
          <a:srcRect/>
          <a:stretch>
            <a:fillRect/>
          </a:stretch>
        </p:blipFill>
        <p:spPr bwMode="auto">
          <a:xfrm>
            <a:off x="1447800" y="1295400"/>
            <a:ext cx="6484937" cy="4953000"/>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srcRect/>
          <a:stretch>
            <a:fillRect/>
          </a:stretch>
        </p:blipFill>
        <p:spPr bwMode="auto">
          <a:xfrm>
            <a:off x="1676400" y="1219200"/>
            <a:ext cx="6400800" cy="5334000"/>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endParaRPr lang="en-US" sz="1800" dirty="0" smtClean="0"/>
          </a:p>
          <a:p>
            <a:pPr>
              <a:lnSpc>
                <a:spcPct val="150000"/>
              </a:lnSpc>
              <a:buNone/>
            </a:pPr>
            <a:r>
              <a:rPr lang="en-US" sz="2800" dirty="0" smtClean="0"/>
              <a:t>	1. Pentium(R) Dual-Core CPU.</a:t>
            </a:r>
            <a:br>
              <a:rPr lang="en-US" sz="2800" dirty="0" smtClean="0"/>
            </a:br>
            <a:r>
              <a:rPr lang="en-US" sz="2800" dirty="0" smtClean="0"/>
              <a:t>2. 512 MB RAM for windows  XP/windows7/windows8.</a:t>
            </a:r>
            <a:br>
              <a:rPr lang="en-US" sz="2800" dirty="0" smtClean="0"/>
            </a:br>
            <a:r>
              <a:rPr lang="en-US" sz="2800" dirty="0" smtClean="0"/>
              <a:t>3. 20 GB HDD.</a:t>
            </a:r>
          </a:p>
          <a:p>
            <a:endParaRPr lang="en-US" sz="18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Software Requirements:</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pPr>
              <a:lnSpc>
                <a:spcPct val="150000"/>
              </a:lnSpc>
              <a:buNone/>
            </a:pPr>
            <a:r>
              <a:rPr lang="en-US" sz="2800" dirty="0" smtClean="0">
                <a:latin typeface="Times New Roman" pitchFamily="18" charset="0"/>
                <a:cs typeface="Times New Roman" pitchFamily="18" charset="0"/>
              </a:rPr>
              <a:t>	1. FRONTEND:- PHP Version 5.2.6.</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2. BACKEND:- My SQL.</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3. BROWSER:- Google Chrome &amp; Mozilla Firefox.</a:t>
            </a:r>
          </a:p>
          <a:p>
            <a:endParaRPr lang="en-US" sz="1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pPr>
            <a:r>
              <a:rPr lang="en-US" sz="2000" dirty="0" err="1" smtClean="0">
                <a:latin typeface="Times New Roman" pitchFamily="18" charset="0"/>
                <a:cs typeface="Times New Roman" pitchFamily="18" charset="0"/>
              </a:rPr>
              <a:t>Antal</a:t>
            </a:r>
            <a:r>
              <a:rPr lang="en-US" sz="2000" dirty="0" smtClean="0">
                <a:latin typeface="Times New Roman" pitchFamily="18" charset="0"/>
                <a:cs typeface="Times New Roman" pitchFamily="18" charset="0"/>
              </a:rPr>
              <a:t>, M., and </a:t>
            </a:r>
            <a:r>
              <a:rPr lang="en-US" sz="2000" dirty="0" err="1" smtClean="0">
                <a:latin typeface="Times New Roman" pitchFamily="18" charset="0"/>
                <a:cs typeface="Times New Roman" pitchFamily="18" charset="0"/>
              </a:rPr>
              <a:t>Koncz</a:t>
            </a:r>
            <a:r>
              <a:rPr lang="en-US" sz="2000" dirty="0" smtClean="0">
                <a:latin typeface="Times New Roman" pitchFamily="18" charset="0"/>
                <a:cs typeface="Times New Roman" pitchFamily="18" charset="0"/>
              </a:rPr>
              <a:t>, S. (2011) Student modeling for a web-based self-assessment system. </a:t>
            </a:r>
          </a:p>
          <a:p>
            <a:pPr algn="just">
              <a:lnSpc>
                <a:spcPct val="150000"/>
              </a:lnSpc>
            </a:pPr>
            <a:r>
              <a:rPr lang="en-US" sz="2000" dirty="0" err="1" smtClean="0">
                <a:latin typeface="Times New Roman" pitchFamily="18" charset="0"/>
                <a:cs typeface="Times New Roman" pitchFamily="18" charset="0"/>
              </a:rPr>
              <a:t>Babatunde</a:t>
            </a:r>
            <a:r>
              <a:rPr lang="en-US" sz="2000" dirty="0" smtClean="0">
                <a:latin typeface="Times New Roman" pitchFamily="18" charset="0"/>
                <a:cs typeface="Times New Roman" pitchFamily="18" charset="0"/>
              </a:rPr>
              <a:t>, Y., and Low, S. P. (2015) Research Design and Methodology. In Cross-Cultural Management and Quality Performance. .</a:t>
            </a:r>
          </a:p>
          <a:p>
            <a:pPr algn="just">
              <a:lnSpc>
                <a:spcPct val="150000"/>
              </a:lnSpc>
            </a:pPr>
            <a:r>
              <a:rPr lang="en-US" sz="2000" dirty="0" smtClean="0">
                <a:latin typeface="Times New Roman" pitchFamily="18" charset="0"/>
                <a:cs typeface="Times New Roman" pitchFamily="18" charset="0"/>
              </a:rPr>
              <a:t>Bergin, S., and Reilly, R. (2005) The influence of motivation and comfort-level on learning to program. </a:t>
            </a:r>
          </a:p>
          <a:p>
            <a:pPr algn="just">
              <a:lnSpc>
                <a:spcPct val="160000"/>
              </a:lnSpc>
            </a:pPr>
            <a:r>
              <a:rPr lang="en-US" sz="2000" dirty="0" err="1" smtClean="0">
                <a:latin typeface="Times New Roman" pitchFamily="18" charset="0"/>
                <a:cs typeface="Times New Roman" pitchFamily="18" charset="0"/>
              </a:rPr>
              <a:t>Emelyanova</a:t>
            </a:r>
            <a:r>
              <a:rPr lang="en-US" sz="2000" dirty="0" smtClean="0">
                <a:latin typeface="Times New Roman" pitchFamily="18" charset="0"/>
                <a:cs typeface="Times New Roman" pitchFamily="18" charset="0"/>
              </a:rPr>
              <a:t>, N., and </a:t>
            </a:r>
            <a:r>
              <a:rPr lang="en-US" sz="2000" dirty="0" err="1" smtClean="0">
                <a:latin typeface="Times New Roman" pitchFamily="18" charset="0"/>
                <a:cs typeface="Times New Roman" pitchFamily="18" charset="0"/>
              </a:rPr>
              <a:t>Voronina</a:t>
            </a:r>
            <a:r>
              <a:rPr lang="en-US" sz="2000" dirty="0" smtClean="0">
                <a:latin typeface="Times New Roman" pitchFamily="18" charset="0"/>
                <a:cs typeface="Times New Roman" pitchFamily="18" charset="0"/>
              </a:rPr>
              <a:t>, E. (2014) Introducing a Learning Management System at a Russian University: Students’ and Teachers’ Perceptions. International Review of Research in Open and Distance Learning, .</a:t>
            </a:r>
          </a:p>
          <a:p>
            <a:pPr>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914400"/>
            <a:ext cx="7498080" cy="5334000"/>
          </a:xfrm>
        </p:spPr>
        <p:txBody>
          <a:bodyPr>
            <a:normAutofit/>
          </a:bodyPr>
          <a:lstStyle/>
          <a:p>
            <a:pPr marL="539496" indent="-457200" algn="just">
              <a:lnSpc>
                <a:spcPct val="160000"/>
              </a:lnSpc>
              <a:buFont typeface="Arial" pitchFamily="34" charset="0"/>
              <a:buChar char="•"/>
            </a:pPr>
            <a:r>
              <a:rPr lang="en-US" sz="2000" dirty="0" smtClean="0">
                <a:latin typeface="Times New Roman" pitchFamily="18" charset="0"/>
                <a:cs typeface="Times New Roman" pitchFamily="18" charset="0"/>
              </a:rPr>
              <a:t>E. K. Burke, D. G. </a:t>
            </a:r>
            <a:r>
              <a:rPr lang="en-US" sz="2000" dirty="0" err="1" smtClean="0">
                <a:latin typeface="Times New Roman" pitchFamily="18" charset="0"/>
                <a:cs typeface="Times New Roman" pitchFamily="18" charset="0"/>
              </a:rPr>
              <a:t>Elliman</a:t>
            </a:r>
            <a:r>
              <a:rPr lang="en-US" sz="2000" dirty="0" smtClean="0">
                <a:latin typeface="Times New Roman" pitchFamily="18" charset="0"/>
                <a:cs typeface="Times New Roman" pitchFamily="18" charset="0"/>
              </a:rPr>
              <a:t>, and R. </a:t>
            </a:r>
            <a:r>
              <a:rPr lang="en-US" sz="2000" dirty="0" err="1" smtClean="0">
                <a:latin typeface="Times New Roman" pitchFamily="18" charset="0"/>
                <a:cs typeface="Times New Roman" pitchFamily="18" charset="0"/>
              </a:rPr>
              <a:t>Weare</a:t>
            </a:r>
            <a:r>
              <a:rPr lang="en-US" sz="2000" dirty="0" smtClean="0">
                <a:latin typeface="Times New Roman" pitchFamily="18" charset="0"/>
                <a:cs typeface="Times New Roman" pitchFamily="18" charset="0"/>
              </a:rPr>
              <a:t>, “A university timetabling system based on graph </a:t>
            </a:r>
            <a:r>
              <a:rPr lang="en-US" sz="2000" dirty="0" err="1" smtClean="0">
                <a:latin typeface="Times New Roman" pitchFamily="18" charset="0"/>
                <a:cs typeface="Times New Roman" pitchFamily="18" charset="0"/>
              </a:rPr>
              <a:t>colouring</a:t>
            </a:r>
            <a:r>
              <a:rPr lang="en-US" sz="2000" dirty="0" smtClean="0">
                <a:latin typeface="Times New Roman" pitchFamily="18" charset="0"/>
                <a:cs typeface="Times New Roman" pitchFamily="18" charset="0"/>
              </a:rPr>
              <a:t> and constraint manipulation,” </a:t>
            </a:r>
            <a:r>
              <a:rPr lang="en-US" sz="2000" i="1" dirty="0" smtClean="0">
                <a:latin typeface="Times New Roman" pitchFamily="18" charset="0"/>
                <a:cs typeface="Times New Roman" pitchFamily="18" charset="0"/>
              </a:rPr>
              <a:t>.</a:t>
            </a:r>
          </a:p>
          <a:p>
            <a:pPr marL="539496" indent="-457200" algn="just">
              <a:lnSpc>
                <a:spcPct val="160000"/>
              </a:lnSpc>
              <a:buFont typeface="Arial" pitchFamily="34" charset="0"/>
              <a:buChar char="•"/>
            </a:pPr>
            <a:r>
              <a:rPr lang="en-US" sz="2000" i="1" dirty="0" smtClean="0">
                <a:latin typeface="Times New Roman" pitchFamily="18" charset="0"/>
                <a:cs typeface="Times New Roman" pitchFamily="18" charset="0"/>
              </a:rPr>
              <a:t>  D. </a:t>
            </a:r>
            <a:r>
              <a:rPr lang="en-US" sz="2000" i="1" dirty="0" err="1" smtClean="0">
                <a:latin typeface="Times New Roman" pitchFamily="18" charset="0"/>
                <a:cs typeface="Times New Roman" pitchFamily="18" charset="0"/>
              </a:rPr>
              <a:t>Datta</a:t>
            </a:r>
            <a:r>
              <a:rPr lang="en-US" sz="2000" i="1" dirty="0" smtClean="0">
                <a:latin typeface="Times New Roman" pitchFamily="18" charset="0"/>
                <a:cs typeface="Times New Roman" pitchFamily="18" charset="0"/>
              </a:rPr>
              <a:t>, K. Deb, and C. M. Fonseca, “Solving class timetabling problem of IIT Kanpur using multi-objective evolutionary algorithm,”.</a:t>
            </a:r>
          </a:p>
          <a:p>
            <a:pPr marL="539496" indent="-457200" algn="just">
              <a:lnSpc>
                <a:spcPct val="160000"/>
              </a:lnSpc>
              <a:buFont typeface="Arial" pitchFamily="34" charset="0"/>
              <a:buChar char="•"/>
            </a:pPr>
            <a:r>
              <a:rPr lang="en-US" sz="2000" i="1" dirty="0" smtClean="0">
                <a:latin typeface="Times New Roman" pitchFamily="18" charset="0"/>
                <a:cs typeface="Times New Roman" pitchFamily="18" charset="0"/>
              </a:rPr>
              <a:t>.  J. Lee, S.-P. Ma, L. F. Lai, N. L. </a:t>
            </a:r>
            <a:r>
              <a:rPr lang="en-US" sz="2000" i="1" dirty="0" err="1" smtClean="0">
                <a:latin typeface="Times New Roman" pitchFamily="18" charset="0"/>
                <a:cs typeface="Times New Roman" pitchFamily="18" charset="0"/>
              </a:rPr>
              <a:t>Hsueh</a:t>
            </a:r>
            <a:r>
              <a:rPr lang="en-US" sz="2000" i="1" dirty="0" smtClean="0">
                <a:latin typeface="Times New Roman" pitchFamily="18" charset="0"/>
                <a:cs typeface="Times New Roman" pitchFamily="18" charset="0"/>
              </a:rPr>
              <a:t>, and Y.-Y. </a:t>
            </a:r>
            <a:r>
              <a:rPr lang="en-US" sz="2000" i="1" dirty="0" err="1" smtClean="0">
                <a:latin typeface="Times New Roman" pitchFamily="18" charset="0"/>
                <a:cs typeface="Times New Roman" pitchFamily="18" charset="0"/>
              </a:rPr>
              <a:t>Fanjiang</a:t>
            </a:r>
            <a:r>
              <a:rPr lang="en-US" sz="2000" i="1" dirty="0" smtClean="0">
                <a:latin typeface="Times New Roman" pitchFamily="18" charset="0"/>
                <a:cs typeface="Times New Roman" pitchFamily="18" charset="0"/>
              </a:rPr>
              <a:t>, “University timetabling through conceptual modeling,”.</a:t>
            </a:r>
          </a:p>
          <a:p>
            <a:pPr marL="539496" indent="-457200" algn="just">
              <a:lnSpc>
                <a:spcPct val="160000"/>
              </a:lnSpc>
              <a:buFont typeface="Arial" pitchFamily="34" charset="0"/>
              <a:buChar char="•"/>
            </a:pPr>
            <a:r>
              <a:rPr lang="en-US" sz="2000" i="1" dirty="0" smtClean="0">
                <a:latin typeface="Times New Roman" pitchFamily="18" charset="0"/>
                <a:cs typeface="Times New Roman" pitchFamily="18" charset="0"/>
              </a:rPr>
              <a:t>.  A. </a:t>
            </a:r>
            <a:r>
              <a:rPr lang="en-US" sz="2000" i="1" dirty="0" err="1" smtClean="0">
                <a:latin typeface="Times New Roman" pitchFamily="18" charset="0"/>
                <a:cs typeface="Times New Roman" pitchFamily="18" charset="0"/>
              </a:rPr>
              <a:t>Chowdhary</a:t>
            </a:r>
            <a:r>
              <a:rPr lang="en-US" sz="2000" i="1" dirty="0" smtClean="0">
                <a:latin typeface="Times New Roman" pitchFamily="18" charset="0"/>
                <a:cs typeface="Times New Roman" pitchFamily="18" charset="0"/>
              </a:rPr>
              <a:t>, P. </a:t>
            </a:r>
            <a:r>
              <a:rPr lang="en-US" sz="2000" i="1" dirty="0" err="1" smtClean="0">
                <a:latin typeface="Times New Roman" pitchFamily="18" charset="0"/>
                <a:cs typeface="Times New Roman" pitchFamily="18" charset="0"/>
              </a:rPr>
              <a:t>Kakde</a:t>
            </a:r>
            <a:r>
              <a:rPr lang="en-US" sz="2000" i="1" dirty="0" smtClean="0">
                <a:latin typeface="Times New Roman" pitchFamily="18" charset="0"/>
                <a:cs typeface="Times New Roman" pitchFamily="18" charset="0"/>
              </a:rPr>
              <a:t>, S. </a:t>
            </a:r>
            <a:r>
              <a:rPr lang="en-US" sz="2000" i="1" dirty="0" err="1" smtClean="0">
                <a:latin typeface="Times New Roman" pitchFamily="18" charset="0"/>
                <a:cs typeface="Times New Roman" pitchFamily="18" charset="0"/>
              </a:rPr>
              <a:t>Dhoke</a:t>
            </a:r>
            <a:r>
              <a:rPr lang="en-US" sz="2000" i="1" dirty="0" smtClean="0">
                <a:latin typeface="Times New Roman" pitchFamily="18" charset="0"/>
                <a:cs typeface="Times New Roman" pitchFamily="18" charset="0"/>
              </a:rPr>
              <a:t>, S. Ingle, R. </a:t>
            </a:r>
            <a:r>
              <a:rPr lang="en-US" sz="2000" i="1" dirty="0" err="1" smtClean="0">
                <a:latin typeface="Times New Roman" pitchFamily="18" charset="0"/>
                <a:cs typeface="Times New Roman" pitchFamily="18" charset="0"/>
              </a:rPr>
              <a:t>Rushiya</a:t>
            </a:r>
            <a:r>
              <a:rPr lang="en-US" sz="2000" i="1" dirty="0" smtClean="0">
                <a:latin typeface="Times New Roman" pitchFamily="18" charset="0"/>
                <a:cs typeface="Times New Roman" pitchFamily="18" charset="0"/>
              </a:rPr>
              <a:t>, and D. </a:t>
            </a:r>
            <a:r>
              <a:rPr lang="en-US" sz="2000" i="1" dirty="0" err="1" smtClean="0">
                <a:latin typeface="Times New Roman" pitchFamily="18" charset="0"/>
                <a:cs typeface="Times New Roman" pitchFamily="18" charset="0"/>
              </a:rPr>
              <a:t>Gawande</a:t>
            </a:r>
            <a:r>
              <a:rPr lang="en-US" sz="2000" i="1" dirty="0" smtClean="0">
                <a:latin typeface="Times New Roman" pitchFamily="18" charset="0"/>
                <a:cs typeface="Times New Roman" pitchFamily="18" charset="0"/>
              </a:rPr>
              <a:t>, “TIMETABLE GENERATION SYSTEM,”.</a:t>
            </a:r>
            <a:endParaRPr lang="en-US" sz="2000" dirty="0" smtClean="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MODULE</a:t>
            </a:r>
            <a:endParaRPr lang="en-US" b="1" dirty="0"/>
          </a:p>
        </p:txBody>
      </p:sp>
      <p:sp>
        <p:nvSpPr>
          <p:cNvPr id="3" name="Content Placeholder 2"/>
          <p:cNvSpPr>
            <a:spLocks noGrp="1"/>
          </p:cNvSpPr>
          <p:nvPr>
            <p:ph idx="1"/>
          </p:nvPr>
        </p:nvSpPr>
        <p:spPr/>
        <p:txBody>
          <a:bodyPr>
            <a:normAutofit/>
          </a:bodyPr>
          <a:lstStyle/>
          <a:p>
            <a:pPr>
              <a:lnSpc>
                <a:spcPct val="150000"/>
              </a:lnSpc>
              <a:buNone/>
            </a:pPr>
            <a:r>
              <a:rPr lang="en-US" sz="3600" dirty="0" smtClean="0">
                <a:latin typeface="Times New Roman" pitchFamily="18" charset="0"/>
                <a:cs typeface="Times New Roman" pitchFamily="18" charset="0"/>
              </a:rPr>
              <a:t>1. Admin</a:t>
            </a:r>
          </a:p>
          <a:p>
            <a:pPr>
              <a:lnSpc>
                <a:spcPct val="150000"/>
              </a:lnSpc>
              <a:buNone/>
            </a:pPr>
            <a:r>
              <a:rPr lang="en-US" sz="3600" dirty="0" smtClean="0">
                <a:latin typeface="Times New Roman" pitchFamily="18" charset="0"/>
                <a:cs typeface="Times New Roman" pitchFamily="18" charset="0"/>
              </a:rPr>
              <a:t>2.Staff</a:t>
            </a:r>
          </a:p>
          <a:p>
            <a:pPr>
              <a:lnSpc>
                <a:spcPct val="150000"/>
              </a:lnSpc>
              <a:buNone/>
            </a:pPr>
            <a:r>
              <a:rPr lang="en-US" sz="3600" dirty="0" smtClean="0">
                <a:latin typeface="Times New Roman" pitchFamily="18" charset="0"/>
                <a:cs typeface="Times New Roman" pitchFamily="18" charset="0"/>
              </a:rPr>
              <a:t>3.Student</a:t>
            </a:r>
          </a:p>
          <a:p>
            <a:pPr>
              <a:lnSpc>
                <a:spcPct val="150000"/>
              </a:lnSpc>
              <a:buNone/>
            </a:pPr>
            <a:r>
              <a:rPr lang="en-US" sz="3600" dirty="0" smtClean="0">
                <a:latin typeface="Times New Roman" pitchFamily="18" charset="0"/>
                <a:cs typeface="Times New Roman" pitchFamily="18" charset="0"/>
              </a:rPr>
              <a:t>4.Today lesson</a:t>
            </a:r>
          </a:p>
          <a:p>
            <a:pPr>
              <a:lnSpc>
                <a:spcPct val="150000"/>
              </a:lnSpc>
              <a:buNone/>
            </a:pPr>
            <a:r>
              <a:rPr lang="en-US" sz="3600" dirty="0" smtClean="0">
                <a:latin typeface="Times New Roman" pitchFamily="18" charset="0"/>
                <a:cs typeface="Times New Roman" pitchFamily="18" charset="0"/>
              </a:rPr>
              <a:t>5.Command</a:t>
            </a:r>
            <a:endParaRPr lang="en-US" sz="3600"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6400800"/>
          </a:xfrm>
        </p:spPr>
        <p:txBody>
          <a:bodyPr>
            <a:normAutofit fontScale="70000" lnSpcReduction="20000"/>
          </a:bodyPr>
          <a:lstStyle/>
          <a:p>
            <a:pPr>
              <a:buNone/>
            </a:pPr>
            <a:r>
              <a:rPr lang="en-US" b="1" dirty="0" smtClean="0"/>
              <a:t>Admin Module</a:t>
            </a:r>
          </a:p>
          <a:p>
            <a:pPr algn="just">
              <a:lnSpc>
                <a:spcPct val="150000"/>
              </a:lnSpc>
            </a:pPr>
            <a:r>
              <a:rPr lang="en-US" sz="2900" dirty="0" smtClean="0">
                <a:latin typeface="Times New Roman" pitchFamily="18" charset="0"/>
                <a:cs typeface="Times New Roman" pitchFamily="18" charset="0"/>
              </a:rPr>
              <a:t>This helps admin to configure courses, products and their price and duration. In this admin can assign different resources to  different </a:t>
            </a:r>
            <a:r>
              <a:rPr lang="en-US" sz="2900" dirty="0" smtClean="0">
                <a:latin typeface="Times New Roman" pitchFamily="18" charset="0"/>
                <a:cs typeface="Times New Roman" pitchFamily="18" charset="0"/>
              </a:rPr>
              <a:t>courses.</a:t>
            </a:r>
          </a:p>
          <a:p>
            <a:pPr algn="just">
              <a:lnSpc>
                <a:spcPct val="150000"/>
              </a:lnSpc>
            </a:pPr>
            <a:r>
              <a:rPr lang="en-US" sz="2900" dirty="0" smtClean="0">
                <a:latin typeface="Times New Roman" pitchFamily="18" charset="0"/>
                <a:cs typeface="Times New Roman" pitchFamily="18" charset="0"/>
              </a:rPr>
              <a:t>This helps admin to manage the registration of partners, teachers and students</a:t>
            </a:r>
            <a:r>
              <a:rPr lang="en-US" sz="2900" dirty="0" smtClean="0">
                <a:latin typeface="Times New Roman" pitchFamily="18" charset="0"/>
                <a:cs typeface="Times New Roman" pitchFamily="18" charset="0"/>
              </a:rPr>
              <a:t>.</a:t>
            </a:r>
          </a:p>
          <a:p>
            <a:pPr algn="just">
              <a:lnSpc>
                <a:spcPct val="150000"/>
              </a:lnSpc>
              <a:buNone/>
            </a:pPr>
            <a:endParaRPr lang="en-US" b="1" dirty="0" smtClean="0">
              <a:latin typeface="Times New Roman" pitchFamily="18" charset="0"/>
              <a:cs typeface="Times New Roman" pitchFamily="18" charset="0"/>
            </a:endParaRPr>
          </a:p>
          <a:p>
            <a:pPr algn="just">
              <a:lnSpc>
                <a:spcPct val="150000"/>
              </a:lnSpc>
              <a:buNone/>
            </a:pPr>
            <a:r>
              <a:rPr lang="en-US" b="1" dirty="0" smtClean="0">
                <a:latin typeface="Times New Roman" pitchFamily="18" charset="0"/>
                <a:cs typeface="Times New Roman" pitchFamily="18" charset="0"/>
              </a:rPr>
              <a:t>Staff Module</a:t>
            </a:r>
          </a:p>
          <a:p>
            <a:pPr algn="just">
              <a:lnSpc>
                <a:spcPct val="150000"/>
              </a:lnSpc>
              <a:buNone/>
            </a:pPr>
            <a:r>
              <a:rPr lang="en-US" sz="2900" dirty="0" smtClean="0">
                <a:latin typeface="Times New Roman" pitchFamily="18" charset="0"/>
                <a:cs typeface="Times New Roman" pitchFamily="18" charset="0"/>
              </a:rPr>
              <a:t>	With </a:t>
            </a:r>
            <a:r>
              <a:rPr lang="en-US" sz="2900" dirty="0" smtClean="0">
                <a:latin typeface="Times New Roman" pitchFamily="18" charset="0"/>
                <a:cs typeface="Times New Roman" pitchFamily="18" charset="0"/>
              </a:rPr>
              <a:t>e-learning, it is very easy to customize the modules according to the need of an individual. The learning process can be paced accordingly as well, and every member can compare her/his progress with the ideal time taken to understand a concept. Post classroom training, learners can still access online courses as per their convenience, thus not conflicting with other time-sensitive tasks that they are required to perform while on the job</a:t>
            </a:r>
            <a:endParaRPr lang="en-US" sz="2900" b="1"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1435100" y="304800"/>
            <a:ext cx="7499350" cy="5943600"/>
          </a:xfrm>
        </p:spPr>
        <p:txBody>
          <a:bodyPr>
            <a:normAutofit lnSpcReduction="10000"/>
          </a:bodyPr>
          <a:lstStyle/>
          <a:p>
            <a:pPr>
              <a:buNone/>
            </a:pPr>
            <a:r>
              <a:rPr lang="en-US" b="1" dirty="0" smtClean="0">
                <a:latin typeface="Times New Roman" pitchFamily="18" charset="0"/>
                <a:cs typeface="Times New Roman" pitchFamily="18" charset="0"/>
              </a:rPr>
              <a:t>Student Module</a:t>
            </a:r>
          </a:p>
          <a:p>
            <a:pPr algn="just">
              <a:lnSpc>
                <a:spcPct val="150000"/>
              </a:lnSpc>
            </a:pPr>
            <a:r>
              <a:rPr lang="en-US" sz="2200" b="1" dirty="0" smtClean="0">
                <a:latin typeface="Times New Roman" pitchFamily="18" charset="0"/>
                <a:cs typeface="Times New Roman" pitchFamily="18" charset="0"/>
              </a:rPr>
              <a:t>Dashboard : </a:t>
            </a:r>
            <a:r>
              <a:rPr lang="en-US" sz="2200" dirty="0" smtClean="0">
                <a:latin typeface="Times New Roman" pitchFamily="18" charset="0"/>
                <a:cs typeface="Times New Roman" pitchFamily="18" charset="0"/>
              </a:rPr>
              <a:t>The dashboard gives a quick look at the progress of the student, where he lacks, which are his strong subjects, which he needs to work on, how many assignments he has completed, what are his scores etc and also his subscription info.</a:t>
            </a:r>
          </a:p>
          <a:p>
            <a:pPr algn="just">
              <a:lnSpc>
                <a:spcPct val="150000"/>
              </a:lnSpc>
            </a:pPr>
            <a:r>
              <a:rPr lang="en-US" sz="2200" b="1" dirty="0" smtClean="0">
                <a:latin typeface="Times New Roman" pitchFamily="18" charset="0"/>
                <a:cs typeface="Times New Roman" pitchFamily="18" charset="0"/>
              </a:rPr>
              <a:t>Methodology : </a:t>
            </a:r>
            <a:r>
              <a:rPr lang="en-US" sz="2200" dirty="0" smtClean="0">
                <a:latin typeface="Times New Roman" pitchFamily="18" charset="0"/>
                <a:cs typeface="Times New Roman" pitchFamily="18" charset="0"/>
              </a:rPr>
              <a:t>Brilliant Learning Management System platform offer unique Methodology for online preparation.  It access the student through Assessment test and generate study plan based on the assessment. System track the student progress and can generate Score projection and learning history.</a:t>
            </a:r>
          </a:p>
          <a:p>
            <a:pPr>
              <a:buNone/>
            </a:pPr>
            <a:endParaRPr lang="en-US" b="1"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6858000"/>
          </a:xfrm>
        </p:spPr>
        <p:txBody>
          <a:bodyPr>
            <a:noAutofit/>
          </a:bodyPr>
          <a:lstStyle/>
          <a:p>
            <a:pPr>
              <a:buNone/>
            </a:pPr>
            <a:r>
              <a:rPr lang="en-US" sz="1800" b="1" dirty="0" smtClean="0">
                <a:latin typeface="Times New Roman" pitchFamily="18" charset="0"/>
                <a:cs typeface="Times New Roman" pitchFamily="18" charset="0"/>
              </a:rPr>
              <a:t>Today lesson</a:t>
            </a:r>
          </a:p>
          <a:p>
            <a:pPr algn="just">
              <a:lnSpc>
                <a:spcPct val="150000"/>
              </a:lnSpc>
            </a:pPr>
            <a:r>
              <a:rPr lang="en-US" sz="1800" dirty="0" smtClean="0">
                <a:latin typeface="Times New Roman" pitchFamily="18" charset="0"/>
                <a:cs typeface="Times New Roman" pitchFamily="18" charset="0"/>
              </a:rPr>
              <a:t>The </a:t>
            </a:r>
            <a:r>
              <a:rPr lang="en-US" sz="1800" dirty="0" smtClean="0">
                <a:latin typeface="Times New Roman" pitchFamily="18" charset="0"/>
                <a:cs typeface="Times New Roman" pitchFamily="18" charset="0"/>
              </a:rPr>
              <a:t>module to store and set basic lesson fulfillment parameters such as score, attempts, time, ... Upload of Internal test editor, </a:t>
            </a:r>
            <a:r>
              <a:rPr lang="en-US" sz="1800" dirty="0" smtClean="0">
                <a:latin typeface="Times New Roman" pitchFamily="18" charset="0"/>
                <a:cs typeface="Times New Roman" pitchFamily="18" charset="0"/>
              </a:rPr>
              <a:t>Skill Gaps </a:t>
            </a:r>
            <a:r>
              <a:rPr lang="en-US" sz="1800" dirty="0" smtClean="0">
                <a:latin typeface="Times New Roman" pitchFamily="18" charset="0"/>
                <a:cs typeface="Times New Roman" pitchFamily="18" charset="0"/>
              </a:rPr>
              <a:t>and Internal Announcements, PDF, VIDEO and </a:t>
            </a:r>
            <a:r>
              <a:rPr lang="en-US" sz="1800" dirty="0" smtClean="0">
                <a:latin typeface="Times New Roman" pitchFamily="18" charset="0"/>
                <a:cs typeface="Times New Roman" pitchFamily="18" charset="0"/>
              </a:rPr>
              <a:t>files </a:t>
            </a:r>
            <a:r>
              <a:rPr lang="en-US" sz="1800" dirty="0" smtClean="0">
                <a:latin typeface="Times New Roman" pitchFamily="18" charset="0"/>
                <a:cs typeface="Times New Roman" pitchFamily="18" charset="0"/>
              </a:rPr>
              <a:t>is supported</a:t>
            </a:r>
            <a:r>
              <a:rPr lang="en-US" sz="1800" b="1"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 You may also decide to make a lesson visible to all other system entitled users to reuse it, which means they don’t need to </a:t>
            </a:r>
            <a:r>
              <a:rPr lang="en-US" sz="1800" dirty="0" smtClean="0">
                <a:latin typeface="Times New Roman" pitchFamily="18" charset="0"/>
                <a:cs typeface="Times New Roman" pitchFamily="18" charset="0"/>
              </a:rPr>
              <a:t>create </a:t>
            </a:r>
            <a:r>
              <a:rPr lang="en-US" sz="1800" dirty="0" smtClean="0">
                <a:latin typeface="Times New Roman" pitchFamily="18" charset="0"/>
                <a:cs typeface="Times New Roman" pitchFamily="18" charset="0"/>
              </a:rPr>
              <a:t>their own and saves their </a:t>
            </a:r>
            <a:r>
              <a:rPr lang="en-US" sz="1800" dirty="0" smtClean="0">
                <a:latin typeface="Times New Roman" pitchFamily="18" charset="0"/>
                <a:cs typeface="Times New Roman" pitchFamily="18" charset="0"/>
              </a:rPr>
              <a:t>time.</a:t>
            </a:r>
          </a:p>
          <a:p>
            <a:pPr algn="just">
              <a:lnSpc>
                <a:spcPct val="150000"/>
              </a:lnSpc>
              <a:buNone/>
            </a:pPr>
            <a:r>
              <a:rPr lang="en-US" sz="1800" b="1" dirty="0" smtClean="0">
                <a:latin typeface="Times New Roman" pitchFamily="18" charset="0"/>
                <a:cs typeface="Times New Roman" pitchFamily="18" charset="0"/>
              </a:rPr>
              <a:t>Command</a:t>
            </a:r>
          </a:p>
          <a:p>
            <a:pPr algn="just">
              <a:lnSpc>
                <a:spcPct val="150000"/>
              </a:lnSpc>
              <a:buFont typeface="Arial" pitchFamily="34" charset="0"/>
              <a:buChar char="•"/>
            </a:pPr>
            <a:r>
              <a:rPr lang="en-US" sz="1800" dirty="0" smtClean="0">
                <a:latin typeface="Times New Roman" pitchFamily="18" charset="0"/>
                <a:cs typeface="Times New Roman" pitchFamily="18" charset="0"/>
              </a:rPr>
              <a:t>	Monitoring </a:t>
            </a:r>
            <a:r>
              <a:rPr lang="en-US" sz="1800" dirty="0" smtClean="0">
                <a:latin typeface="Times New Roman" pitchFamily="18" charset="0"/>
                <a:cs typeface="Times New Roman" pitchFamily="18" charset="0"/>
              </a:rPr>
              <a:t>of user activity is done via reporting module where all the content data are shown and listed to lines, where each line represents the lesson entry. This detailed view enables you to see all the lesson parameters details and decide where to pay attention in future user development. You may filter the data by using full text filters and get results within few seconds. Same time you may use the </a:t>
            </a:r>
            <a:r>
              <a:rPr lang="en-US" sz="1800" b="1" dirty="0" err="1" smtClean="0">
                <a:latin typeface="Times New Roman" pitchFamily="18" charset="0"/>
                <a:cs typeface="Times New Roman" pitchFamily="18" charset="0"/>
              </a:rPr>
              <a:t>csv</a:t>
            </a:r>
            <a:r>
              <a:rPr lang="en-US" sz="1800" b="1" dirty="0" smtClean="0">
                <a:latin typeface="Times New Roman" pitchFamily="18" charset="0"/>
                <a:cs typeface="Times New Roman" pitchFamily="18" charset="0"/>
              </a:rPr>
              <a:t> file export and make your own analytics in MS Excel</a:t>
            </a:r>
            <a:r>
              <a:rPr lang="en-US" sz="1800" dirty="0" smtClean="0">
                <a:latin typeface="Times New Roman" pitchFamily="18" charset="0"/>
                <a:cs typeface="Times New Roman" pitchFamily="18" charset="0"/>
              </a:rPr>
              <a:t> or other compatible, which gives you outstanding chance perfectly aim your goal and improve results very fast.</a:t>
            </a:r>
            <a:endParaRPr lang="en-US" sz="1800" b="1"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Student project document\E-learning\E-Learning\ClassDiagram.png"/>
          <p:cNvPicPr>
            <a:picLocks noGrp="1" noChangeAspect="1" noChangeArrowheads="1"/>
          </p:cNvPicPr>
          <p:nvPr>
            <p:ph idx="1"/>
          </p:nvPr>
        </p:nvPicPr>
        <p:blipFill>
          <a:blip r:embed="rId2"/>
          <a:srcRect/>
          <a:stretch>
            <a:fillRect/>
          </a:stretch>
        </p:blipFill>
        <p:spPr bwMode="auto">
          <a:xfrm>
            <a:off x="1447800" y="914401"/>
            <a:ext cx="7391400" cy="5053308"/>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Student project document\E-learning\E-Learning\1.png"/>
          <p:cNvPicPr>
            <a:picLocks noGrp="1" noChangeAspect="1" noChangeArrowheads="1"/>
          </p:cNvPicPr>
          <p:nvPr>
            <p:ph idx="1"/>
          </p:nvPr>
        </p:nvPicPr>
        <p:blipFill>
          <a:blip r:embed="rId2"/>
          <a:srcRect/>
          <a:stretch>
            <a:fillRect/>
          </a:stretch>
        </p:blipFill>
        <p:spPr bwMode="auto">
          <a:xfrm>
            <a:off x="2286000" y="1314160"/>
            <a:ext cx="5943599" cy="4781840"/>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Student project document\E-learning\E-Learning\2.png"/>
          <p:cNvPicPr>
            <a:picLocks noGrp="1" noChangeAspect="1" noChangeArrowheads="1"/>
          </p:cNvPicPr>
          <p:nvPr>
            <p:ph idx="1"/>
          </p:nvPr>
        </p:nvPicPr>
        <p:blipFill>
          <a:blip r:embed="rId2"/>
          <a:srcRect/>
          <a:stretch>
            <a:fillRect/>
          </a:stretch>
        </p:blipFill>
        <p:spPr bwMode="auto">
          <a:xfrm>
            <a:off x="2514600" y="838200"/>
            <a:ext cx="4800600" cy="533400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299</TotalTime>
  <Words>1158</Words>
  <Application>Microsoft Office PowerPoint</Application>
  <PresentationFormat>On-screen Show (4:3)</PresentationFormat>
  <Paragraphs>105</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Solstice</vt:lpstr>
      <vt:lpstr>Slide 1</vt:lpstr>
      <vt:lpstr>ABSTRACT :</vt:lpstr>
      <vt:lpstr>Slide 3</vt:lpstr>
      <vt:lpstr>Existing System: </vt:lpstr>
      <vt:lpstr>Slide 5</vt:lpstr>
      <vt:lpstr>Drawback : </vt:lpstr>
      <vt:lpstr>Proposed Work :</vt:lpstr>
      <vt:lpstr>Slide 8</vt:lpstr>
      <vt:lpstr>ADVANTAGES :</vt:lpstr>
      <vt:lpstr>Literature Review</vt:lpstr>
      <vt:lpstr>Slide 11</vt:lpstr>
      <vt:lpstr>SYSTEM ARCHITECTURE</vt:lpstr>
      <vt:lpstr>Slide 13</vt:lpstr>
      <vt:lpstr>DATA FLOW DIAGRAM</vt:lpstr>
      <vt:lpstr>Slide 15</vt:lpstr>
      <vt:lpstr>Hardware Requirements: </vt:lpstr>
      <vt:lpstr>Software Requirements: </vt:lpstr>
      <vt:lpstr>References</vt:lpstr>
      <vt:lpstr>Slide 19</vt:lpstr>
      <vt:lpstr>MODULE</vt:lpstr>
      <vt:lpstr>Slide 21</vt:lpstr>
      <vt:lpstr>Slide 22</vt:lpstr>
      <vt:lpstr>Slide 23</vt:lpstr>
      <vt:lpstr>Slide 24</vt:lpstr>
      <vt:lpstr>Slide 25</vt:lpstr>
      <vt:lpstr>Slide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AMBULANCE TRACKING SYSTEM IN ANDROID</dc:title>
  <dc:creator>Mohan</dc:creator>
  <cp:lastModifiedBy>TTS</cp:lastModifiedBy>
  <cp:revision>93</cp:revision>
  <dcterms:created xsi:type="dcterms:W3CDTF">2006-08-16T00:00:00Z</dcterms:created>
  <dcterms:modified xsi:type="dcterms:W3CDTF">2020-01-29T13:55:00Z</dcterms:modified>
</cp:coreProperties>
</file>