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Short Circuit Current Constrained UC in the High IBG-Penetrated Power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Inverter Based Generators (IBGs) have been increasing significantly in power systems. Due to the demanding thermal rating of Power Electronics (PE), their contribution to the system Short Circuit Current (SCC) is much less than that from the conventional Synchronous Generators (SGs) thus reducing the system strength and posing challenges to system protection and stability. This paper proposes a Unit Commitment (UC) model with SCC constraint in high IBG-penetrated systems to ensure minimum operation cost while maintaining the SCC level at each bus in the system. The SCC from synchronous generators as well as the IBGs are explicitly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in the formulation leading to an SCC constraint involving </a:t>
            </a:r>
            <a:r>
              <a:rPr lang="en-IN" sz="2000" dirty="0" err="1" smtClean="0">
                <a:latin typeface="Times New Roman" pitchFamily="18" charset="0"/>
                <a:cs typeface="Times New Roman" pitchFamily="18" charset="0"/>
              </a:rPr>
              <a:t>decisiondependent</a:t>
            </a:r>
            <a:r>
              <a:rPr lang="en-IN" sz="2000" dirty="0" smtClean="0">
                <a:latin typeface="Times New Roman" pitchFamily="18" charset="0"/>
                <a:cs typeface="Times New Roman" pitchFamily="18" charset="0"/>
              </a:rPr>
              <a:t> matrix inverse. This highly nonlinear constraint is further reformulated into linear form conservatively. The influence of the SCC constraint on the system operation and its interaction with the frequency regulation are demonstrated through simulations on IEEE 30- and 118-bus systems.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studies, the simulation methods are mainly adopted to analyze fault current contribution from REG. As a result, the explanations on the fault current show diversity and cannot reach a recognized standard. </a:t>
            </a:r>
          </a:p>
          <a:p>
            <a:pPr algn="just">
              <a:lnSpc>
                <a:spcPct val="150000"/>
              </a:lnSpc>
            </a:pPr>
            <a:r>
              <a:rPr lang="en-IN" sz="2000" dirty="0" smtClean="0">
                <a:latin typeface="Times New Roman" pitchFamily="18" charset="0"/>
                <a:cs typeface="Times New Roman" pitchFamily="18" charset="0"/>
              </a:rPr>
              <a:t>The REGs’ mathematical model in relay-setting calculations is unknown. Thus, this paper theoretically analyses the fault current characteristics of inverter-interfaced REGs (IIREGs) with fault-ride-through (FRT) ability. </a:t>
            </a:r>
          </a:p>
          <a:p>
            <a:pPr algn="just">
              <a:lnSpc>
                <a:spcPct val="150000"/>
              </a:lnSpc>
            </a:pPr>
            <a:r>
              <a:rPr lang="en-IN" sz="2000" dirty="0" smtClean="0">
                <a:latin typeface="Times New Roman" pitchFamily="18" charset="0"/>
                <a:cs typeface="Times New Roman" pitchFamily="18" charset="0"/>
              </a:rPr>
              <a:t>In order to understand the fault current characteristics, the FRT control strategy for IIREGs is firstly studied. Then the characteristics of high-frequency and fundamental-frequency fault currents from IIREGs are theoretically analyzed after and during the faults.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optimal synchronous condenser allocation approach is presented in to maintain the system minimum SCC. However, the mixed-integer nonlinear based problem formulation and the considerable investment cost (up to 1M$ fixed cost plus 3M$ per 100MVar) may limit its large scale deployment.</a:t>
            </a:r>
          </a:p>
          <a:p>
            <a:pPr algn="just">
              <a:lnSpc>
                <a:spcPct val="150000"/>
              </a:lnSpc>
            </a:pPr>
            <a:r>
              <a:rPr lang="en-IN" sz="2000" dirty="0" smtClean="0">
                <a:latin typeface="Times New Roman" pitchFamily="18" charset="0"/>
                <a:cs typeface="Times New Roman" pitchFamily="18" charset="0"/>
              </a:rPr>
              <a:t>However, all these methods either require iterations or are too complex to obtain an analytical expression, thus unable to be directly incorporated into a UC problem.</a:t>
            </a:r>
          </a:p>
          <a:p>
            <a:pPr algn="just">
              <a:lnSpc>
                <a:spcPct val="150000"/>
              </a:lnSpc>
            </a:pPr>
            <a:r>
              <a:rPr lang="en-IN" sz="2000" dirty="0" smtClean="0">
                <a:latin typeface="Times New Roman" pitchFamily="18" charset="0"/>
                <a:cs typeface="Times New Roman" pitchFamily="18" charset="0"/>
              </a:rPr>
              <a:t>At each time step, a 24-hour horizon SUC problem is performed with only the decisions of the current node being applied and all the future decisions discarded.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iterative solver based on the augmented nodal network equation is proposed to calculate fault currents in a power system dominated by IBGs, which properly models the current limitation and voltage control logic of IBGs, and the fault current contribution from VAR compensators. </a:t>
            </a:r>
          </a:p>
          <a:p>
            <a:pPr algn="just">
              <a:lnSpc>
                <a:spcPct val="150000"/>
              </a:lnSpc>
            </a:pPr>
            <a:r>
              <a:rPr lang="en-IN" sz="2000" dirty="0" smtClean="0">
                <a:latin typeface="Times New Roman" pitchFamily="18" charset="0"/>
                <a:cs typeface="Times New Roman" pitchFamily="18" charset="0"/>
              </a:rPr>
              <a:t>The proposed solver is used to calculate the fault level of a fault level node.</a:t>
            </a:r>
          </a:p>
          <a:p>
            <a:pPr algn="just">
              <a:lnSpc>
                <a:spcPct val="150000"/>
              </a:lnSpc>
            </a:pPr>
            <a:r>
              <a:rPr lang="en-IN" sz="2000" dirty="0" smtClean="0">
                <a:latin typeface="Times New Roman" pitchFamily="18" charset="0"/>
                <a:cs typeface="Times New Roman" pitchFamily="18" charset="0"/>
              </a:rPr>
              <a:t>The proposed fault current iterative solver is shown in Fig.1. Passive components (e.g., loads and network impedances) and active components (e.g., SGs and IBGs) are the inputs.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to this rolling planning method, different realizations of nodes in the scenario tree are consistently generated at every hourly </a:t>
            </a:r>
            <a:r>
              <a:rPr lang="en-IN" sz="2000" dirty="0" err="1" smtClean="0">
                <a:latin typeface="Times New Roman" pitchFamily="18" charset="0"/>
                <a:cs typeface="Times New Roman" pitchFamily="18" charset="0"/>
              </a:rPr>
              <a:t>timestep</a:t>
            </a:r>
            <a:r>
              <a:rPr lang="en-IN" sz="2000" dirty="0" smtClean="0">
                <a:latin typeface="Times New Roman" pitchFamily="18" charset="0"/>
                <a:cs typeface="Times New Roman" pitchFamily="18" charset="0"/>
              </a:rPr>
              <a:t> according to the forecast </a:t>
            </a:r>
            <a:r>
              <a:rPr lang="en-IN" sz="2000" dirty="0" err="1" smtClean="0">
                <a:latin typeface="Times New Roman" pitchFamily="18" charset="0"/>
                <a:cs typeface="Times New Roman" pitchFamily="18" charset="0"/>
              </a:rPr>
              <a:t>eror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quantile</a:t>
            </a:r>
            <a:r>
              <a:rPr lang="en-IN" sz="2000" dirty="0" smtClean="0">
                <a:latin typeface="Times New Roman" pitchFamily="18" charset="0"/>
                <a:cs typeface="Times New Roman" pitchFamily="18" charset="0"/>
              </a:rPr>
              <a:t> based probability. </a:t>
            </a:r>
          </a:p>
          <a:p>
            <a:pPr algn="just">
              <a:lnSpc>
                <a:spcPct val="150000"/>
              </a:lnSpc>
            </a:pPr>
            <a:r>
              <a:rPr lang="en-IN" sz="2000" dirty="0" smtClean="0">
                <a:latin typeface="Times New Roman" pitchFamily="18" charset="0"/>
                <a:cs typeface="Times New Roman" pitchFamily="18" charset="0"/>
              </a:rPr>
              <a:t>Therefore, the out-of-sample scheduling performances can be well captured in the simulation process rather than through Monte-Carlo simulations </a:t>
            </a:r>
            <a:r>
              <a:rPr lang="en-IN" sz="2000" dirty="0" err="1" smtClean="0">
                <a:latin typeface="Times New Roman" pitchFamily="18" charset="0"/>
                <a:cs typeface="Times New Roman" pitchFamily="18" charset="0"/>
              </a:rPr>
              <a:t>afterwords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Before incorporating the SCC constraint into the SUC problem, the performance of the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SCC constraints proposed.</a:t>
            </a:r>
          </a:p>
          <a:p>
            <a:pPr algn="just">
              <a:lnSpc>
                <a:spcPct val="150000"/>
              </a:lnSpc>
            </a:pPr>
            <a:r>
              <a:rPr lang="en-IN" sz="2000" dirty="0" smtClean="0">
                <a:latin typeface="Times New Roman" pitchFamily="18" charset="0"/>
                <a:cs typeface="Times New Roman" pitchFamily="18" charset="0"/>
              </a:rPr>
              <a:t>Therefore, the out-of-sample scheduling performances can be well captured in the simulation process rather than through Monte-Carlo simulations </a:t>
            </a:r>
            <a:r>
              <a:rPr lang="en-IN" sz="2000" dirty="0" err="1" smtClean="0">
                <a:latin typeface="Times New Roman" pitchFamily="18" charset="0"/>
                <a:cs typeface="Times New Roman" pitchFamily="18" charset="0"/>
              </a:rPr>
              <a:t>afterwords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A review on grid-connected converter control for short-circuit power provision under grid unbalanced faults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J. Jia, G. Yang, and A. H. Nielsen,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Converter-based generation can behave significantly different from the traditional alternators under grid faults.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of synchronous condensers on transmission line protection in scenarios with high penetration of renewable energy sources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Tzelepis, E. Tsotsopoulou, V. Nikolaidis, A. Dysko, V. Pa- ´ paspiliotopoulos, Q. Hong, and C. Booth,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include the decline of short circuit level and the subsequent impact on transmission line protection schemes.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21528"/>
        </p:xfrm>
        <a:graphic>
          <a:graphicData uri="http://schemas.openxmlformats.org/drawingml/2006/table">
            <a:tbl>
              <a:tblPr firstRow="1" bandRow="1">
                <a:tableStyleId>{5C22544A-7EE6-4342-B048-85BDC9FD1C3A}</a:tableStyleId>
              </a:tblPr>
              <a:tblGrid>
                <a:gridCol w="2571750"/>
                <a:gridCol w="2533650"/>
                <a:gridCol w="26098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Synchronous condenser allocation for improving system short circuit ratio</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J. </a:t>
                      </a:r>
                      <a:r>
                        <a:rPr lang="en-US" sz="1800" dirty="0" err="1">
                          <a:latin typeface="Times New Roman" pitchFamily="18" charset="0"/>
                          <a:ea typeface="Calibri"/>
                          <a:cs typeface="Times New Roman" pitchFamily="18" charset="0"/>
                        </a:rPr>
                        <a:t>Jia</a:t>
                      </a:r>
                      <a:r>
                        <a:rPr lang="en-US" sz="1800" dirty="0">
                          <a:latin typeface="Times New Roman" pitchFamily="18" charset="0"/>
                          <a:ea typeface="Calibri"/>
                          <a:cs typeface="Times New Roman" pitchFamily="18" charset="0"/>
                        </a:rPr>
                        <a:t>, G. Yang, A. Nielsen, P. </a:t>
                      </a:r>
                      <a:r>
                        <a:rPr lang="en-US" sz="1800" dirty="0" err="1">
                          <a:latin typeface="Times New Roman" pitchFamily="18" charset="0"/>
                          <a:ea typeface="Calibri"/>
                          <a:cs typeface="Times New Roman" pitchFamily="18" charset="0"/>
                        </a:rPr>
                        <a:t>Weinreich</a:t>
                      </a:r>
                      <a:r>
                        <a:rPr lang="en-US" sz="1800" dirty="0">
                          <a:latin typeface="Times New Roman" pitchFamily="18" charset="0"/>
                          <a:ea typeface="Calibri"/>
                          <a:cs typeface="Times New Roman" pitchFamily="18" charset="0"/>
                        </a:rPr>
                        <a:t>-Jensen, E. </a:t>
                      </a:r>
                      <a:r>
                        <a:rPr lang="en-US" sz="1800" dirty="0" err="1">
                          <a:latin typeface="Times New Roman" pitchFamily="18" charset="0"/>
                          <a:ea typeface="Calibri"/>
                          <a:cs typeface="Times New Roman" pitchFamily="18" charset="0"/>
                        </a:rPr>
                        <a:t>Muljadi</a:t>
                      </a:r>
                      <a:r>
                        <a:rPr lang="en-US" sz="1800" dirty="0">
                          <a:latin typeface="Times New Roman" pitchFamily="18" charset="0"/>
                          <a:ea typeface="Calibri"/>
                          <a:cs typeface="Times New Roman" pitchFamily="18" charset="0"/>
                        </a:rPr>
                        <a:t>, and V. </a:t>
                      </a:r>
                      <a:r>
                        <a:rPr lang="en-US" sz="1800" dirty="0" err="1">
                          <a:latin typeface="Times New Roman" pitchFamily="18" charset="0"/>
                          <a:ea typeface="Calibri"/>
                          <a:cs typeface="Times New Roman" pitchFamily="18" charset="0"/>
                        </a:rPr>
                        <a:t>Gevorgian</a:t>
                      </a:r>
                      <a:r>
                        <a:rPr lang="en-US" sz="1800" dirty="0">
                          <a:latin typeface="Times New Roman" pitchFamily="18" charset="0"/>
                          <a:ea typeface="Calibri"/>
                          <a:cs typeface="Times New Roman" pitchFamily="18" charset="0"/>
                        </a:rPr>
                        <a:t>,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The total cost of installing new synchronous condensers is minimized while the system short circuit ratios are maintained above a certain level.</a:t>
                      </a:r>
                      <a:endParaRPr lang="en-IN" sz="18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A power module for grid inverter with in-built short-circuit fault current capability</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W. Shao, R. Wu, L. Ran, H. Jiang, P. A. Mawby, D. J. Rogers, T. C. Green, T. Coombs, K. Yadley, D. Kastha, P. Bajpai, and L. Zhou,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As grid codes evolve, inverter-interfaced renewable generation may be required to take greater responsibility for grid support.</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905000" y="1447800"/>
            <a:ext cx="6324600" cy="4267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1143000"/>
          </a:xfrm>
        </p:spPr>
        <p:txBody>
          <a:bodyPr/>
          <a:lstStyle/>
          <a:p>
            <a:r>
              <a:rPr lang="en-US" dirty="0" smtClean="0"/>
              <a:t>CONCLUTION</a:t>
            </a:r>
            <a:endParaRPr lang="en-US" dirty="0"/>
          </a:p>
        </p:txBody>
      </p:sp>
      <p:sp>
        <p:nvSpPr>
          <p:cNvPr id="3" name="Content Placeholder 2"/>
          <p:cNvSpPr>
            <a:spLocks noGrp="1"/>
          </p:cNvSpPr>
          <p:nvPr>
            <p:ph idx="1"/>
          </p:nvPr>
        </p:nvSpPr>
        <p:spPr>
          <a:xfrm>
            <a:off x="1295400" y="838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short circuit current constrained SUC model is proposed in this paper in order to deal with the SCC shortfalls due to the increasing penetration of IBGs. The SCC from SGs as well as IBGs is </a:t>
            </a:r>
            <a:r>
              <a:rPr lang="en-IN" sz="1600" dirty="0" err="1" smtClean="0">
                <a:latin typeface="Times New Roman" pitchFamily="18" charset="0"/>
                <a:cs typeface="Times New Roman" pitchFamily="18" charset="0"/>
              </a:rPr>
              <a:t>modeled</a:t>
            </a:r>
            <a:r>
              <a:rPr lang="en-IN" sz="1600" dirty="0" smtClean="0">
                <a:latin typeface="Times New Roman" pitchFamily="18" charset="0"/>
                <a:cs typeface="Times New Roman" pitchFamily="18" charset="0"/>
              </a:rPr>
              <a:t> in the formulation leading to a highly nonlinear constraint, which is effectively </a:t>
            </a:r>
            <a:r>
              <a:rPr lang="en-IN" sz="1600" dirty="0" err="1" smtClean="0">
                <a:latin typeface="Times New Roman" pitchFamily="18" charset="0"/>
                <a:cs typeface="Times New Roman" pitchFamily="18" charset="0"/>
              </a:rPr>
              <a:t>linearized</a:t>
            </a:r>
            <a:r>
              <a:rPr lang="en-IN" sz="1600" dirty="0" smtClean="0">
                <a:latin typeface="Times New Roman" pitchFamily="18" charset="0"/>
                <a:cs typeface="Times New Roman" pitchFamily="18" charset="0"/>
              </a:rPr>
              <a:t> based on the data obtained offline. It is validated that the </a:t>
            </a:r>
            <a:r>
              <a:rPr lang="en-IN" sz="1600" dirty="0" err="1" smtClean="0">
                <a:latin typeface="Times New Roman" pitchFamily="18" charset="0"/>
                <a:cs typeface="Times New Roman" pitchFamily="18" charset="0"/>
              </a:rPr>
              <a:t>linearized</a:t>
            </a:r>
            <a:r>
              <a:rPr lang="en-IN" sz="1600" dirty="0" smtClean="0">
                <a:latin typeface="Times New Roman" pitchFamily="18" charset="0"/>
                <a:cs typeface="Times New Roman" pitchFamily="18" charset="0"/>
              </a:rPr>
              <a:t> constraint provides almost the same accuracy as the nonlinear version but consumes much less computational time. The influence of the SCC constraint on the system operation and its interaction with the frequency constraints are thoroughly investigated via IEEE 30-bus system. The results demonstrate that the SCC in the system declines dramatically as the wind penetration increases if SI is available from WTs. Overcapacity of the IBGs helps to improve system SCC but needs more investment cost. Employed with the SCC constraint, the system SCC limit can be maintained with higher operational cost depending on the wind penetration. The scalability of the proposed model is assessed through IEEE 118-bus system. </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“Technical Report on the events of 9 August 2019,” accessed: 2020- 09-01. [Online]. Available: https://www.nationalgrideso.com/document/ 152346/download </a:t>
            </a:r>
          </a:p>
          <a:p>
            <a:pPr algn="just">
              <a:lnSpc>
                <a:spcPct val="160000"/>
              </a:lnSpc>
            </a:pPr>
            <a:r>
              <a:rPr lang="en-IN" sz="1600" dirty="0" smtClean="0">
                <a:latin typeface="Times New Roman" pitchFamily="18" charset="0"/>
                <a:cs typeface="Times New Roman" pitchFamily="18" charset="0"/>
              </a:rPr>
              <a:t>[2] “7 - short-circuit analysis techniques in large-scale ac power systems,” in Power Systems Modelling and Fault Analysis (Second Edition), second edition ed., N. </a:t>
            </a:r>
            <a:r>
              <a:rPr lang="en-IN" sz="1600" dirty="0" err="1" smtClean="0">
                <a:latin typeface="Times New Roman" pitchFamily="18" charset="0"/>
                <a:cs typeface="Times New Roman" pitchFamily="18" charset="0"/>
              </a:rPr>
              <a:t>Tleis</a:t>
            </a:r>
            <a:r>
              <a:rPr lang="en-IN" sz="1600" dirty="0" smtClean="0">
                <a:latin typeface="Times New Roman" pitchFamily="18" charset="0"/>
                <a:cs typeface="Times New Roman" pitchFamily="18" charset="0"/>
              </a:rPr>
              <a:t>, Ed. Academic Press, 2019, pp. 597 – 664. </a:t>
            </a:r>
          </a:p>
          <a:p>
            <a:pPr algn="just">
              <a:lnSpc>
                <a:spcPct val="160000"/>
              </a:lnSpc>
            </a:pPr>
            <a:r>
              <a:rPr lang="en-IN" sz="1600" dirty="0" smtClean="0">
                <a:latin typeface="Times New Roman" pitchFamily="18" charset="0"/>
                <a:cs typeface="Times New Roman" pitchFamily="18" charset="0"/>
              </a:rPr>
              <a:t>[3] J.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G. Yang, and A. H. Nielsen, “A review on grid-connected converter control for short-circuit power provision under grid unbalanced faults,” IEEE Transactions on Power Delivery, vol. 33, no. 2, pp. 649– 661, 2018.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nationalgridESO</a:t>
            </a:r>
            <a:r>
              <a:rPr lang="en-IN" sz="1600" dirty="0" smtClean="0">
                <a:latin typeface="Times New Roman" pitchFamily="18" charset="0"/>
                <a:cs typeface="Times New Roman" pitchFamily="18" charset="0"/>
              </a:rPr>
              <a:t>, “System operability framework: Impact of declining short circuit levels,” Tech. Rep., December 2018. </a:t>
            </a:r>
          </a:p>
          <a:p>
            <a:pPr algn="just">
              <a:lnSpc>
                <a:spcPct val="160000"/>
              </a:lnSpc>
            </a:pP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Kubis</a:t>
            </a:r>
            <a:r>
              <a:rPr lang="en-IN" sz="1600" dirty="0" smtClean="0">
                <a:latin typeface="Times New Roman" pitchFamily="18" charset="0"/>
                <a:cs typeface="Times New Roman" pitchFamily="18" charset="0"/>
              </a:rPr>
              <a:t>, S. Ruberg, and C. </a:t>
            </a:r>
            <a:r>
              <a:rPr lang="en-IN" sz="1600" dirty="0" err="1" smtClean="0">
                <a:latin typeface="Times New Roman" pitchFamily="18" charset="0"/>
                <a:cs typeface="Times New Roman" pitchFamily="18" charset="0"/>
              </a:rPr>
              <a:t>Rehtanz</a:t>
            </a:r>
            <a:r>
              <a:rPr lang="en-IN" sz="1600" dirty="0" smtClean="0">
                <a:latin typeface="Times New Roman" pitchFamily="18" charset="0"/>
                <a:cs typeface="Times New Roman" pitchFamily="18" charset="0"/>
              </a:rPr>
              <a:t>, “Development of available short- ¨ circuit power in </a:t>
            </a:r>
            <a:r>
              <a:rPr lang="en-IN" sz="1600" dirty="0" err="1" smtClean="0">
                <a:latin typeface="Times New Roman" pitchFamily="18" charset="0"/>
                <a:cs typeface="Times New Roman" pitchFamily="18" charset="0"/>
              </a:rPr>
              <a:t>germany</a:t>
            </a:r>
            <a:r>
              <a:rPr lang="en-IN" sz="1600" dirty="0" smtClean="0">
                <a:latin typeface="Times New Roman" pitchFamily="18" charset="0"/>
                <a:cs typeface="Times New Roman" pitchFamily="18" charset="0"/>
              </a:rPr>
              <a:t> from 2011 up to 2033,” June 2014.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Australian Energy Market Operator, “System operability framework: Impact of declining short circuit levels,” Tech. Rep., July 2018.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nationalgridESO</a:t>
            </a:r>
            <a:r>
              <a:rPr lang="en-IN" sz="1600" dirty="0" smtClean="0">
                <a:latin typeface="Times New Roman" pitchFamily="18" charset="0"/>
                <a:cs typeface="Times New Roman" pitchFamily="18" charset="0"/>
              </a:rPr>
              <a:t>, “Performance of phase-locked loop based converters,” Tech. Rep., December 2017. </a:t>
            </a:r>
          </a:p>
          <a:p>
            <a:pPr algn="just">
              <a:lnSpc>
                <a:spcPct val="170000"/>
              </a:lnSpc>
            </a:pPr>
            <a:r>
              <a:rPr lang="en-IN" sz="1600" dirty="0" smtClean="0">
                <a:latin typeface="Times New Roman" pitchFamily="18" charset="0"/>
                <a:cs typeface="Times New Roman" pitchFamily="18" charset="0"/>
              </a:rPr>
              <a:t>[8] W.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R. Wu, L. Ran, H. Jiang, P. A. </a:t>
            </a:r>
            <a:r>
              <a:rPr lang="en-IN" sz="1600" dirty="0" err="1" smtClean="0">
                <a:latin typeface="Times New Roman" pitchFamily="18" charset="0"/>
                <a:cs typeface="Times New Roman" pitchFamily="18" charset="0"/>
              </a:rPr>
              <a:t>Mawby</a:t>
            </a:r>
            <a:r>
              <a:rPr lang="en-IN" sz="1600" dirty="0" smtClean="0">
                <a:latin typeface="Times New Roman" pitchFamily="18" charset="0"/>
                <a:cs typeface="Times New Roman" pitchFamily="18" charset="0"/>
              </a:rPr>
              <a:t>, D. J. Rogers, T. C. Green, T. Coombs, K. </a:t>
            </a:r>
            <a:r>
              <a:rPr lang="en-IN" sz="1600" dirty="0" err="1" smtClean="0">
                <a:latin typeface="Times New Roman" pitchFamily="18" charset="0"/>
                <a:cs typeface="Times New Roman" pitchFamily="18" charset="0"/>
              </a:rPr>
              <a:t>Yadley</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Kastha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Bajpai</a:t>
            </a:r>
            <a:r>
              <a:rPr lang="en-IN" sz="1600" dirty="0" smtClean="0">
                <a:latin typeface="Times New Roman" pitchFamily="18" charset="0"/>
                <a:cs typeface="Times New Roman" pitchFamily="18" charset="0"/>
              </a:rPr>
              <a:t>, and L. Zhou, “A power module for grid inverter with in-built short-circuit fault current capability,” IEEE Transactions on Power Electronics, pp. 1–1, 2020. </a:t>
            </a:r>
          </a:p>
          <a:p>
            <a:pPr algn="just">
              <a:lnSpc>
                <a:spcPct val="170000"/>
              </a:lnSpc>
            </a:pPr>
            <a:r>
              <a:rPr lang="en-IN" sz="1600" dirty="0" smtClean="0">
                <a:latin typeface="Times New Roman" pitchFamily="18" charset="0"/>
                <a:cs typeface="Times New Roman" pitchFamily="18" charset="0"/>
              </a:rPr>
              <a:t>[9] D. </a:t>
            </a:r>
            <a:r>
              <a:rPr lang="en-IN" sz="1600" dirty="0" err="1" smtClean="0">
                <a:latin typeface="Times New Roman" pitchFamily="18" charset="0"/>
                <a:cs typeface="Times New Roman" pitchFamily="18" charset="0"/>
              </a:rPr>
              <a:t>Tzelepis</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Tsotsopoulou</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Nikolaidis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Dysko</a:t>
            </a:r>
            <a:r>
              <a:rPr lang="en-IN" sz="1600" dirty="0" smtClean="0">
                <a:latin typeface="Times New Roman" pitchFamily="18" charset="0"/>
                <a:cs typeface="Times New Roman" pitchFamily="18" charset="0"/>
              </a:rPr>
              <a:t>, V. Pa- ´ </a:t>
            </a:r>
            <a:r>
              <a:rPr lang="en-IN" sz="1600" dirty="0" err="1" smtClean="0">
                <a:latin typeface="Times New Roman" pitchFamily="18" charset="0"/>
                <a:cs typeface="Times New Roman" pitchFamily="18" charset="0"/>
              </a:rPr>
              <a:t>paspiliotopoulos</a:t>
            </a:r>
            <a:r>
              <a:rPr lang="en-IN" sz="1600" dirty="0" smtClean="0">
                <a:latin typeface="Times New Roman" pitchFamily="18" charset="0"/>
                <a:cs typeface="Times New Roman" pitchFamily="18" charset="0"/>
              </a:rPr>
              <a:t>, Q. Hong, and C. Booth, “Impact of synchronous condensers on transmission line protection in scenarios with high penetration of renewable energy sources,” 3 2020, </a:t>
            </a:r>
            <a:r>
              <a:rPr lang="en-IN" sz="1600" dirty="0" err="1" smtClean="0">
                <a:latin typeface="Times New Roman" pitchFamily="18" charset="0"/>
                <a:cs typeface="Times New Roman" pitchFamily="18" charset="0"/>
              </a:rPr>
              <a:t>iET</a:t>
            </a:r>
            <a:r>
              <a:rPr lang="en-IN" sz="1600" dirty="0" smtClean="0">
                <a:latin typeface="Times New Roman" pitchFamily="18" charset="0"/>
                <a:cs typeface="Times New Roman" pitchFamily="18" charset="0"/>
              </a:rPr>
              <a:t> 15th International Conference on Developments in Power System Protection. </a:t>
            </a:r>
          </a:p>
          <a:p>
            <a:pPr algn="just">
              <a:lnSpc>
                <a:spcPct val="170000"/>
              </a:lnSpc>
            </a:pPr>
            <a:r>
              <a:rPr lang="en-IN" sz="1600" dirty="0" smtClean="0">
                <a:latin typeface="Times New Roman" pitchFamily="18" charset="0"/>
                <a:cs typeface="Times New Roman" pitchFamily="18" charset="0"/>
              </a:rPr>
              <a:t>[10] J.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G. Yang, A. Nielsen, P. </a:t>
            </a:r>
            <a:r>
              <a:rPr lang="en-IN" sz="1600" dirty="0" err="1" smtClean="0">
                <a:latin typeface="Times New Roman" pitchFamily="18" charset="0"/>
                <a:cs typeface="Times New Roman" pitchFamily="18" charset="0"/>
              </a:rPr>
              <a:t>Weinreich</a:t>
            </a:r>
            <a:r>
              <a:rPr lang="en-IN" sz="1600" dirty="0" smtClean="0">
                <a:latin typeface="Times New Roman" pitchFamily="18" charset="0"/>
                <a:cs typeface="Times New Roman" pitchFamily="18" charset="0"/>
              </a:rPr>
              <a:t>-Jensen, E. </a:t>
            </a:r>
            <a:r>
              <a:rPr lang="en-IN" sz="1600" dirty="0" err="1" smtClean="0">
                <a:latin typeface="Times New Roman" pitchFamily="18" charset="0"/>
                <a:cs typeface="Times New Roman" pitchFamily="18" charset="0"/>
              </a:rPr>
              <a:t>Muljadi</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Gevorgian</a:t>
            </a:r>
            <a:r>
              <a:rPr lang="en-IN" sz="1600" dirty="0" smtClean="0">
                <a:latin typeface="Times New Roman" pitchFamily="18" charset="0"/>
                <a:cs typeface="Times New Roman" pitchFamily="18" charset="0"/>
              </a:rPr>
              <a:t>, “Synchronous condenser allocation for improving system short circuit ratio,” 04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1486</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Short Circuit Current Constrained UC in the High IBG-Penetrated Power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2021-05-25T14:49:04Z</dcterms:modified>
</cp:coreProperties>
</file>