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Observability</a:t>
            </a:r>
            <a:r>
              <a:rPr lang="en-IN" b="1" dirty="0" smtClean="0">
                <a:latin typeface="Times New Roman" pitchFamily="18" charset="0"/>
                <a:cs typeface="Times New Roman" pitchFamily="18" charset="0"/>
              </a:rPr>
              <a:t> Analysis for Large-Scale Power Systems Using Factor Graphs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state estimation algorithm estimates the values of the state variables based on the measurement model described as the system of equations. Prior to applying the state estimation algorithm, the existence and uniqueness of the solution of the underlying system of equations is determined through the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analysis. If a unique solution does not exist, the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analysis defines observable islands and further defines an additional set of equations (measurements) needed to determine a unique solution. For the first time, we utilise factor graphs and Gaussian belief propagation algorithm to define a novel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analysis approach.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observable islands and placement of measurements to restore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are identified by following the evolution of variances across the iterations of the Gaussian belief propagation algorithm over the factor graph. Due to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of the underlying power network, the resulting method has the linear computational complexity (assuming a constant number of iterations) making it particularly suitable for solving large-scale systems. The method can be flexibly matched to distributed computational resources, allowing for determination of observable islands and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restoration in a distributed fashion. Finally, we discuss performances of the proposed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analysis using power systems whose size ranges between 1354 and 70000 buses.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exists a significant gap in performance between the state-of-the-art methods and the desired informative data exploration. This problem may grow as new technologies are being deployed. </a:t>
            </a:r>
          </a:p>
          <a:p>
            <a:pPr algn="just">
              <a:lnSpc>
                <a:spcPct val="150000"/>
              </a:lnSpc>
            </a:pPr>
            <a:r>
              <a:rPr lang="en-IN" sz="2000" dirty="0" smtClean="0">
                <a:latin typeface="Times New Roman" pitchFamily="18" charset="0"/>
                <a:cs typeface="Times New Roman" pitchFamily="18" charset="0"/>
              </a:rPr>
              <a:t>For instance, according to utility records, for the past ten years, numerous distributed power plants (wind, solar, etc.), each serving primarily a local area, have been connected to the existing grid and their presence has raised great concerns about possible reliability problems in the future electric power grids. </a:t>
            </a:r>
          </a:p>
          <a:p>
            <a:pPr algn="just">
              <a:lnSpc>
                <a:spcPct val="150000"/>
              </a:lnSpc>
            </a:pPr>
            <a:r>
              <a:rPr lang="en-IN" sz="2000" dirty="0" smtClean="0">
                <a:latin typeface="Times New Roman" pitchFamily="18" charset="0"/>
                <a:cs typeface="Times New Roman" pitchFamily="18" charset="0"/>
              </a:rPr>
              <a:t>Further, President </a:t>
            </a:r>
            <a:r>
              <a:rPr lang="en-IN" sz="2000" dirty="0" err="1" smtClean="0">
                <a:latin typeface="Times New Roman" pitchFamily="18" charset="0"/>
                <a:cs typeface="Times New Roman" pitchFamily="18" charset="0"/>
              </a:rPr>
              <a:t>Obama’s</a:t>
            </a:r>
            <a:r>
              <a:rPr lang="en-IN" sz="2000" dirty="0" smtClean="0">
                <a:latin typeface="Times New Roman" pitchFamily="18" charset="0"/>
                <a:cs typeface="Times New Roman" pitchFamily="18" charset="0"/>
              </a:rPr>
              <a:t> goal of putting one million electric vehicles on the road by 2015 will also contribute to the grid architecture shift; robustness of these new architectures will have to be studied.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adapt GBP in order to solve the problem of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analysis in power systems. </a:t>
            </a:r>
          </a:p>
          <a:p>
            <a:pPr algn="just">
              <a:lnSpc>
                <a:spcPct val="150000"/>
              </a:lnSpc>
            </a:pPr>
            <a:r>
              <a:rPr lang="en-IN" sz="2000" dirty="0" smtClean="0">
                <a:latin typeface="Times New Roman" pitchFamily="18" charset="0"/>
                <a:cs typeface="Times New Roman" pitchFamily="18" charset="0"/>
              </a:rPr>
              <a:t>We present GBP-based island detection in this subsection and extend it to GBP-based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restoration in the next subsection.</a:t>
            </a:r>
          </a:p>
          <a:p>
            <a:pPr algn="just">
              <a:lnSpc>
                <a:spcPct val="150000"/>
              </a:lnSpc>
            </a:pPr>
            <a:r>
              <a:rPr lang="en-IN" sz="2000" dirty="0" smtClean="0">
                <a:latin typeface="Times New Roman" pitchFamily="18" charset="0"/>
                <a:cs typeface="Times New Roman" pitchFamily="18" charset="0"/>
              </a:rPr>
              <a:t>However, in contrast to  where the Gram matrix is needed, we are solving the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restoration problem directly over the matrix </a:t>
            </a:r>
            <a:r>
              <a:rPr lang="en-IN" sz="2000" dirty="0" err="1" smtClean="0">
                <a:latin typeface="Times New Roman" pitchFamily="18" charset="0"/>
                <a:cs typeface="Times New Roman" pitchFamily="18" charset="0"/>
              </a:rPr>
              <a:t>Wbc</a:t>
            </a:r>
            <a:r>
              <a:rPr lang="en-IN" sz="2000" dirty="0" smtClean="0">
                <a:latin typeface="Times New Roman" pitchFamily="18" charset="0"/>
                <a:cs typeface="Times New Roman" pitchFamily="18" charset="0"/>
              </a:rPr>
              <a:t> using the GBP algorithm.</a:t>
            </a:r>
          </a:p>
          <a:p>
            <a:pPr algn="just">
              <a:lnSpc>
                <a:spcPct val="150000"/>
              </a:lnSpc>
            </a:pPr>
            <a:r>
              <a:rPr lang="en-IN" sz="2000" dirty="0" smtClean="0">
                <a:latin typeface="Times New Roman" pitchFamily="18" charset="0"/>
                <a:cs typeface="Times New Roman" pitchFamily="18" charset="0"/>
              </a:rPr>
              <a:t>In this scenario, the problem is distributed across O(n) nodes, and, if implemented to run in parallel, it can be O(n) times faster than the centralised solution.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graphical model is able to discover and analyze unstructured information and it has been successfully deployed in statistical physics, computer vision, error control coding, and artificial intelligence. </a:t>
            </a:r>
          </a:p>
          <a:p>
            <a:pPr algn="just">
              <a:lnSpc>
                <a:spcPct val="150000"/>
              </a:lnSpc>
            </a:pPr>
            <a:r>
              <a:rPr lang="en-IN" sz="2000" dirty="0" smtClean="0">
                <a:latin typeface="Times New Roman" pitchFamily="18" charset="0"/>
                <a:cs typeface="Times New Roman" pitchFamily="18" charset="0"/>
              </a:rPr>
              <a:t>Specifically, this paper shows how to model the traditional power system state estimation problem in a probabilistic manner.</a:t>
            </a:r>
          </a:p>
          <a:p>
            <a:pPr algn="just">
              <a:lnSpc>
                <a:spcPct val="150000"/>
              </a:lnSpc>
            </a:pPr>
            <a:r>
              <a:rPr lang="en-IN" sz="2000" dirty="0" smtClean="0">
                <a:latin typeface="Times New Roman" pitchFamily="18" charset="0"/>
                <a:cs typeface="Times New Roman" pitchFamily="18" charset="0"/>
              </a:rPr>
              <a:t>Further, the proposed approach features an approximately linear computational time unavailable in the past.</a:t>
            </a:r>
          </a:p>
          <a:p>
            <a:pPr algn="just">
              <a:lnSpc>
                <a:spcPct val="150000"/>
              </a:lnSpc>
            </a:pPr>
            <a:r>
              <a:rPr lang="en-IN" sz="2000" dirty="0" smtClean="0">
                <a:latin typeface="Times New Roman" pitchFamily="18" charset="0"/>
                <a:cs typeface="Times New Roman" pitchFamily="18" charset="0"/>
              </a:rPr>
              <a:t>Based on these preliminary results, we present that the proposed method can offer a major promise for scalable SE with high accuracy for the future smart grid.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assess our proposed method against the numerical and topological state-of-the-art methods available in the literature. In our evaluation, we explore a large set of power systems with different bus configurations. We evaluate the performance of the proposed method using power systems with 1354, 2000, 10000, 25000 and 70000 buses .</a:t>
            </a:r>
          </a:p>
          <a:p>
            <a:pPr algn="just">
              <a:lnSpc>
                <a:spcPct val="150000"/>
              </a:lnSpc>
            </a:pPr>
            <a:r>
              <a:rPr lang="en-IN" sz="2000" dirty="0" smtClean="0">
                <a:latin typeface="Times New Roman" pitchFamily="18" charset="0"/>
                <a:cs typeface="Times New Roman" pitchFamily="18" charset="0"/>
              </a:rPr>
              <a:t>we use box plots where we normalise execution time of each of the different state-of-the-art methods </a:t>
            </a:r>
            <a:r>
              <a:rPr lang="en-IN" sz="2000" dirty="0" err="1" smtClean="0">
                <a:latin typeface="Times New Roman" pitchFamily="18" charset="0"/>
                <a:cs typeface="Times New Roman" pitchFamily="18" charset="0"/>
              </a:rPr>
              <a:t>tsa</a:t>
            </a:r>
            <a:r>
              <a:rPr lang="en-IN" sz="2000" dirty="0" smtClean="0">
                <a:latin typeface="Times New Roman" pitchFamily="18" charset="0"/>
                <a:cs typeface="Times New Roman" pitchFamily="18" charset="0"/>
              </a:rPr>
              <a:t> by the execution time of the GBP-based approach </a:t>
            </a:r>
            <a:r>
              <a:rPr lang="en-IN" sz="2000" dirty="0" err="1" smtClean="0">
                <a:latin typeface="Times New Roman" pitchFamily="18" charset="0"/>
                <a:cs typeface="Times New Roman" pitchFamily="18" charset="0"/>
              </a:rPr>
              <a:t>tbp</a:t>
            </a:r>
            <a:r>
              <a:rPr lang="en-IN" sz="2000" dirty="0" smtClean="0">
                <a:latin typeface="Times New Roman" pitchFamily="18" charset="0"/>
                <a:cs typeface="Times New Roman" pitchFamily="18" charset="0"/>
              </a:rPr>
              <a:t>. Hence, the case </a:t>
            </a:r>
            <a:r>
              <a:rPr lang="en-IN" sz="2000" dirty="0" err="1" smtClean="0">
                <a:latin typeface="Times New Roman" pitchFamily="18" charset="0"/>
                <a:cs typeface="Times New Roman" pitchFamily="18" charset="0"/>
              </a:rPr>
              <a:t>tsa</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tbp</a:t>
            </a:r>
            <a:r>
              <a:rPr lang="en-IN" sz="2000" dirty="0" smtClean="0">
                <a:latin typeface="Times New Roman" pitchFamily="18" charset="0"/>
                <a:cs typeface="Times New Roman" pitchFamily="18" charset="0"/>
              </a:rPr>
              <a:t> &gt; 1 corresponds to the case where the GBP-based method shows better performance (i.e., lower execution time), while </a:t>
            </a:r>
            <a:r>
              <a:rPr lang="en-IN" sz="2000" dirty="0" err="1" smtClean="0">
                <a:latin typeface="Times New Roman" pitchFamily="18" charset="0"/>
                <a:cs typeface="Times New Roman" pitchFamily="18" charset="0"/>
              </a:rPr>
              <a:t>tsa</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tbp</a:t>
            </a:r>
            <a:r>
              <a:rPr lang="en-IN" sz="2000" dirty="0" smtClean="0">
                <a:latin typeface="Times New Roman" pitchFamily="18" charset="0"/>
                <a:cs typeface="Times New Roman" pitchFamily="18" charset="0"/>
              </a:rPr>
              <a:t> &lt; 1 corresponds to the case where the GBP-based method shows worse performance (i.e., higher execution time) in comparison with the state-of-</a:t>
            </a:r>
            <a:r>
              <a:rPr lang="en-IN" sz="2000" dirty="0" err="1" smtClean="0">
                <a:latin typeface="Times New Roman" pitchFamily="18" charset="0"/>
                <a:cs typeface="Times New Roman" pitchFamily="18" charset="0"/>
              </a:rPr>
              <a:t>theart</a:t>
            </a:r>
            <a:r>
              <a:rPr lang="en-IN" sz="2000" dirty="0" smtClean="0">
                <a:latin typeface="Times New Roman" pitchFamily="18" charset="0"/>
                <a:cs typeface="Times New Roman" pitchFamily="18" charset="0"/>
              </a:rPr>
              <a:t> method.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Fully distributed state estimation for wide-area monitoring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L. Xie, D. H. Choi, S. Kar, and H. V. Poor,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a fully distributed state estimation algorithm for wide-area monitoring in power 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Jacobian matrix-based observability analysis for state estimation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Gou,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Algorithms to determine observable islands and to decide a minimal set of pseudo-measurements to make the unobservable system observable are presented.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13156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Network </a:t>
                      </a:r>
                      <a:r>
                        <a:rPr lang="en-US" sz="1800" dirty="0" err="1">
                          <a:latin typeface="Times New Roman"/>
                          <a:ea typeface="Calibri"/>
                          <a:cs typeface="Latha"/>
                        </a:rPr>
                        <a:t>observability</a:t>
                      </a:r>
                      <a:r>
                        <a:rPr lang="en-US" sz="1800" dirty="0">
                          <a:latin typeface="Times New Roman"/>
                          <a:ea typeface="Calibri"/>
                          <a:cs typeface="Latha"/>
                        </a:rPr>
                        <a:t>: Identification of observable islands and measurement placement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A. Monticelli and F. F. Wu,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 two algorithms are based on triangular factorization of the gain matrix and are characterized by (i) being extremely simple, (ii) using, subroutines already in a state estimation program, and (iii) incurring very little extra computation.</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Network observability: Theory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F. F. Wu and A. Monticelli,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Simple and efficient algorithms can be developed based on these basic facts to (</a:t>
                      </a:r>
                      <a:r>
                        <a:rPr lang="en-US" sz="1800" dirty="0" err="1">
                          <a:solidFill>
                            <a:srgbClr val="333333"/>
                          </a:solidFill>
                          <a:latin typeface="Times New Roman"/>
                          <a:ea typeface="Calibri"/>
                          <a:cs typeface="Latha"/>
                        </a:rPr>
                        <a:t>i</a:t>
                      </a:r>
                      <a:r>
                        <a:rPr lang="en-US" sz="1800" dirty="0">
                          <a:solidFill>
                            <a:srgbClr val="333333"/>
                          </a:solidFill>
                          <a:latin typeface="Times New Roman"/>
                          <a:ea typeface="Calibri"/>
                          <a:cs typeface="Latha"/>
                        </a:rPr>
                        <a:t>) test network </a:t>
                      </a:r>
                      <a:r>
                        <a:rPr lang="en-US" sz="1800" dirty="0" err="1">
                          <a:solidFill>
                            <a:srgbClr val="333333"/>
                          </a:solidFill>
                          <a:latin typeface="Times New Roman"/>
                          <a:ea typeface="Calibri"/>
                          <a:cs typeface="Latha"/>
                        </a:rPr>
                        <a:t>observability</a:t>
                      </a:r>
                      <a:r>
                        <a:rPr lang="en-US" sz="1800" dirty="0">
                          <a:solidFill>
                            <a:srgbClr val="333333"/>
                          </a:solidFill>
                          <a:latin typeface="Times New Roman"/>
                          <a:ea typeface="Calibri"/>
                          <a:cs typeface="Latha"/>
                        </a:rPr>
                        <a:t>, (ii) identify observable islands and (iii) place measurements for </a:t>
                      </a:r>
                      <a:r>
                        <a:rPr lang="en-US" sz="1800" dirty="0" err="1">
                          <a:solidFill>
                            <a:srgbClr val="333333"/>
                          </a:solidFill>
                          <a:latin typeface="Times New Roman"/>
                          <a:ea typeface="Calibri"/>
                          <a:cs typeface="Latha"/>
                        </a:rPr>
                        <a:t>observability</a:t>
                      </a:r>
                      <a:r>
                        <a:rPr lang="en-US" sz="1800" dirty="0">
                          <a:solidFill>
                            <a:srgbClr val="333333"/>
                          </a:solidFill>
                          <a:latin typeface="Times New Roman"/>
                          <a:ea typeface="Calibri"/>
                          <a:cs typeface="Latha"/>
                        </a:rPr>
                        <a: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png"/>
          <p:cNvPicPr>
            <a:picLocks noGrp="1" noChangeAspect="1" noChangeArrowheads="1"/>
          </p:cNvPicPr>
          <p:nvPr>
            <p:ph idx="1"/>
          </p:nvPr>
        </p:nvPicPr>
        <p:blipFill>
          <a:blip r:embed="rId2"/>
          <a:srcRect/>
          <a:stretch>
            <a:fillRect/>
          </a:stretch>
        </p:blipFill>
        <p:spPr bwMode="auto">
          <a:xfrm>
            <a:off x="1676400" y="1371600"/>
            <a:ext cx="6413500" cy="5029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92162"/>
          </a:xfrm>
        </p:spPr>
        <p:txBody>
          <a:bodyPr/>
          <a:lstStyle/>
          <a:p>
            <a:r>
              <a:rPr lang="en-US" dirty="0" smtClean="0"/>
              <a:t>CONCLUTION</a:t>
            </a:r>
            <a:endParaRPr lang="en-US" dirty="0"/>
          </a:p>
        </p:txBody>
      </p:sp>
      <p:sp>
        <p:nvSpPr>
          <p:cNvPr id="3" name="Content Placeholder 2"/>
          <p:cNvSpPr>
            <a:spLocks noGrp="1"/>
          </p:cNvSpPr>
          <p:nvPr>
            <p:ph idx="1"/>
          </p:nvPr>
        </p:nvSpPr>
        <p:spPr>
          <a:xfrm>
            <a:off x="1143000" y="4572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We presented a novel computationally efficient GBP-based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analysis suitable for large-scale data processing in electric power systems that can be easily implemented as part of a fully distributed architecture. In essence, proposed algorithms use only addition operations over the factor graph. Both, determination of observable islands and </a:t>
            </a:r>
            <a:r>
              <a:rPr lang="en-IN" sz="2000" dirty="0" err="1" smtClean="0">
                <a:latin typeface="Times New Roman" pitchFamily="18" charset="0"/>
                <a:cs typeface="Times New Roman" pitchFamily="18" charset="0"/>
              </a:rPr>
              <a:t>observability</a:t>
            </a:r>
            <a:r>
              <a:rPr lang="en-IN" sz="2000" dirty="0" smtClean="0">
                <a:latin typeface="Times New Roman" pitchFamily="18" charset="0"/>
                <a:cs typeface="Times New Roman" pitchFamily="18" charset="0"/>
              </a:rPr>
              <a:t> restoration algorithm, are implemented by tracking evolution of the variances, which results in the algorithm that always converges. While algorithms use floating point calculations, most of the time they operate as topological methods. Finally, for large-scale power systems, GBP-based method significantly outperforms numerical and topological state-of-the-art methods, reducing execution time of island detection procedure while being more robust in a search for correct </a:t>
            </a:r>
            <a:r>
              <a:rPr lang="en-IN" sz="2000" dirty="0" err="1" smtClean="0">
                <a:latin typeface="Times New Roman" pitchFamily="18" charset="0"/>
                <a:cs typeface="Times New Roman" pitchFamily="18" charset="0"/>
              </a:rPr>
              <a:t>nonredundant</a:t>
            </a:r>
            <a:r>
              <a:rPr lang="en-IN" sz="2000" dirty="0" smtClean="0">
                <a:latin typeface="Times New Roman" pitchFamily="18" charset="0"/>
                <a:cs typeface="Times New Roman" pitchFamily="18" charset="0"/>
              </a:rPr>
              <a:t> set of equations.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L.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D. H.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Kar</a:t>
            </a:r>
            <a:r>
              <a:rPr lang="en-IN" sz="1600" dirty="0" smtClean="0">
                <a:latin typeface="Times New Roman" pitchFamily="18" charset="0"/>
                <a:cs typeface="Times New Roman" pitchFamily="18" charset="0"/>
              </a:rPr>
              <a:t>, and H. V. Poor, “Fully distributed state estimation for wide-area monitoring systems,” IEEE Trans. Smart Grid, vol. 3, no. 3, pp. 1154–1169, Sept. 2012. </a:t>
            </a:r>
          </a:p>
          <a:p>
            <a:pPr algn="just">
              <a:lnSpc>
                <a:spcPct val="160000"/>
              </a:lnSpc>
            </a:pPr>
            <a:r>
              <a:rPr lang="en-IN" sz="1600" dirty="0" smtClean="0">
                <a:latin typeface="Times New Roman" pitchFamily="18" charset="0"/>
                <a:cs typeface="Times New Roman" pitchFamily="18" charset="0"/>
              </a:rPr>
              <a:t>[2] B. Gou, “</a:t>
            </a:r>
            <a:r>
              <a:rPr lang="en-IN" sz="1600" dirty="0" err="1" smtClean="0">
                <a:latin typeface="Times New Roman" pitchFamily="18" charset="0"/>
                <a:cs typeface="Times New Roman" pitchFamily="18" charset="0"/>
              </a:rPr>
              <a:t>Jacobian</a:t>
            </a:r>
            <a:r>
              <a:rPr lang="en-IN" sz="1600" dirty="0" smtClean="0">
                <a:latin typeface="Times New Roman" pitchFamily="18" charset="0"/>
                <a:cs typeface="Times New Roman" pitchFamily="18" charset="0"/>
              </a:rPr>
              <a:t> matrix-based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analysis for state estimation,” IEEE Trans. Power Syst., vol. 21, no. 1, pp. 348–356, Feb. 2006. </a:t>
            </a:r>
          </a:p>
          <a:p>
            <a:pPr algn="just">
              <a:lnSpc>
                <a:spcPct val="160000"/>
              </a:lnSpc>
            </a:pP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Monticelli</a:t>
            </a:r>
            <a:r>
              <a:rPr lang="en-IN" sz="1600" dirty="0" smtClean="0">
                <a:latin typeface="Times New Roman" pitchFamily="18" charset="0"/>
                <a:cs typeface="Times New Roman" pitchFamily="18" charset="0"/>
              </a:rPr>
              <a:t> and F. F. Wu, “Network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Identification of observable islands and measurement placement,” IEEE Trans. Power App. Syst., vol. PAS-104, no. 5, pp. 1035–1041, 1985. </a:t>
            </a:r>
          </a:p>
          <a:p>
            <a:pPr algn="just">
              <a:lnSpc>
                <a:spcPct val="160000"/>
              </a:lnSpc>
            </a:pPr>
            <a:r>
              <a:rPr lang="en-IN" sz="1600" dirty="0" smtClean="0">
                <a:latin typeface="Times New Roman" pitchFamily="18" charset="0"/>
                <a:cs typeface="Times New Roman" pitchFamily="18" charset="0"/>
              </a:rPr>
              <a:t>[4] F. F. Wu and A. </a:t>
            </a:r>
            <a:r>
              <a:rPr lang="en-IN" sz="1600" dirty="0" err="1" smtClean="0">
                <a:latin typeface="Times New Roman" pitchFamily="18" charset="0"/>
                <a:cs typeface="Times New Roman" pitchFamily="18" charset="0"/>
              </a:rPr>
              <a:t>Monticelli</a:t>
            </a:r>
            <a:r>
              <a:rPr lang="en-IN" sz="1600" dirty="0" smtClean="0">
                <a:latin typeface="Times New Roman" pitchFamily="18" charset="0"/>
                <a:cs typeface="Times New Roman" pitchFamily="18" charset="0"/>
              </a:rPr>
              <a:t>, “Network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Theory,” IEEE Trans. Power App. Syst., vol. PAS-104, no. 5, pp. 1042–1048, 1985. </a:t>
            </a:r>
          </a:p>
          <a:p>
            <a:pPr algn="just">
              <a:lnSpc>
                <a:spcPct val="160000"/>
              </a:lnSpc>
            </a:pPr>
            <a:r>
              <a:rPr lang="en-IN" sz="1600" dirty="0" smtClean="0">
                <a:latin typeface="Times New Roman" pitchFamily="18" charset="0"/>
                <a:cs typeface="Times New Roman" pitchFamily="18" charset="0"/>
              </a:rPr>
              <a:t>[5] M. C. de Almeida, E. N. Asada, and A. V. Garcia, “Power system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analysis based on Gram matrix and minimum norm solution,” IEEE Trans. Power Syst., vol. 23, no. 4, pp. 1611–1618, 2008.</a:t>
            </a:r>
            <a:endParaRPr lang="en-US" sz="1600" dirty="0" smtClean="0">
              <a:latin typeface="Times New Roman" pitchFamily="18" charset="0"/>
              <a:cs typeface="Times New Roman" pitchFamily="18" charset="0"/>
            </a:endParaRPr>
          </a:p>
          <a:p>
            <a:pPr algn="just">
              <a:lnSpc>
                <a:spcPct val="160000"/>
              </a:lnSpc>
            </a:pP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B. Gou and A. </a:t>
            </a:r>
            <a:r>
              <a:rPr lang="en-IN" sz="1600" dirty="0" err="1" smtClean="0">
                <a:latin typeface="Times New Roman" pitchFamily="18" charset="0"/>
                <a:cs typeface="Times New Roman" pitchFamily="18" charset="0"/>
              </a:rPr>
              <a:t>Abur</a:t>
            </a:r>
            <a:r>
              <a:rPr lang="en-IN" sz="1600" dirty="0" smtClean="0">
                <a:latin typeface="Times New Roman" pitchFamily="18" charset="0"/>
                <a:cs typeface="Times New Roman" pitchFamily="18" charset="0"/>
              </a:rPr>
              <a:t>, “A direct numerical method for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analysis,” IEEE Trans. Power Syst., vol. 15, no. 2, pp. 625–630, 2000. </a:t>
            </a:r>
          </a:p>
          <a:p>
            <a:pPr algn="just">
              <a:lnSpc>
                <a:spcPct val="170000"/>
              </a:lnSpc>
            </a:pPr>
            <a:r>
              <a:rPr lang="en-IN" sz="1600" dirty="0" smtClean="0">
                <a:latin typeface="Times New Roman" pitchFamily="18" charset="0"/>
                <a:cs typeface="Times New Roman" pitchFamily="18" charset="0"/>
              </a:rPr>
              <a:t>[7] A. G. Exp ´</a:t>
            </a:r>
            <a:r>
              <a:rPr lang="en-IN" sz="1600" dirty="0" err="1" smtClean="0">
                <a:latin typeface="Times New Roman" pitchFamily="18" charset="0"/>
                <a:cs typeface="Times New Roman" pitchFamily="18" charset="0"/>
              </a:rPr>
              <a:t>osito</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Abur</a:t>
            </a:r>
            <a:r>
              <a:rPr lang="en-IN" sz="1600" dirty="0" smtClean="0">
                <a:latin typeface="Times New Roman" pitchFamily="18" charset="0"/>
                <a:cs typeface="Times New Roman" pitchFamily="18" charset="0"/>
              </a:rPr>
              <a:t>, “Generalized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analysis and measurement classification,” IEEE Trans. Power Syst., vol. 13, no. 3, pp. 1090–1095, 1998. </a:t>
            </a:r>
          </a:p>
          <a:p>
            <a:pPr algn="just">
              <a:lnSpc>
                <a:spcPct val="170000"/>
              </a:lnSpc>
            </a:pPr>
            <a:r>
              <a:rPr lang="en-IN" sz="1600" dirty="0" smtClean="0">
                <a:latin typeface="Times New Roman" pitchFamily="18" charset="0"/>
                <a:cs typeface="Times New Roman" pitchFamily="18" charset="0"/>
              </a:rPr>
              <a:t>[8] G. C. </a:t>
            </a:r>
            <a:r>
              <a:rPr lang="en-IN" sz="1600" dirty="0" err="1" smtClean="0">
                <a:latin typeface="Times New Roman" pitchFamily="18" charset="0"/>
                <a:cs typeface="Times New Roman" pitchFamily="18" charset="0"/>
              </a:rPr>
              <a:t>Contaxis</a:t>
            </a:r>
            <a:r>
              <a:rPr lang="en-IN" sz="1600" dirty="0" smtClean="0">
                <a:latin typeface="Times New Roman" pitchFamily="18" charset="0"/>
                <a:cs typeface="Times New Roman" pitchFamily="18" charset="0"/>
              </a:rPr>
              <a:t> and G. N. </a:t>
            </a:r>
            <a:r>
              <a:rPr lang="en-IN" sz="1600" dirty="0" err="1" smtClean="0">
                <a:latin typeface="Times New Roman" pitchFamily="18" charset="0"/>
                <a:cs typeface="Times New Roman" pitchFamily="18" charset="0"/>
              </a:rPr>
              <a:t>Korres</a:t>
            </a:r>
            <a:r>
              <a:rPr lang="en-IN" sz="1600" dirty="0" smtClean="0">
                <a:latin typeface="Times New Roman" pitchFamily="18" charset="0"/>
                <a:cs typeface="Times New Roman" pitchFamily="18" charset="0"/>
              </a:rPr>
              <a:t>, “A reduced model for power system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Analysis and restoration,” IEEE Trans. Power Syst., vol. 3, no. 4, pp. 1411–1417, 1988. </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Bei</a:t>
            </a:r>
            <a:r>
              <a:rPr lang="en-IN" sz="1600" dirty="0" smtClean="0">
                <a:latin typeface="Times New Roman" pitchFamily="18" charset="0"/>
                <a:cs typeface="Times New Roman" pitchFamily="18" charset="0"/>
              </a:rPr>
              <a:t> Gou and A. </a:t>
            </a:r>
            <a:r>
              <a:rPr lang="en-IN" sz="1600" dirty="0" err="1" smtClean="0">
                <a:latin typeface="Times New Roman" pitchFamily="18" charset="0"/>
                <a:cs typeface="Times New Roman" pitchFamily="18" charset="0"/>
              </a:rPr>
              <a:t>Abur</a:t>
            </a:r>
            <a:r>
              <a:rPr lang="en-IN" sz="1600" dirty="0" smtClean="0">
                <a:latin typeface="Times New Roman" pitchFamily="18" charset="0"/>
                <a:cs typeface="Times New Roman" pitchFamily="18" charset="0"/>
              </a:rPr>
              <a:t>, “An improved measurement placement algorithm for network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IEEE Trans. Power Syst., vol. 16, no. 4, pp. 819–824, 2001. </a:t>
            </a:r>
          </a:p>
          <a:p>
            <a:pPr algn="just">
              <a:lnSpc>
                <a:spcPct val="170000"/>
              </a:lnSpc>
            </a:pPr>
            <a:r>
              <a:rPr lang="en-IN" sz="1600" dirty="0" smtClean="0">
                <a:latin typeface="Times New Roman" pitchFamily="18" charset="0"/>
                <a:cs typeface="Times New Roman" pitchFamily="18" charset="0"/>
              </a:rPr>
              <a:t>[10] G. N. </a:t>
            </a:r>
            <a:r>
              <a:rPr lang="en-IN" sz="1600" dirty="0" err="1" smtClean="0">
                <a:latin typeface="Times New Roman" pitchFamily="18" charset="0"/>
                <a:cs typeface="Times New Roman" pitchFamily="18" charset="0"/>
              </a:rPr>
              <a:t>Korres</a:t>
            </a:r>
            <a:r>
              <a:rPr lang="en-IN" sz="1600" dirty="0" smtClean="0">
                <a:latin typeface="Times New Roman" pitchFamily="18" charset="0"/>
                <a:cs typeface="Times New Roman" pitchFamily="18" charset="0"/>
              </a:rPr>
              <a:t>, “A Gram matrix-based method for </a:t>
            </a:r>
            <a:r>
              <a:rPr lang="en-IN" sz="1600" dirty="0" err="1" smtClean="0">
                <a:latin typeface="Times New Roman" pitchFamily="18" charset="0"/>
                <a:cs typeface="Times New Roman" pitchFamily="18" charset="0"/>
              </a:rPr>
              <a:t>observability</a:t>
            </a:r>
            <a:r>
              <a:rPr lang="en-IN" sz="1600" dirty="0" smtClean="0">
                <a:latin typeface="Times New Roman" pitchFamily="18" charset="0"/>
                <a:cs typeface="Times New Roman" pitchFamily="18" charset="0"/>
              </a:rPr>
              <a:t> restoration,” IEEE Trans. Power Syst., vol. 26, no. 4, pp. 2569–2571, 2011.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1500</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Observability Analysis for Large-Scale Power Systems Using Factor Graphs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2021-05-25T16:06:42Z</dcterms:modified>
</cp:coreProperties>
</file>