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Design and Comparison of Auxiliary Resonance controllers for Mitigating Modal Resonance of Power Systems Integrated with Wind Generation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Full </a:t>
            </a:r>
            <a:r>
              <a:rPr lang="en-IN" sz="2000" dirty="0" smtClean="0">
                <a:latin typeface="Times New Roman" pitchFamily="18" charset="0"/>
                <a:cs typeface="Times New Roman" pitchFamily="18" charset="0"/>
              </a:rPr>
              <a:t>converter-based wind power generation (FCWG, e.g., a permanent magnet synchronous generator (PMSG)), though normally considered to be decoupled from the external power grid can be actuated as an inertia source to suppress modal resonance in wind generation penetrated power systems by installing auxiliary resonance controllers (ARCs). In this paper, three possible options for ARC installation are first identified based on some derivations of the conventional control model of FCWG. The damping support mechanism of ARC is revealed, a suitable and generic configuration structure of ARC is then established, and optimal parameter tuning is conducted on the basis of this ARC configuration.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three ARC alternatives are equipped to contribute to damping by utilizing the potential energy and dynamics hidden in different inertia source components (i.e., the wind turbine rotor and DC capacitor, respectively) of FCWG. Both modal analysis and simulation results validate the effectiveness of the three proposed ARCs in suppressing modal resonance and improving system oscillation stability. Most importantly, extensive comparison investigations are carried out to fully evaluate the pros and cons of the three ARCs and thus provide constructive application guidance for system operators and wind farm owners.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discusses issues related to the integration of wind farms in the power system, such as maximum power point tracking, fault ride-through capabilities, </a:t>
            </a:r>
            <a:r>
              <a:rPr lang="en-IN" sz="2000" dirty="0" err="1" smtClean="0">
                <a:latin typeface="Times New Roman" pitchFamily="18" charset="0"/>
                <a:cs typeface="Times New Roman" pitchFamily="18" charset="0"/>
              </a:rPr>
              <a:t>interarea</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subsynchronous</a:t>
            </a:r>
            <a:r>
              <a:rPr lang="en-IN" sz="2000" dirty="0" smtClean="0">
                <a:latin typeface="Times New Roman" pitchFamily="18" charset="0"/>
                <a:cs typeface="Times New Roman" pitchFamily="18" charset="0"/>
              </a:rPr>
              <a:t> oscillations, and voltage flicker, and provides a review of the existing control strategies to address these issues in Types I, II, III, and IV wind turbines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comprehensive review of existing supplementary control approaches for wind energy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potential advantages and disadvantages of the existing supplementary controllers to improve the MPPT and LVRT capabilities and mitigate SSR and voltage flicker for a Type I wind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FCWG is responsible for modal resonance for two reasons: 1) the detrimental modal resonance may occur due to improper parameter setting of FCWG or unexpected operating conditions and </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modal resonance may not only jeopardize the system damping but also affect the dynamic performance of FCWG itself, which may incur a critical trip or asset damage and hence considerable economic losses related to wind farms.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traditional power systems dominated by thermal power, if the system damping is not sufficient then conventional synchronous generators (CSGs) can be equipped with damping controllers (such as power system stabilizer (PSS)) to provide damping support for the power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 this basis, a modal shift evaluation (MSE) method by using bilateral damping torque analysis is proposed to accurately quantify the interaction effect of POMs and EOMs on each other and effectively explain their complex interaction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general theory of interaction of </a:t>
            </a:r>
            <a:r>
              <a:rPr lang="en-IN" sz="2000" dirty="0" err="1" smtClean="0">
                <a:latin typeface="Times New Roman" pitchFamily="18" charset="0"/>
                <a:cs typeface="Times New Roman" pitchFamily="18" charset="0"/>
              </a:rPr>
              <a:t>eigenvalues</a:t>
            </a:r>
            <a:r>
              <a:rPr lang="en-IN" sz="2000" dirty="0" smtClean="0">
                <a:latin typeface="Times New Roman" pitchFamily="18" charset="0"/>
                <a:cs typeface="Times New Roman" pitchFamily="18" charset="0"/>
              </a:rPr>
              <a:t>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the strong and weak interactions are identified with their geometric interpretation on the complex plane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resonance excitation index (REI) is also proposed to imply the intensity of modal interactions and plays as a valuable tool in the </a:t>
            </a:r>
            <a:r>
              <a:rPr lang="en-IN" sz="2000" dirty="0" smtClean="0">
                <a:latin typeface="Times New Roman" pitchFamily="18" charset="0"/>
                <a:cs typeface="Times New Roman" pitchFamily="18" charset="0"/>
              </a:rPr>
              <a:t>MIO.</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better dynamic performance as well as maximize the capture of wind power, wind farm owners normally adopt conservative control strategies instead of providing damping support for the external power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FCWG may be viewed as a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renewable energy but its contribution to power system oscillation stability is normally considered to be weak or even negative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PLL releases its angle signal to other parts (e.g., GSC) and guides the synchronization of FCWG, and thus its output plays an important role in the overall performance of FCWG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parameters of ARC have key importance on the performance in damping support, and thus should be carefully tuned.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Control Strategy to Mitigate the Impact of Reduced Inertia Due to Doubly Fed Induction Generators on Large Power Systems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D. Gautam, L. Goel, R. Ayyanar, V. Vittal, and T. Harbour,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present work is based on developing a control strategy to mitigate the impact of reduced inertia due to significant DFIG penetration in a large power system.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Wind Power Dispatch Margin for Flexible Energy and Reserve Scheduling With Increased Wind Generation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Hedayati-Mehdiabadi, J. Zhang, and K. W. Hedman,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In this paper, a combined flexible dispatch and reserve scheduling policy is proposed by determining a flexible wind dispatch margin.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Impact of Tie-Line Power on Inter-Area Modes With Increased Penetration of Wind Power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Garmroodi, D. J. Hill, G. Verbic, and J. Ma,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studies the impact of displacing conventional synchronous generators with wind turbine generators (WTGs) on the damping of inter-area modes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Wind Farm Aggregation Impact on Power Quality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T. Bialasiewicz and E. Muljadi,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a wind farm, many wind turbines feed power into the power grid at the point of common coupling.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600200" y="1676400"/>
            <a:ext cx="7086599" cy="46481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study proposed three options for auxiliary damping controllers for FCWG. The appropriate configuration of an ARC is carefully designed, which establishes a path to provide significant damping support. ARC parameter tuning is also implemented to facilitate industry applications. Optimal ARC parameters can be adjusted by the MOPSO algorithm to improve the modal interactions between the power grid and wind generation. With ARC installation, the detrimental modal resonance between FCWG and the external power system has been transformed to the beneficial modal counteraction, which validates the effectiveness of the proposed ARCs in suppressing modal resonance and reinforcing the oscillation stability. The comparison study elaborates on the different performances of the three ARCs and gives a general assessment for ARC selection. In addition, application suggestions are also recommended for the benefit of system operators and wind farm owners. </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D. </a:t>
            </a:r>
            <a:r>
              <a:rPr lang="en-IN" sz="1500" dirty="0" err="1" smtClean="0">
                <a:latin typeface="Times New Roman" pitchFamily="18" charset="0"/>
                <a:cs typeface="Times New Roman" pitchFamily="18" charset="0"/>
              </a:rPr>
              <a:t>Gautam</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Goel</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Ayyanar</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Vittal</a:t>
            </a:r>
            <a:r>
              <a:rPr lang="en-IN" sz="1500" dirty="0" smtClean="0">
                <a:latin typeface="Times New Roman" pitchFamily="18" charset="0"/>
                <a:cs typeface="Times New Roman" pitchFamily="18" charset="0"/>
              </a:rPr>
              <a:t>, and T. Harbour, "Control Strategy to Mitigate the Impact of Reduced Inertia Due to Doubly Fed Induction Generators on Large Power Systems," IEEE Trans. Power Syst., vol. 26, no. 1, pp. 214-224,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M. </a:t>
            </a:r>
            <a:r>
              <a:rPr lang="en-IN" sz="1500" dirty="0" err="1" smtClean="0">
                <a:latin typeface="Times New Roman" pitchFamily="18" charset="0"/>
                <a:cs typeface="Times New Roman" pitchFamily="18" charset="0"/>
              </a:rPr>
              <a:t>Hedayati-Mehdiabadi</a:t>
            </a:r>
            <a:r>
              <a:rPr lang="en-IN" sz="1500" dirty="0" smtClean="0">
                <a:latin typeface="Times New Roman" pitchFamily="18" charset="0"/>
                <a:cs typeface="Times New Roman" pitchFamily="18" charset="0"/>
              </a:rPr>
              <a:t>, J. Zhang, and K. W. </a:t>
            </a:r>
            <a:r>
              <a:rPr lang="en-IN" sz="1500" dirty="0" err="1" smtClean="0">
                <a:latin typeface="Times New Roman" pitchFamily="18" charset="0"/>
                <a:cs typeface="Times New Roman" pitchFamily="18" charset="0"/>
              </a:rPr>
              <a:t>Hedman</a:t>
            </a:r>
            <a:r>
              <a:rPr lang="en-IN" sz="1500" dirty="0" smtClean="0">
                <a:latin typeface="Times New Roman" pitchFamily="18" charset="0"/>
                <a:cs typeface="Times New Roman" pitchFamily="18" charset="0"/>
              </a:rPr>
              <a:t>, "Wind Power Dispatch Margin for Flexible Energy and Reserve Scheduling With Increased Wind Generation," IEEE Trans. Sustainable Energy, vol. 6, no. 4, pp. 1543-1552,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M. </a:t>
            </a:r>
            <a:r>
              <a:rPr lang="en-IN" sz="1500" dirty="0" err="1" smtClean="0">
                <a:latin typeface="Times New Roman" pitchFamily="18" charset="0"/>
                <a:cs typeface="Times New Roman" pitchFamily="18" charset="0"/>
              </a:rPr>
              <a:t>Garmroodi</a:t>
            </a:r>
            <a:r>
              <a:rPr lang="en-IN" sz="1500" dirty="0" smtClean="0">
                <a:latin typeface="Times New Roman" pitchFamily="18" charset="0"/>
                <a:cs typeface="Times New Roman" pitchFamily="18" charset="0"/>
              </a:rPr>
              <a:t>, D. J. Hill, G. </a:t>
            </a:r>
            <a:r>
              <a:rPr lang="en-IN" sz="1500" dirty="0" err="1" smtClean="0">
                <a:latin typeface="Times New Roman" pitchFamily="18" charset="0"/>
                <a:cs typeface="Times New Roman" pitchFamily="18" charset="0"/>
              </a:rPr>
              <a:t>Verbic</a:t>
            </a:r>
            <a:r>
              <a:rPr lang="en-IN" sz="1500" dirty="0" smtClean="0">
                <a:latin typeface="Times New Roman" pitchFamily="18" charset="0"/>
                <a:cs typeface="Times New Roman" pitchFamily="18" charset="0"/>
              </a:rPr>
              <a:t>, and J. Ma, "Impact of Tie-Line Power on Inter-Area Modes With Increased Penetration of Wind Power," IEEE Trans. Power Syst., vol. 31, no. 4, pp. 3051-3059, 2016.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J. T. </a:t>
            </a:r>
            <a:r>
              <a:rPr lang="en-IN" sz="1500" dirty="0" err="1" smtClean="0">
                <a:latin typeface="Times New Roman" pitchFamily="18" charset="0"/>
                <a:cs typeface="Times New Roman" pitchFamily="18" charset="0"/>
              </a:rPr>
              <a:t>Bialasiewicz</a:t>
            </a:r>
            <a:r>
              <a:rPr lang="en-IN" sz="1500" dirty="0" smtClean="0">
                <a:latin typeface="Times New Roman" pitchFamily="18" charset="0"/>
                <a:cs typeface="Times New Roman" pitchFamily="18" charset="0"/>
              </a:rPr>
              <a:t> and E. </a:t>
            </a:r>
            <a:r>
              <a:rPr lang="en-IN" sz="1500" dirty="0" err="1" smtClean="0">
                <a:latin typeface="Times New Roman" pitchFamily="18" charset="0"/>
                <a:cs typeface="Times New Roman" pitchFamily="18" charset="0"/>
              </a:rPr>
              <a:t>Muljadi</a:t>
            </a:r>
            <a:r>
              <a:rPr lang="en-IN" sz="1500" dirty="0" smtClean="0">
                <a:latin typeface="Times New Roman" pitchFamily="18" charset="0"/>
                <a:cs typeface="Times New Roman" pitchFamily="18" charset="0"/>
              </a:rPr>
              <a:t>, "The Wind Farm Aggregation Impact on Power Quality," in IECON 2006 - 32nd Annual Conference on IEEE Industrial Electronics, 2006, pp. 4195-4200.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W. Du, H. Wang, and S. Bu, Small-Signal Stability Analysis of Power Systems Integrated with Variable Speed Wind Generators. Springer, 2018.</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Kidd and P. </a:t>
            </a:r>
            <a:r>
              <a:rPr lang="en-IN" sz="1600" dirty="0" err="1" smtClean="0">
                <a:latin typeface="Times New Roman" pitchFamily="18" charset="0"/>
                <a:cs typeface="Times New Roman" pitchFamily="18" charset="0"/>
              </a:rPr>
              <a:t>Hassink</a:t>
            </a:r>
            <a:r>
              <a:rPr lang="en-IN" sz="1600" dirty="0" smtClean="0">
                <a:latin typeface="Times New Roman" pitchFamily="18" charset="0"/>
                <a:cs typeface="Times New Roman" pitchFamily="18" charset="0"/>
              </a:rPr>
              <a:t>, "Transmission Operator Perspective of </a:t>
            </a:r>
            <a:r>
              <a:rPr lang="en-IN" sz="1600" dirty="0" err="1" smtClean="0">
                <a:latin typeface="Times New Roman" pitchFamily="18" charset="0"/>
                <a:cs typeface="Times New Roman" pitchFamily="18" charset="0"/>
              </a:rPr>
              <a:t>Subsynchronous</a:t>
            </a:r>
            <a:r>
              <a:rPr lang="en-IN" sz="1600" dirty="0" smtClean="0">
                <a:latin typeface="Times New Roman" pitchFamily="18" charset="0"/>
                <a:cs typeface="Times New Roman" pitchFamily="18" charset="0"/>
              </a:rPr>
              <a:t> Interaction," in PES T&amp;D 2012, 2012, pp. 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Sun et al., "Renewable Energy Transmission by HVDC Across the Continent: System Challenges and Opportunities," CSEE J. Power Energy </a:t>
            </a:r>
            <a:r>
              <a:rPr lang="en-IN" sz="1600" dirty="0" err="1" smtClean="0">
                <a:latin typeface="Times New Roman" pitchFamily="18" charset="0"/>
                <a:cs typeface="Times New Roman" pitchFamily="18" charset="0"/>
              </a:rPr>
              <a:t>Syst</a:t>
            </a:r>
            <a:r>
              <a:rPr lang="en-IN" sz="1600" dirty="0" smtClean="0">
                <a:latin typeface="Times New Roman" pitchFamily="18" charset="0"/>
                <a:cs typeface="Times New Roman" pitchFamily="18" charset="0"/>
              </a:rPr>
              <a:t>, vol. 3, no. 4, pp. 353-364,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"Technical Report on the Events of 9 August 2019," National Grid ESO, Available: https://www.ofgem.gov.uk/system/files/docs/2019/09/eso_technical_rep </a:t>
            </a:r>
            <a:r>
              <a:rPr lang="en-IN" sz="1600" dirty="0" err="1" smtClean="0">
                <a:latin typeface="Times New Roman" pitchFamily="18" charset="0"/>
                <a:cs typeface="Times New Roman" pitchFamily="18" charset="0"/>
              </a:rPr>
              <a:t>ort_-_final.pdf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S. Bu, J. Zhu, and C. Y. Chung, "Modal Shift Evaluation and Optimization for Resonance Mechanism Investigation and Mitigation of Power Systems Integrated With FCWG," IEEE Trans. Power Syst., vol. 35, no. 5, pp. 4046-4055,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W. Du, X. Chen, and H. Wang, "PLL-Induced Modal Resonance of </a:t>
            </a:r>
            <a:r>
              <a:rPr lang="en-IN" sz="1600" dirty="0" err="1" smtClean="0">
                <a:latin typeface="Times New Roman" pitchFamily="18" charset="0"/>
                <a:cs typeface="Times New Roman" pitchFamily="18" charset="0"/>
              </a:rPr>
              <a:t>GridConnected</a:t>
            </a:r>
            <a:r>
              <a:rPr lang="en-IN" sz="1600" dirty="0" smtClean="0">
                <a:latin typeface="Times New Roman" pitchFamily="18" charset="0"/>
                <a:cs typeface="Times New Roman" pitchFamily="18" charset="0"/>
              </a:rPr>
              <a:t> PMSGs With the Power System Electromechanical Oscillation Modes," IEEE Trans. Sustainable Energy, vol. 8, no. 4, pp. 1581-1591,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1489</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Design and Comparison of Auxiliary Resonance controllers for Mitigating Modal Resonance of Power Systems Integrated with Wind Generation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2021-05-25T14:17:11Z</dcterms:modified>
</cp:coreProperties>
</file>