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BATTPOWER Toolbox Memory-Efficient and High-Performance </a:t>
            </a:r>
            <a:r>
              <a:rPr lang="en-IN" b="1" dirty="0" err="1" smtClean="0">
                <a:latin typeface="Times New Roman" pitchFamily="18" charset="0"/>
                <a:cs typeface="Times New Roman" pitchFamily="18" charset="0"/>
              </a:rPr>
              <a:t>MultiPeriod</a:t>
            </a:r>
            <a:r>
              <a:rPr lang="en-IN" b="1" dirty="0" smtClean="0">
                <a:latin typeface="Times New Roman" pitchFamily="18" charset="0"/>
                <a:cs typeface="Times New Roman" pitchFamily="18" charset="0"/>
              </a:rPr>
              <a:t> AC Optimal Power Flow Solver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the introduction of massive renewable energy sources and storage devices, the traditional process of grid operation must be improved in order to be safe, reliable, fast responsive and cost efficient, and in this regard power flow solvers are indispensable. In this paper, we introduce an Interior Point-based (IP) Multi-Period AC Optimal Power Flow (MPOPF) solver for the integration of Stationary Energy Storage Systems (SESS) and Electric Vehicles (EV). The primary methodology is based on: 1) analytic and exact calculation of partial differential equations of the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sub-problem, and 2) exploiting the sparse structure and pattern of the coefficient matrix of Newton-</a:t>
            </a:r>
            <a:r>
              <a:rPr lang="en-IN" sz="2000" dirty="0" err="1" smtClean="0">
                <a:latin typeface="Times New Roman" pitchFamily="18" charset="0"/>
                <a:cs typeface="Times New Roman" pitchFamily="18" charset="0"/>
              </a:rPr>
              <a:t>Raphson</a:t>
            </a:r>
            <a:r>
              <a:rPr lang="en-IN" sz="2000" dirty="0" smtClean="0">
                <a:latin typeface="Times New Roman" pitchFamily="18" charset="0"/>
                <a:cs typeface="Times New Roman" pitchFamily="18" charset="0"/>
              </a:rPr>
              <a:t> approach in the IP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Extensive results of the application of proposed methods on several benchmark test systems are presented and elaborated, where the advantages and disadvantages of different existing algorithms for the solution of MPOPF, from the standpoint of computational efficiency, are brought forward. We compare the computational performance of the proposed </a:t>
            </a:r>
            <a:r>
              <a:rPr lang="en-IN" sz="2000" dirty="0" err="1" smtClean="0">
                <a:latin typeface="Times New Roman" pitchFamily="18" charset="0"/>
                <a:cs typeface="Times New Roman" pitchFamily="18" charset="0"/>
              </a:rPr>
              <a:t>SchurComplement</a:t>
            </a:r>
            <a:r>
              <a:rPr lang="en-IN" sz="2000" dirty="0" smtClean="0">
                <a:latin typeface="Times New Roman" pitchFamily="18" charset="0"/>
                <a:cs typeface="Times New Roman" pitchFamily="18" charset="0"/>
              </a:rPr>
              <a:t> algorithm with a direct sparse LU solver. The comparison is performed for two different </a:t>
            </a:r>
            <a:r>
              <a:rPr lang="en-IN" sz="2000" dirty="0" err="1" smtClean="0">
                <a:latin typeface="Times New Roman" pitchFamily="18" charset="0"/>
                <a:cs typeface="Times New Roman" pitchFamily="18" charset="0"/>
              </a:rPr>
              <a:t>applicational</a:t>
            </a:r>
            <a:r>
              <a:rPr lang="en-IN" sz="2000" dirty="0" smtClean="0">
                <a:latin typeface="Times New Roman" pitchFamily="18" charset="0"/>
                <a:cs typeface="Times New Roman" pitchFamily="18" charset="0"/>
              </a:rPr>
              <a:t> purposes: SESS and EV. The results suggest the substantial computational performance of </a:t>
            </a:r>
            <a:r>
              <a:rPr lang="en-IN" sz="2000" dirty="0" err="1" smtClean="0">
                <a:latin typeface="Times New Roman" pitchFamily="18" charset="0"/>
                <a:cs typeface="Times New Roman" pitchFamily="18" charset="0"/>
              </a:rPr>
              <a:t>Schur</a:t>
            </a:r>
            <a:r>
              <a:rPr lang="en-IN" sz="2000" dirty="0" smtClean="0">
                <a:latin typeface="Times New Roman" pitchFamily="18" charset="0"/>
                <a:cs typeface="Times New Roman" pitchFamily="18" charset="0"/>
              </a:rPr>
              <a:t>-Complement algorithm in comparison with that of a direct LU solver when the number of storage devices and optimisation horizon increase for both cases of SESS and EV. Also, some situations where computational performance is inferior are discussed.</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tools lack some key features that are used by power systems utilities to carry out steady state analysis, e.g. distributed slack bus and voltage regulation via on-load tap-changing transformers. </a:t>
            </a:r>
          </a:p>
          <a:p>
            <a:pPr algn="just">
              <a:lnSpc>
                <a:spcPct val="150000"/>
              </a:lnSpc>
            </a:pPr>
            <a:r>
              <a:rPr lang="en-IN" sz="2000" dirty="0" smtClean="0">
                <a:latin typeface="Times New Roman" pitchFamily="18" charset="0"/>
                <a:cs typeface="Times New Roman" pitchFamily="18" charset="0"/>
              </a:rPr>
              <a:t>OATS aims to fill this gap and provide a platform for extending the classical power systems optimisation models.</a:t>
            </a:r>
          </a:p>
          <a:p>
            <a:pPr algn="just">
              <a:lnSpc>
                <a:spcPct val="150000"/>
              </a:lnSpc>
            </a:pPr>
            <a:r>
              <a:rPr lang="en-IN" sz="2000" dirty="0" smtClean="0">
                <a:latin typeface="Times New Roman" pitchFamily="18" charset="0"/>
                <a:cs typeface="Times New Roman" pitchFamily="18" charset="0"/>
              </a:rPr>
              <a:t>Such constraints can be included in the existing UC implementation of OATS by modifying the constraints within the model file using the method described in the online documentation.</a:t>
            </a:r>
          </a:p>
          <a:p>
            <a:pPr algn="just">
              <a:lnSpc>
                <a:spcPct val="150000"/>
              </a:lnSpc>
            </a:pPr>
            <a:r>
              <a:rPr lang="en-IN" sz="2000" dirty="0" smtClean="0">
                <a:latin typeface="Times New Roman" pitchFamily="18" charset="0"/>
                <a:cs typeface="Times New Roman" pitchFamily="18" charset="0"/>
              </a:rPr>
              <a:t>The most important features of OATS are its fast learning curve, ease of extending existing models and no third-party dependence on commercial products.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optimal power flow is a non-linear and non-convex problem which was introduced in the sixties for the first time. </a:t>
            </a:r>
          </a:p>
          <a:p>
            <a:pPr algn="just">
              <a:lnSpc>
                <a:spcPct val="150000"/>
              </a:lnSpc>
            </a:pPr>
            <a:r>
              <a:rPr lang="en-IN" sz="2000" dirty="0" smtClean="0">
                <a:latin typeface="Times New Roman" pitchFamily="18" charset="0"/>
                <a:cs typeface="Times New Roman" pitchFamily="18" charset="0"/>
              </a:rPr>
              <a:t>Although it is considered to be a classic power systems problem among researchers, depending on the technical applications and operational dimensions, it may be adapted to various versions.</a:t>
            </a:r>
          </a:p>
          <a:p>
            <a:pPr algn="just">
              <a:lnSpc>
                <a:spcPct val="150000"/>
              </a:lnSpc>
            </a:pPr>
            <a:r>
              <a:rPr lang="en-IN" sz="2000" dirty="0" smtClean="0">
                <a:latin typeface="Times New Roman" pitchFamily="18" charset="0"/>
                <a:cs typeface="Times New Roman" pitchFamily="18" charset="0"/>
              </a:rPr>
              <a:t>Many researchers have been trying to either simplify MPOPF by </a:t>
            </a:r>
            <a:r>
              <a:rPr lang="en-IN" sz="2000" dirty="0" err="1" smtClean="0">
                <a:latin typeface="Times New Roman" pitchFamily="18" charset="0"/>
                <a:cs typeface="Times New Roman" pitchFamily="18" charset="0"/>
              </a:rPr>
              <a:t>linearising</a:t>
            </a:r>
            <a:r>
              <a:rPr lang="en-IN" sz="2000" dirty="0" smtClean="0">
                <a:latin typeface="Times New Roman" pitchFamily="18" charset="0"/>
                <a:cs typeface="Times New Roman" pitchFamily="18" charset="0"/>
              </a:rPr>
              <a:t> the main problem, or by making it more reliable by finding the global optimum point with different convex relation approaches such as,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(SDP) relaxations  and second-order cone programming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Two test cases are presented to assess the performance of the proposed method. They are both based on a modified version of the Polish 3012wp network, which can be found in . </a:t>
            </a:r>
          </a:p>
          <a:p>
            <a:pPr algn="just">
              <a:lnSpc>
                <a:spcPct val="150000"/>
              </a:lnSpc>
            </a:pPr>
            <a:r>
              <a:rPr lang="en-IN" sz="2000" dirty="0" smtClean="0">
                <a:latin typeface="Times New Roman" pitchFamily="18" charset="0"/>
                <a:cs typeface="Times New Roman" pitchFamily="18" charset="0"/>
              </a:rPr>
              <a:t>This system has been augmented with both wind nodes and storage devices. Three hundred storage devices were placed at randomly chosen locations within the network.</a:t>
            </a:r>
          </a:p>
          <a:p>
            <a:pPr algn="just">
              <a:lnSpc>
                <a:spcPct val="150000"/>
              </a:lnSpc>
            </a:pPr>
            <a:r>
              <a:rPr lang="en-IN" sz="2000" dirty="0" smtClean="0">
                <a:latin typeface="Times New Roman" pitchFamily="18" charset="0"/>
                <a:cs typeface="Times New Roman" pitchFamily="18" charset="0"/>
              </a:rPr>
              <a:t>This short-sighted operation of storage leads to a higher operating cost over the entire day, compared to the time-varying scheme proposed. </a:t>
            </a:r>
          </a:p>
          <a:p>
            <a:pPr algn="just">
              <a:lnSpc>
                <a:spcPct val="150000"/>
              </a:lnSpc>
            </a:pPr>
            <a:r>
              <a:rPr lang="en-IN" sz="2000" dirty="0" smtClean="0">
                <a:latin typeface="Times New Roman" pitchFamily="18" charset="0"/>
                <a:cs typeface="Times New Roman" pitchFamily="18" charset="0"/>
              </a:rPr>
              <a:t>Conversely, when γ is increased to 105 or 106, the storage usage pattern matches the reference pattern more closely.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Though reliability is the most critical factor when it comes to the global optimum solution, computational performance is pivotal for the implementation and application of an algorithm for online operational purposes.</a:t>
            </a:r>
          </a:p>
          <a:p>
            <a:pPr algn="just">
              <a:lnSpc>
                <a:spcPct val="150000"/>
              </a:lnSpc>
            </a:pPr>
            <a:r>
              <a:rPr lang="en-IN" sz="2000" dirty="0" smtClean="0">
                <a:latin typeface="Times New Roman" pitchFamily="18" charset="0"/>
                <a:cs typeface="Times New Roman" pitchFamily="18" charset="0"/>
              </a:rPr>
              <a:t>They concluded that option (C) has more efficient computational performance than options (A) and (B); therefore, we use option (C) formulation to apply the most efficient mathematical formulation with respect to the implementation of storage devices.</a:t>
            </a:r>
          </a:p>
          <a:p>
            <a:pPr algn="just">
              <a:lnSpc>
                <a:spcPct val="150000"/>
              </a:lnSpc>
            </a:pP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structure of analytical derivatives is extracted in order to increase the performance in terms of memory requirements and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calculations in different loops.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simple optimal power flow model with energy storage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M. Chandy, S. H. Low, U. Topcu, and H. Xu,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formulate an optimal power flow problem with storage as a finite-horizon optimal control problem.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Optimal power flow methods and their application to distribution systems with energy storage: a survey of available tools and methods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B. Sperstad and H. Marthinsen,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purpose of this paper is to present a comprehensive survey of various optimization methods used to solve OPF problems.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Critical review of recent advances and further developments needed in ac optimal power flow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Capitanescu,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focuses on three main topics which are reviewed in chronological order of appearance: deterministic OPF, risk-based OPF, and OPF under uncertainty.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Optimal Integration of Distributed Energy Storage Devices in Smart Grids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Carpinelli, G. Celli, S. Mocci, F. Mottola, F. Pilo, and D. Proto,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The need to quantify benefits of both the Smart Grid where the energy storage devices are included and the external interconnected grid is explored.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600200" y="1524000"/>
            <a:ext cx="68707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A high performance and memory-efficient multi-period ACOPF solver based on a primal-dual IP method is proposed in this paper. In order to boost the computational performance, two mathematical approaches have been investigated. Partial derivatives of linear and non-linear constraints, objective function, and KKT conditions have been extracted analytically and consequently their sparse structures have been explored and exploited. A tailored algorithm has been suggested, using a new re-ordering format, in order to solve the sparse multi-period structure of Newton step in the IP method, with high computational performance. From the numerical results, the performance of the proposed </a:t>
            </a:r>
            <a:r>
              <a:rPr lang="en-IN" dirty="0" err="1" smtClean="0">
                <a:latin typeface="Times New Roman" pitchFamily="18" charset="0"/>
                <a:cs typeface="Times New Roman" pitchFamily="18" charset="0"/>
              </a:rPr>
              <a:t>Schur</a:t>
            </a:r>
            <a:r>
              <a:rPr lang="en-IN" dirty="0" smtClean="0">
                <a:latin typeface="Times New Roman" pitchFamily="18" charset="0"/>
                <a:cs typeface="Times New Roman" pitchFamily="18" charset="0"/>
              </a:rPr>
              <a:t>-Complement method is compared with a general sparse LU solver. Numerical results suggest that a tailored </a:t>
            </a:r>
            <a:r>
              <a:rPr lang="en-IN" dirty="0" err="1" smtClean="0">
                <a:latin typeface="Times New Roman" pitchFamily="18" charset="0"/>
                <a:cs typeface="Times New Roman" pitchFamily="18" charset="0"/>
              </a:rPr>
              <a:t>Schur</a:t>
            </a:r>
            <a:r>
              <a:rPr lang="en-IN" dirty="0" smtClean="0">
                <a:latin typeface="Times New Roman" pitchFamily="18" charset="0"/>
                <a:cs typeface="Times New Roman" pitchFamily="18" charset="0"/>
              </a:rPr>
              <a:t>-Complement algorithm could be computationally supreme in a problem with certain specifications, such as (1) large networks (large number of bus and branches) (2) different optimisation horizon (T), and (3) large number of storage devices. In future works, we propose a parallelised </a:t>
            </a:r>
            <a:r>
              <a:rPr lang="en-IN" dirty="0" err="1" smtClean="0">
                <a:latin typeface="Times New Roman" pitchFamily="18" charset="0"/>
                <a:cs typeface="Times New Roman" pitchFamily="18" charset="0"/>
              </a:rPr>
              <a:t>SchurComplement</a:t>
            </a:r>
            <a:r>
              <a:rPr lang="en-IN" dirty="0" smtClean="0">
                <a:latin typeface="Times New Roman" pitchFamily="18" charset="0"/>
                <a:cs typeface="Times New Roman" pitchFamily="18" charset="0"/>
              </a:rPr>
              <a:t> algorithm and benchmark it thoroughly.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J. </a:t>
            </a:r>
            <a:r>
              <a:rPr lang="en-IN" sz="1500" dirty="0" err="1" smtClean="0">
                <a:latin typeface="Times New Roman" pitchFamily="18" charset="0"/>
                <a:cs typeface="Times New Roman" pitchFamily="18" charset="0"/>
              </a:rPr>
              <a:t>Carpentier</a:t>
            </a:r>
            <a:r>
              <a:rPr lang="en-IN" sz="1500" dirty="0" smtClean="0">
                <a:latin typeface="Times New Roman" pitchFamily="18" charset="0"/>
                <a:cs typeface="Times New Roman" pitchFamily="18" charset="0"/>
              </a:rPr>
              <a:t>, “Contribution a </a:t>
            </a:r>
            <a:r>
              <a:rPr lang="en-IN" sz="1500" dirty="0" err="1" smtClean="0">
                <a:latin typeface="Times New Roman" pitchFamily="18" charset="0"/>
                <a:cs typeface="Times New Roman" pitchFamily="18" charset="0"/>
              </a:rPr>
              <a:t>l’etude</a:t>
            </a:r>
            <a:r>
              <a:rPr lang="en-IN" sz="1500" dirty="0" smtClean="0">
                <a:latin typeface="Times New Roman" pitchFamily="18" charset="0"/>
                <a:cs typeface="Times New Roman" pitchFamily="18" charset="0"/>
              </a:rPr>
              <a:t> du dispatching </a:t>
            </a:r>
            <a:r>
              <a:rPr lang="en-IN" sz="1500" dirty="0" err="1" smtClean="0">
                <a:latin typeface="Times New Roman" pitchFamily="18" charset="0"/>
                <a:cs typeface="Times New Roman" pitchFamily="18" charset="0"/>
              </a:rPr>
              <a:t>economique</a:t>
            </a:r>
            <a:r>
              <a:rPr lang="en-IN" sz="1500" dirty="0" smtClean="0">
                <a:latin typeface="Times New Roman" pitchFamily="18" charset="0"/>
                <a:cs typeface="Times New Roman" pitchFamily="18" charset="0"/>
              </a:rPr>
              <a:t>,” Bulletin de la </a:t>
            </a:r>
            <a:r>
              <a:rPr lang="en-IN" sz="1500" dirty="0" err="1" smtClean="0">
                <a:latin typeface="Times New Roman" pitchFamily="18" charset="0"/>
                <a:cs typeface="Times New Roman" pitchFamily="18" charset="0"/>
              </a:rPr>
              <a:t>Societe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Francaise</a:t>
            </a:r>
            <a:r>
              <a:rPr lang="en-IN" sz="1500" dirty="0" smtClean="0">
                <a:latin typeface="Times New Roman" pitchFamily="18" charset="0"/>
                <a:cs typeface="Times New Roman" pitchFamily="18" charset="0"/>
              </a:rPr>
              <a:t> des </a:t>
            </a:r>
            <a:r>
              <a:rPr lang="en-IN" sz="1500" dirty="0" err="1" smtClean="0">
                <a:latin typeface="Times New Roman" pitchFamily="18" charset="0"/>
                <a:cs typeface="Times New Roman" pitchFamily="18" charset="0"/>
              </a:rPr>
              <a:t>Electriciens</a:t>
            </a:r>
            <a:r>
              <a:rPr lang="en-IN" sz="1500" dirty="0" smtClean="0">
                <a:latin typeface="Times New Roman" pitchFamily="18" charset="0"/>
                <a:cs typeface="Times New Roman" pitchFamily="18" charset="0"/>
              </a:rPr>
              <a:t>, vol. 3, no. 1, pp. 431–447, 1962. </a:t>
            </a:r>
          </a:p>
          <a:p>
            <a:pPr algn="just">
              <a:lnSpc>
                <a:spcPct val="160000"/>
              </a:lnSpc>
            </a:pPr>
            <a:r>
              <a:rPr lang="en-IN" sz="1500" dirty="0" smtClean="0">
                <a:latin typeface="Times New Roman" pitchFamily="18" charset="0"/>
                <a:cs typeface="Times New Roman" pitchFamily="18" charset="0"/>
              </a:rPr>
              <a:t>[2] K. M. </a:t>
            </a:r>
            <a:r>
              <a:rPr lang="en-IN" sz="1500" dirty="0" err="1" smtClean="0">
                <a:latin typeface="Times New Roman" pitchFamily="18" charset="0"/>
                <a:cs typeface="Times New Roman" pitchFamily="18" charset="0"/>
              </a:rPr>
              <a:t>Chandy</a:t>
            </a:r>
            <a:r>
              <a:rPr lang="en-IN" sz="1500" dirty="0" smtClean="0">
                <a:latin typeface="Times New Roman" pitchFamily="18" charset="0"/>
                <a:cs typeface="Times New Roman" pitchFamily="18" charset="0"/>
              </a:rPr>
              <a:t>, S. H. Low, U. </a:t>
            </a:r>
            <a:r>
              <a:rPr lang="en-IN" sz="1500" dirty="0" err="1" smtClean="0">
                <a:latin typeface="Times New Roman" pitchFamily="18" charset="0"/>
                <a:cs typeface="Times New Roman" pitchFamily="18" charset="0"/>
              </a:rPr>
              <a:t>Topcu</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“A simple optimal power flow model with energy storage,” in 49th IEEE Conference on Decision and Control (CDC), Dec. 2010, pp. 1051–1057, </a:t>
            </a:r>
            <a:r>
              <a:rPr lang="en-IN" sz="1500" dirty="0" err="1" smtClean="0">
                <a:latin typeface="Times New Roman" pitchFamily="18" charset="0"/>
                <a:cs typeface="Times New Roman" pitchFamily="18" charset="0"/>
              </a:rPr>
              <a:t>iSSN</a:t>
            </a:r>
            <a:r>
              <a:rPr lang="en-IN" sz="1500" dirty="0" smtClean="0">
                <a:latin typeface="Times New Roman" pitchFamily="18" charset="0"/>
                <a:cs typeface="Times New Roman" pitchFamily="18" charset="0"/>
              </a:rPr>
              <a:t>: 0743-1546. </a:t>
            </a:r>
          </a:p>
          <a:p>
            <a:pPr algn="just">
              <a:lnSpc>
                <a:spcPct val="160000"/>
              </a:lnSpc>
            </a:pPr>
            <a:r>
              <a:rPr lang="en-IN" sz="1500" dirty="0" smtClean="0">
                <a:latin typeface="Times New Roman" pitchFamily="18" charset="0"/>
                <a:cs typeface="Times New Roman" pitchFamily="18" charset="0"/>
              </a:rPr>
              <a:t>[3] I. B. </a:t>
            </a:r>
            <a:r>
              <a:rPr lang="en-IN" sz="1500" dirty="0" err="1" smtClean="0">
                <a:latin typeface="Times New Roman" pitchFamily="18" charset="0"/>
                <a:cs typeface="Times New Roman" pitchFamily="18" charset="0"/>
              </a:rPr>
              <a:t>Sperstad</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Marthinsen</a:t>
            </a:r>
            <a:r>
              <a:rPr lang="en-IN" sz="1500" dirty="0" smtClean="0">
                <a:latin typeface="Times New Roman" pitchFamily="18" charset="0"/>
                <a:cs typeface="Times New Roman" pitchFamily="18" charset="0"/>
              </a:rPr>
              <a:t>, “Optimal power flow methods and their application to distribution systems with energy storage: a survey of available tools and methods,” report no. TR A7604, SINTEF Energy Research, Trondheim., 2016. </a:t>
            </a:r>
          </a:p>
          <a:p>
            <a:pPr algn="just">
              <a:lnSpc>
                <a:spcPct val="160000"/>
              </a:lnSpc>
            </a:pPr>
            <a:r>
              <a:rPr lang="en-IN" sz="1500" dirty="0" smtClean="0">
                <a:latin typeface="Times New Roman" pitchFamily="18" charset="0"/>
                <a:cs typeface="Times New Roman" pitchFamily="18" charset="0"/>
              </a:rPr>
              <a:t>[4] F. </a:t>
            </a:r>
            <a:r>
              <a:rPr lang="en-IN" sz="1500" dirty="0" err="1" smtClean="0">
                <a:latin typeface="Times New Roman" pitchFamily="18" charset="0"/>
                <a:cs typeface="Times New Roman" pitchFamily="18" charset="0"/>
              </a:rPr>
              <a:t>Capitanescu</a:t>
            </a:r>
            <a:r>
              <a:rPr lang="en-IN" sz="1500" dirty="0" smtClean="0">
                <a:latin typeface="Times New Roman" pitchFamily="18" charset="0"/>
                <a:cs typeface="Times New Roman" pitchFamily="18" charset="0"/>
              </a:rPr>
              <a:t>, “Critical review of recent advances and further developments needed in ac optimal power flow,” Electric Power Systems Research, vol. 136, p. 57–68, 2016. </a:t>
            </a:r>
          </a:p>
          <a:p>
            <a:pPr algn="just">
              <a:lnSpc>
                <a:spcPct val="160000"/>
              </a:lnSpc>
            </a:pPr>
            <a:r>
              <a:rPr lang="en-IN" sz="1500" dirty="0" smtClean="0">
                <a:latin typeface="Times New Roman" pitchFamily="18" charset="0"/>
                <a:cs typeface="Times New Roman" pitchFamily="18" charset="0"/>
              </a:rPr>
              <a:t>[5] G. </a:t>
            </a:r>
            <a:r>
              <a:rPr lang="en-IN" sz="1500" dirty="0" err="1" smtClean="0">
                <a:latin typeface="Times New Roman" pitchFamily="18" charset="0"/>
                <a:cs typeface="Times New Roman" pitchFamily="18" charset="0"/>
              </a:rPr>
              <a:t>Carpinelli</a:t>
            </a:r>
            <a:r>
              <a:rPr lang="en-IN" sz="1500" dirty="0" smtClean="0">
                <a:latin typeface="Times New Roman" pitchFamily="18" charset="0"/>
                <a:cs typeface="Times New Roman" pitchFamily="18" charset="0"/>
              </a:rPr>
              <a:t>, G. Celli, S. </a:t>
            </a:r>
            <a:r>
              <a:rPr lang="en-IN" sz="1500" dirty="0" err="1" smtClean="0">
                <a:latin typeface="Times New Roman" pitchFamily="18" charset="0"/>
                <a:cs typeface="Times New Roman" pitchFamily="18" charset="0"/>
              </a:rPr>
              <a:t>Mocci</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Mottola</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Pilo</a:t>
            </a:r>
            <a:r>
              <a:rPr lang="en-IN" sz="1500" dirty="0" smtClean="0">
                <a:latin typeface="Times New Roman" pitchFamily="18" charset="0"/>
                <a:cs typeface="Times New Roman" pitchFamily="18" charset="0"/>
              </a:rPr>
              <a:t>, and D. Proto, “Optimal Integration of Distributed Energy Storage Devices in Smart Grids,” IEEE Transactions on Smart Grid, vol. 4, no. 2, pp. 985–995, Jun. 2013.</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P. </a:t>
            </a:r>
            <a:r>
              <a:rPr lang="en-IN" sz="1500" dirty="0" err="1" smtClean="0">
                <a:latin typeface="Times New Roman" pitchFamily="18" charset="0"/>
                <a:cs typeface="Times New Roman" pitchFamily="18" charset="0"/>
              </a:rPr>
              <a:t>Fortenbacher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Zellner</a:t>
            </a:r>
            <a:r>
              <a:rPr lang="en-IN" sz="1500" dirty="0" smtClean="0">
                <a:latin typeface="Times New Roman" pitchFamily="18" charset="0"/>
                <a:cs typeface="Times New Roman" pitchFamily="18" charset="0"/>
              </a:rPr>
              <a:t>, and G. </a:t>
            </a:r>
            <a:r>
              <a:rPr lang="en-IN" sz="1500" dirty="0" err="1" smtClean="0">
                <a:latin typeface="Times New Roman" pitchFamily="18" charset="0"/>
                <a:cs typeface="Times New Roman" pitchFamily="18" charset="0"/>
              </a:rPr>
              <a:t>Andersson</a:t>
            </a:r>
            <a:r>
              <a:rPr lang="en-IN" sz="1500" dirty="0" smtClean="0">
                <a:latin typeface="Times New Roman" pitchFamily="18" charset="0"/>
                <a:cs typeface="Times New Roman" pitchFamily="18" charset="0"/>
              </a:rPr>
              <a:t>, “Optimal sizing and placement of distributed storage in low voltage networks,” in 2016 Power Systems Computation Conference (PSCC), Jun. 2016, pp. 1–7. </a:t>
            </a:r>
          </a:p>
          <a:p>
            <a:pPr algn="just">
              <a:lnSpc>
                <a:spcPct val="170000"/>
              </a:lnSpc>
            </a:pPr>
            <a:r>
              <a:rPr lang="en-IN" sz="1500" dirty="0" smtClean="0">
                <a:latin typeface="Times New Roman" pitchFamily="18" charset="0"/>
                <a:cs typeface="Times New Roman" pitchFamily="18" charset="0"/>
              </a:rPr>
              <a:t>[7] P. </a:t>
            </a:r>
            <a:r>
              <a:rPr lang="en-IN" sz="1500" dirty="0" err="1" smtClean="0">
                <a:latin typeface="Times New Roman" pitchFamily="18" charset="0"/>
                <a:cs typeface="Times New Roman" pitchFamily="18" charset="0"/>
              </a:rPr>
              <a:t>Fortenbacher</a:t>
            </a:r>
            <a:r>
              <a:rPr lang="en-IN" sz="1500" dirty="0" smtClean="0">
                <a:latin typeface="Times New Roman" pitchFamily="18" charset="0"/>
                <a:cs typeface="Times New Roman" pitchFamily="18" charset="0"/>
              </a:rPr>
              <a:t>, J. L. Mathieu, and G. </a:t>
            </a:r>
            <a:r>
              <a:rPr lang="en-IN" sz="1500" dirty="0" err="1" smtClean="0">
                <a:latin typeface="Times New Roman" pitchFamily="18" charset="0"/>
                <a:cs typeface="Times New Roman" pitchFamily="18" charset="0"/>
              </a:rPr>
              <a:t>Andersson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and Optimal Operation of Distributed Battery Storage in Low Voltage Grids,” IEEE Transactions on Power Systems, vol. 32, no. 6, pp. 4340–4350, Nov. 2017. </a:t>
            </a:r>
          </a:p>
          <a:p>
            <a:pPr algn="just">
              <a:lnSpc>
                <a:spcPct val="170000"/>
              </a:lnSpc>
            </a:pPr>
            <a:r>
              <a:rPr lang="en-IN" sz="1500" dirty="0" smtClean="0">
                <a:latin typeface="Times New Roman" pitchFamily="18" charset="0"/>
                <a:cs typeface="Times New Roman" pitchFamily="18" charset="0"/>
              </a:rPr>
              <a:t>[8] F. </a:t>
            </a:r>
            <a:r>
              <a:rPr lang="en-IN" sz="1500" dirty="0" err="1" smtClean="0">
                <a:latin typeface="Times New Roman" pitchFamily="18" charset="0"/>
                <a:cs typeface="Times New Roman" pitchFamily="18" charset="0"/>
              </a:rPr>
              <a:t>Geth</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Leyder</a:t>
            </a:r>
            <a:r>
              <a:rPr lang="en-IN" sz="1500" dirty="0" smtClean="0">
                <a:latin typeface="Times New Roman" pitchFamily="18" charset="0"/>
                <a:cs typeface="Times New Roman" pitchFamily="18" charset="0"/>
              </a:rPr>
              <a:t>, C. Del </a:t>
            </a:r>
            <a:r>
              <a:rPr lang="en-IN" sz="1500" dirty="0" err="1" smtClean="0">
                <a:latin typeface="Times New Roman" pitchFamily="18" charset="0"/>
                <a:cs typeface="Times New Roman" pitchFamily="18" charset="0"/>
              </a:rPr>
              <a:t>Marmol</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Rapoport</a:t>
            </a:r>
            <a:r>
              <a:rPr lang="en-IN" sz="1500" dirty="0" smtClean="0">
                <a:latin typeface="Times New Roman" pitchFamily="18" charset="0"/>
                <a:cs typeface="Times New Roman" pitchFamily="18" charset="0"/>
              </a:rPr>
              <a:t>, “The </a:t>
            </a:r>
            <a:r>
              <a:rPr lang="en-IN" sz="1500" dirty="0" err="1" smtClean="0">
                <a:latin typeface="Times New Roman" pitchFamily="18" charset="0"/>
                <a:cs typeface="Times New Roman" pitchFamily="18" charset="0"/>
              </a:rPr>
              <a:t>PlanGridEV</a:t>
            </a:r>
            <a:r>
              <a:rPr lang="en-IN" sz="1500" dirty="0" smtClean="0">
                <a:latin typeface="Times New Roman" pitchFamily="18" charset="0"/>
                <a:cs typeface="Times New Roman" pitchFamily="18" charset="0"/>
              </a:rPr>
              <a:t> distribution grid simulation tool with EV models,” in CIRED Workshop 2016, Jun. 2016, pp. 1–4. </a:t>
            </a:r>
          </a:p>
          <a:p>
            <a:pPr algn="just">
              <a:lnSpc>
                <a:spcPct val="170000"/>
              </a:lnSpc>
            </a:pPr>
            <a:r>
              <a:rPr lang="en-IN" sz="1500" dirty="0" smtClean="0">
                <a:latin typeface="Times New Roman" pitchFamily="18" charset="0"/>
                <a:cs typeface="Times New Roman" pitchFamily="18" charset="0"/>
              </a:rPr>
              <a:t>[9] J. Warrington, P. </a:t>
            </a:r>
            <a:r>
              <a:rPr lang="en-IN" sz="1500" dirty="0" err="1" smtClean="0">
                <a:latin typeface="Times New Roman" pitchFamily="18" charset="0"/>
                <a:cs typeface="Times New Roman" pitchFamily="18" charset="0"/>
              </a:rPr>
              <a:t>Goulart</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Mariethoz</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Morari</a:t>
            </a:r>
            <a:r>
              <a:rPr lang="en-IN" sz="1500" dirty="0" smtClean="0">
                <a:latin typeface="Times New Roman" pitchFamily="18" charset="0"/>
                <a:cs typeface="Times New Roman" pitchFamily="18" charset="0"/>
              </a:rPr>
              <a:t>, “A market mechanism ´ for solving multi-period optimal power flow exactly on AC networks with mixed participants,” in 2012 American Control Conference (ACC), Jun. 2012, pp. 3101–3107, </a:t>
            </a:r>
            <a:r>
              <a:rPr lang="en-IN" sz="1500" dirty="0" err="1" smtClean="0">
                <a:latin typeface="Times New Roman" pitchFamily="18" charset="0"/>
                <a:cs typeface="Times New Roman" pitchFamily="18" charset="0"/>
              </a:rPr>
              <a:t>iSSN</a:t>
            </a:r>
            <a:r>
              <a:rPr lang="en-IN" sz="1500" dirty="0" smtClean="0">
                <a:latin typeface="Times New Roman" pitchFamily="18" charset="0"/>
                <a:cs typeface="Times New Roman" pitchFamily="18" charset="0"/>
              </a:rPr>
              <a:t>: 0743-1619. </a:t>
            </a:r>
          </a:p>
          <a:p>
            <a:pPr algn="just">
              <a:lnSpc>
                <a:spcPct val="170000"/>
              </a:lnSpc>
            </a:pPr>
            <a:r>
              <a:rPr lang="en-IN" sz="1500" dirty="0" smtClean="0">
                <a:latin typeface="Times New Roman" pitchFamily="18" charset="0"/>
                <a:cs typeface="Times New Roman" pitchFamily="18" charset="0"/>
              </a:rPr>
              <a:t>[10] A. </a:t>
            </a:r>
            <a:r>
              <a:rPr lang="en-IN" sz="1500" dirty="0" err="1" smtClean="0">
                <a:latin typeface="Times New Roman" pitchFamily="18" charset="0"/>
                <a:cs typeface="Times New Roman" pitchFamily="18" charset="0"/>
              </a:rPr>
              <a:t>Gopalakrishnan</a:t>
            </a:r>
            <a:r>
              <a:rPr lang="en-IN" sz="1500" dirty="0" smtClean="0">
                <a:latin typeface="Times New Roman" pitchFamily="18" charset="0"/>
                <a:cs typeface="Times New Roman" pitchFamily="18" charset="0"/>
              </a:rPr>
              <a:t>, A. U. </a:t>
            </a:r>
            <a:r>
              <a:rPr lang="en-IN" sz="1500" dirty="0" err="1" smtClean="0">
                <a:latin typeface="Times New Roman" pitchFamily="18" charset="0"/>
                <a:cs typeface="Times New Roman" pitchFamily="18" charset="0"/>
              </a:rPr>
              <a:t>Raghunathan</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Nikovski</a:t>
            </a:r>
            <a:r>
              <a:rPr lang="en-IN" sz="1500" dirty="0" smtClean="0">
                <a:latin typeface="Times New Roman" pitchFamily="18" charset="0"/>
                <a:cs typeface="Times New Roman" pitchFamily="18" charset="0"/>
              </a:rPr>
              <a:t>, and L. T. </a:t>
            </a:r>
            <a:r>
              <a:rPr lang="en-IN" sz="1500" dirty="0" err="1" smtClean="0">
                <a:latin typeface="Times New Roman" pitchFamily="18" charset="0"/>
                <a:cs typeface="Times New Roman" pitchFamily="18" charset="0"/>
              </a:rPr>
              <a:t>Biegler</a:t>
            </a:r>
            <a:r>
              <a:rPr lang="en-IN" sz="1500" dirty="0" smtClean="0">
                <a:latin typeface="Times New Roman" pitchFamily="18" charset="0"/>
                <a:cs typeface="Times New Roman" pitchFamily="18" charset="0"/>
              </a:rPr>
              <a:t>, “Global optimization of multi-period optimal power flow,” in 2013 American Control Conference, Jun. 2013, pp. 1157–1164, </a:t>
            </a:r>
            <a:r>
              <a:rPr lang="en-IN" sz="1500" dirty="0" err="1" smtClean="0">
                <a:latin typeface="Times New Roman" pitchFamily="18" charset="0"/>
                <a:cs typeface="Times New Roman" pitchFamily="18" charset="0"/>
              </a:rPr>
              <a:t>iSSN</a:t>
            </a:r>
            <a:r>
              <a:rPr lang="en-IN" sz="1500" dirty="0" smtClean="0">
                <a:latin typeface="Times New Roman" pitchFamily="18" charset="0"/>
                <a:cs typeface="Times New Roman" pitchFamily="18" charset="0"/>
              </a:rPr>
              <a:t>: 2378-5861.</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1583</Words>
  <Application>Microsoft Office PowerPoint</Application>
  <PresentationFormat>On-screen Show (4:3)</PresentationFormat>
  <Paragraphs>68</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BATTPOWER Toolbox Memory-Efficient and High-Performance MultiPeriod AC Optimal Power Flow Solver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2021-05-25T15:49:47Z</dcterms:modified>
</cp:coreProperties>
</file>