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Assessment of Conservation Voltage Reduction Capabilities Using Load Modelling in Renewable-Rich Power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buNone/>
            </a:pPr>
            <a:r>
              <a:rPr lang="en-IN" sz="2000" dirty="0" smtClean="0">
                <a:latin typeface="Times New Roman" pitchFamily="18" charset="0"/>
                <a:cs typeface="Times New Roman" pitchFamily="18" charset="0"/>
              </a:rPr>
              <a:t>   The conservation voltage reduction (CVR) and load modelling have acquired a renewed interest in reassessing the CVR capabilities and load model parameters for </a:t>
            </a:r>
            <a:r>
              <a:rPr lang="en-IN" sz="2000" dirty="0" err="1" smtClean="0">
                <a:latin typeface="Times New Roman" pitchFamily="18" charset="0"/>
                <a:cs typeface="Times New Roman" pitchFamily="18" charset="0"/>
              </a:rPr>
              <a:t>renewablerich</a:t>
            </a:r>
            <a:r>
              <a:rPr lang="en-IN" sz="2000" dirty="0" smtClean="0">
                <a:latin typeface="Times New Roman" pitchFamily="18" charset="0"/>
                <a:cs typeface="Times New Roman" pitchFamily="18" charset="0"/>
              </a:rPr>
              <a:t> distribution networks. The underlying theoretical views behind the changes in load model parameters and subsequent CVR capabilities in the distribution networks caused by the high penetration of renewable generation have yet to be explored. This research has presented a mathematical analysis of equivalent network impedance with integrated distributed generations (DG) and further established a relationship of the equivalent network impedance with the static load model parameters and CVR to accurately assess the impact of DGs on the CVR. Then, this paper has demonstrated various case studies with IEEE 33 bus network to analyze and validate the changes in static load model parameters due to the integration of renewable DGs and batteries into the balanced and unbalanced power systems. The obtained results verify the increased CVR capabilities of a distribution network, caused by the higher active power exponent in the load model parameters, as affected by the integration of renewable DGs.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work combined effect of CVR with distributed generation on distribution network for the analysis, energy efficiency has been proposed. </a:t>
            </a:r>
          </a:p>
          <a:p>
            <a:pPr algn="just">
              <a:lnSpc>
                <a:spcPct val="150000"/>
              </a:lnSpc>
            </a:pPr>
            <a:r>
              <a:rPr lang="en-IN" sz="2000" dirty="0" smtClean="0">
                <a:latin typeface="Times New Roman" pitchFamily="18" charset="0"/>
                <a:cs typeface="Times New Roman" pitchFamily="18" charset="0"/>
              </a:rPr>
              <a:t>Few research works have been reported for the analysis of the impact of DG during CVR operation.</a:t>
            </a:r>
          </a:p>
          <a:p>
            <a:pPr algn="just">
              <a:lnSpc>
                <a:spcPct val="150000"/>
              </a:lnSpc>
            </a:pPr>
            <a:r>
              <a:rPr lang="en-IN" sz="2000" dirty="0" smtClean="0">
                <a:latin typeface="Times New Roman" pitchFamily="18" charset="0"/>
                <a:cs typeface="Times New Roman" pitchFamily="18" charset="0"/>
              </a:rPr>
              <a:t>A high-level analysis of potential locations was completed, taking into account the existing </a:t>
            </a:r>
            <a:r>
              <a:rPr lang="en-IN" sz="2000" dirty="0" err="1" smtClean="0">
                <a:latin typeface="Times New Roman" pitchFamily="18" charset="0"/>
                <a:cs typeface="Times New Roman" pitchFamily="18" charset="0"/>
              </a:rPr>
              <a:t>Microgeneration</a:t>
            </a:r>
            <a:r>
              <a:rPr lang="en-IN" sz="2000" dirty="0" smtClean="0">
                <a:latin typeface="Times New Roman" pitchFamily="18" charset="0"/>
                <a:cs typeface="Times New Roman" pitchFamily="18" charset="0"/>
              </a:rPr>
              <a:t> regulation in Alberta, where customers connecting an amount of renewable generation not exceeding 5 MW in nameplate and not having energy production exceeding annual energy consumption, would qualify for special treatment; hence, they have a higher likelihood to propose such interconnection.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has the potential to substantially increase the hosting capacity, but interestingly high DER penetration does not negate the effectiveness of the CVR scheme. </a:t>
            </a:r>
          </a:p>
          <a:p>
            <a:pPr algn="just">
              <a:lnSpc>
                <a:spcPct val="150000"/>
              </a:lnSpc>
            </a:pPr>
            <a:r>
              <a:rPr lang="en-IN" sz="2000" dirty="0" smtClean="0">
                <a:latin typeface="Times New Roman" pitchFamily="18" charset="0"/>
                <a:cs typeface="Times New Roman" pitchFamily="18" charset="0"/>
              </a:rPr>
              <a:t>In other words, CVR enables higher DER nameplate installation with very little impact on energy savings, making CVR a suitable grid modernization strategy for DER-rich systems. </a:t>
            </a:r>
          </a:p>
          <a:p>
            <a:pPr algn="just">
              <a:lnSpc>
                <a:spcPct val="150000"/>
              </a:lnSpc>
            </a:pPr>
            <a:r>
              <a:rPr lang="en-IN" sz="2000" dirty="0" smtClean="0">
                <a:latin typeface="Times New Roman" pitchFamily="18" charset="0"/>
                <a:cs typeface="Times New Roman" pitchFamily="18" charset="0"/>
              </a:rPr>
              <a:t>This is especially true in systems such as the one used in this paper, that of a northern electric utility that experiences very long sunny days during the summer. </a:t>
            </a:r>
          </a:p>
          <a:p>
            <a:pPr algn="just">
              <a:lnSpc>
                <a:spcPct val="150000"/>
              </a:lnSpc>
            </a:pPr>
            <a:r>
              <a:rPr lang="en-IN" sz="2000" dirty="0" smtClean="0">
                <a:latin typeface="Times New Roman" pitchFamily="18" charset="0"/>
                <a:cs typeface="Times New Roman" pitchFamily="18" charset="0"/>
              </a:rPr>
              <a:t>The paper is structured as follows. provides a brief background on the problem of voltage rise due to DERs and their smart inverter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conservation voltage reduction (CVR) scheme is proposed for a distribution system with intermittent distributed generators (DGs), such as </a:t>
            </a:r>
            <a:r>
              <a:rPr lang="en-IN" sz="2000" dirty="0" err="1" smtClean="0">
                <a:latin typeface="Times New Roman" pitchFamily="18" charset="0"/>
                <a:cs typeface="Times New Roman" pitchFamily="18" charset="0"/>
              </a:rPr>
              <a:t>photovoltaics</a:t>
            </a:r>
            <a:r>
              <a:rPr lang="en-IN" sz="2000" dirty="0" smtClean="0">
                <a:latin typeface="Times New Roman" pitchFamily="18" charset="0"/>
                <a:cs typeface="Times New Roman" pitchFamily="18" charset="0"/>
              </a:rPr>
              <a:t> and wind turbines.</a:t>
            </a:r>
          </a:p>
          <a:p>
            <a:pPr algn="just">
              <a:lnSpc>
                <a:spcPct val="150000"/>
              </a:lnSpc>
            </a:pPr>
            <a:r>
              <a:rPr lang="en-IN" sz="2000" dirty="0" smtClean="0">
                <a:latin typeface="Times New Roman" pitchFamily="18" charset="0"/>
                <a:cs typeface="Times New Roman" pitchFamily="18" charset="0"/>
              </a:rPr>
              <a:t>Furthermore, studies such as have proposed energy management systems in </a:t>
            </a:r>
            <a:r>
              <a:rPr lang="en-IN" sz="2000" dirty="0" err="1" smtClean="0">
                <a:latin typeface="Times New Roman" pitchFamily="18" charset="0"/>
                <a:cs typeface="Times New Roman" pitchFamily="18" charset="0"/>
              </a:rPr>
              <a:t>microgrids</a:t>
            </a:r>
            <a:r>
              <a:rPr lang="en-IN" sz="2000" dirty="0" smtClean="0">
                <a:latin typeface="Times New Roman" pitchFamily="18" charset="0"/>
                <a:cs typeface="Times New Roman" pitchFamily="18" charset="0"/>
              </a:rPr>
              <a:t> that can not only manage the large penetration of renewable energy sources, but can also optimize the energy consumed. </a:t>
            </a:r>
          </a:p>
          <a:p>
            <a:pPr algn="just">
              <a:lnSpc>
                <a:spcPct val="150000"/>
              </a:lnSpc>
            </a:pPr>
            <a:r>
              <a:rPr lang="en-IN" sz="2000" dirty="0" smtClean="0">
                <a:latin typeface="Times New Roman" pitchFamily="18" charset="0"/>
                <a:cs typeface="Times New Roman" pitchFamily="18" charset="0"/>
              </a:rPr>
              <a:t>The proposed method is validated using a modified IEEE 123-node test feeder. </a:t>
            </a:r>
          </a:p>
          <a:p>
            <a:pPr algn="just">
              <a:lnSpc>
                <a:spcPct val="150000"/>
              </a:lnSpc>
            </a:pPr>
            <a:r>
              <a:rPr lang="en-IN" sz="2000" dirty="0" smtClean="0">
                <a:latin typeface="Times New Roman" pitchFamily="18" charset="0"/>
                <a:cs typeface="Times New Roman" pitchFamily="18" charset="0"/>
              </a:rPr>
              <a:t>With the proposed method, the voltages of the test system are maintained to be greater than the lower bound, even though the active power outputs of the DGs are varied.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fontScale="92500"/>
          </a:bodyPr>
          <a:lstStyle/>
          <a:p>
            <a:pPr algn="just">
              <a:lnSpc>
                <a:spcPct val="150000"/>
              </a:lnSpc>
            </a:pPr>
            <a:r>
              <a:rPr lang="en-IN" sz="2000" dirty="0" smtClean="0">
                <a:latin typeface="Times New Roman" pitchFamily="18" charset="0"/>
                <a:cs typeface="Times New Roman" pitchFamily="18" charset="0"/>
              </a:rPr>
              <a:t>Power system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including steady-state and dynamic performances, are greatly dependent on the effective load characteristics.</a:t>
            </a:r>
          </a:p>
          <a:p>
            <a:pPr algn="just">
              <a:lnSpc>
                <a:spcPct val="150000"/>
              </a:lnSpc>
            </a:pPr>
            <a:r>
              <a:rPr lang="en-IN" sz="2000" dirty="0" smtClean="0">
                <a:latin typeface="Times New Roman" pitchFamily="18" charset="0"/>
                <a:cs typeface="Times New Roman" pitchFamily="18" charset="0"/>
              </a:rPr>
              <a:t>A voltage-dependent load model is intuitively a static exponential load model that shows the relationship of power with voltage as an exponential equation.</a:t>
            </a:r>
          </a:p>
          <a:p>
            <a:pPr algn="just">
              <a:lnSpc>
                <a:spcPct val="150000"/>
              </a:lnSpc>
            </a:pPr>
            <a:r>
              <a:rPr lang="en-IN" sz="2000" dirty="0" smtClean="0">
                <a:latin typeface="Times New Roman" pitchFamily="18" charset="0"/>
                <a:cs typeface="Times New Roman" pitchFamily="18" charset="0"/>
              </a:rPr>
              <a:t>The mathematical formulation of the network equivalent impedance (</a:t>
            </a:r>
            <a:r>
              <a:rPr lang="en-IN" sz="2000" dirty="0" err="1" smtClean="0">
                <a:latin typeface="Times New Roman" pitchFamily="18" charset="0"/>
                <a:cs typeface="Times New Roman" pitchFamily="18" charset="0"/>
              </a:rPr>
              <a:t>Zeq</a:t>
            </a:r>
            <a:r>
              <a:rPr lang="en-IN" sz="2000" dirty="0" smtClean="0">
                <a:latin typeface="Times New Roman" pitchFamily="18" charset="0"/>
                <a:cs typeface="Times New Roman" pitchFamily="18" charset="0"/>
              </a:rPr>
              <a:t>), load model parameter (</a:t>
            </a:r>
            <a:r>
              <a:rPr lang="en-IN" sz="2000" dirty="0" err="1" smtClean="0">
                <a:latin typeface="Times New Roman" pitchFamily="18" charset="0"/>
                <a:cs typeface="Times New Roman" pitchFamily="18" charset="0"/>
              </a:rPr>
              <a:t>Kp</a:t>
            </a:r>
            <a:r>
              <a:rPr lang="en-IN" sz="2000" dirty="0" smtClean="0">
                <a:latin typeface="Times New Roman" pitchFamily="18" charset="0"/>
                <a:cs typeface="Times New Roman" pitchFamily="18" charset="0"/>
              </a:rPr>
              <a:t>), and CVR shows that the higher </a:t>
            </a:r>
            <a:r>
              <a:rPr lang="en-IN" sz="2000" dirty="0" err="1" smtClean="0">
                <a:latin typeface="Times New Roman" pitchFamily="18" charset="0"/>
                <a:cs typeface="Times New Roman" pitchFamily="18" charset="0"/>
              </a:rPr>
              <a:t>Kp</a:t>
            </a:r>
            <a:r>
              <a:rPr lang="en-IN" sz="2000" dirty="0" smtClean="0">
                <a:latin typeface="Times New Roman" pitchFamily="18" charset="0"/>
                <a:cs typeface="Times New Roman" pitchFamily="18" charset="0"/>
              </a:rPr>
              <a:t> value (denoting a small change in the voltage can lead to a higher power variation) essentially can enhance voltage-controlled demand management capability. </a:t>
            </a:r>
          </a:p>
          <a:p>
            <a:pPr algn="just">
              <a:lnSpc>
                <a:spcPct val="150000"/>
              </a:lnSpc>
            </a:pPr>
            <a:r>
              <a:rPr lang="en-IN" sz="2000" dirty="0" smtClean="0">
                <a:latin typeface="Times New Roman" pitchFamily="18" charset="0"/>
                <a:cs typeface="Times New Roman" pitchFamily="18" charset="0"/>
              </a:rPr>
              <a:t>This assessment can be used to ensure better performance of voltage-controlled demand management in the renewable-rich distribution networks.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2000" dirty="0">
                          <a:latin typeface="Times New Roman"/>
                          <a:ea typeface="Times New Roman"/>
                          <a:cs typeface="Latha"/>
                        </a:rPr>
                        <a:t>CIGRE WG C4. 605: Modelling and aggregation of loads in flexible power networks (566)</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2000">
                          <a:latin typeface="Times New Roman"/>
                          <a:ea typeface="Times New Roman"/>
                          <a:cs typeface="Latha"/>
                        </a:rPr>
                        <a:t>J. V. Milanović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Different types of modern non-linear power electronic loads are now responsible for a significant part of the total demand in almost all load sectors.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Impact of stochastic dependence within load and non-synchronous generation on frequency stability</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N. Hasan and R. Preece,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Dynamic systems are driven not only by our own control inputs, but also disturbances which cannot be modeled deterministically.</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Estimation and validation of characteristic load profile through smart grid trials in a medium voltage distribution network</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X. Tang, K. N. Hasan, J. V. Milanović, K. Bailey, and S. J. Stott,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Representative 24 h (0.5 h) load matrices are developed for all 60 substations and provide an insight into the operational flexibility and network resilience to voltage variations.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Composite load modeling via measurement approach</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Renmu, M. Jin, and D. J. Hill,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generalization capability of this built load model is also investigated in this paper.</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981200" y="1524000"/>
            <a:ext cx="59436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paper presents the underlying theory that explains the impact of increased penetrations of renewable DGs on the static load model parameter (</a:t>
            </a:r>
            <a:r>
              <a:rPr lang="en-IN" sz="2000" dirty="0" err="1" smtClean="0">
                <a:latin typeface="Times New Roman" pitchFamily="18" charset="0"/>
                <a:cs typeface="Times New Roman" pitchFamily="18" charset="0"/>
              </a:rPr>
              <a:t>Kp</a:t>
            </a:r>
            <a:r>
              <a:rPr lang="en-IN" sz="2000" dirty="0" smtClean="0">
                <a:latin typeface="Times New Roman" pitchFamily="18" charset="0"/>
                <a:cs typeface="Times New Roman" pitchFamily="18" charset="0"/>
              </a:rPr>
              <a:t>), which further quantifies the capability of CVR in the renewable-rich distribution networks. This is the first study to explore and map the variation of </a:t>
            </a:r>
            <a:r>
              <a:rPr lang="en-IN" sz="2000" dirty="0" err="1" smtClean="0">
                <a:latin typeface="Times New Roman" pitchFamily="18" charset="0"/>
                <a:cs typeface="Times New Roman" pitchFamily="18" charset="0"/>
              </a:rPr>
              <a:t>Kp</a:t>
            </a:r>
            <a:r>
              <a:rPr lang="en-IN" sz="2000" dirty="0" smtClean="0">
                <a:latin typeface="Times New Roman" pitchFamily="18" charset="0"/>
                <a:cs typeface="Times New Roman" pitchFamily="18" charset="0"/>
              </a:rPr>
              <a:t> due to the increased penetrations of renewable DG as well as establish a mathematical relationship with the network equivalent impedance. The </a:t>
            </a:r>
            <a:r>
              <a:rPr lang="en-IN" sz="2000" dirty="0" err="1" smtClean="0">
                <a:latin typeface="Times New Roman" pitchFamily="18" charset="0"/>
                <a:cs typeface="Times New Roman" pitchFamily="18" charset="0"/>
              </a:rPr>
              <a:t>Kp</a:t>
            </a:r>
            <a:r>
              <a:rPr lang="en-IN" sz="2000" dirty="0" smtClean="0">
                <a:latin typeface="Times New Roman" pitchFamily="18" charset="0"/>
                <a:cs typeface="Times New Roman" pitchFamily="18" charset="0"/>
              </a:rPr>
              <a:t> assessment is conducted hourly over the entire annual cycle (8760 data points representing the whole year) through the intentional voltage reduction approach at the OLTC in the active power control in the distribution system.</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V. </a:t>
            </a:r>
            <a:r>
              <a:rPr lang="en-IN" sz="1600" dirty="0" err="1" smtClean="0">
                <a:latin typeface="Times New Roman" pitchFamily="18" charset="0"/>
                <a:cs typeface="Times New Roman" pitchFamily="18" charset="0"/>
              </a:rPr>
              <a:t>Milanović</a:t>
            </a:r>
            <a:r>
              <a:rPr lang="en-IN" sz="1600" dirty="0" smtClean="0">
                <a:latin typeface="Times New Roman" pitchFamily="18" charset="0"/>
                <a:cs typeface="Times New Roman" pitchFamily="18" charset="0"/>
              </a:rPr>
              <a:t> et al., "CIGRE WG C4. 605: Modelling and aggregation of loads in flexible power networks (566)," </a:t>
            </a:r>
            <a:r>
              <a:rPr lang="en-IN" sz="1600" dirty="0" err="1" smtClean="0">
                <a:latin typeface="Times New Roman" pitchFamily="18" charset="0"/>
                <a:cs typeface="Times New Roman" pitchFamily="18" charset="0"/>
              </a:rPr>
              <a:t>Cigre</a:t>
            </a:r>
            <a:r>
              <a:rPr lang="en-IN" sz="1600" dirty="0" smtClean="0">
                <a:latin typeface="Times New Roman" pitchFamily="18" charset="0"/>
                <a:cs typeface="Times New Roman" pitchFamily="18" charset="0"/>
              </a:rPr>
              <a:t>, Paris, France, Feb. 2014. ISBN: 978-2-85873-261-6. </a:t>
            </a:r>
          </a:p>
          <a:p>
            <a:pPr algn="just">
              <a:lnSpc>
                <a:spcPct val="160000"/>
              </a:lnSpc>
            </a:pPr>
            <a:r>
              <a:rPr lang="en-IN" sz="1600" dirty="0" smtClean="0">
                <a:latin typeface="Times New Roman" pitchFamily="18" charset="0"/>
                <a:cs typeface="Times New Roman" pitchFamily="18" charset="0"/>
              </a:rPr>
              <a:t>[2] K. N. </a:t>
            </a:r>
            <a:r>
              <a:rPr lang="en-IN" sz="1600" dirty="0" err="1" smtClean="0">
                <a:latin typeface="Times New Roman" pitchFamily="18" charset="0"/>
                <a:cs typeface="Times New Roman" pitchFamily="18" charset="0"/>
              </a:rPr>
              <a:t>Hasan</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Preece</a:t>
            </a:r>
            <a:r>
              <a:rPr lang="en-IN" sz="1600" dirty="0" smtClean="0">
                <a:latin typeface="Times New Roman" pitchFamily="18" charset="0"/>
                <a:cs typeface="Times New Roman" pitchFamily="18" charset="0"/>
              </a:rPr>
              <a:t>, "Impact of stochastic dependence within load and non-synchronous generation on frequency stability," 2017: IREP. </a:t>
            </a:r>
          </a:p>
          <a:p>
            <a:pPr algn="just">
              <a:lnSpc>
                <a:spcPct val="160000"/>
              </a:lnSpc>
            </a:pPr>
            <a:r>
              <a:rPr lang="en-IN" sz="1600" dirty="0" smtClean="0">
                <a:latin typeface="Times New Roman" pitchFamily="18" charset="0"/>
                <a:cs typeface="Times New Roman" pitchFamily="18" charset="0"/>
              </a:rPr>
              <a:t>[3] X. Tang, K. N. </a:t>
            </a:r>
            <a:r>
              <a:rPr lang="en-IN" sz="1600" dirty="0" err="1" smtClean="0">
                <a:latin typeface="Times New Roman" pitchFamily="18" charset="0"/>
                <a:cs typeface="Times New Roman" pitchFamily="18" charset="0"/>
              </a:rPr>
              <a:t>Hasan</a:t>
            </a:r>
            <a:r>
              <a:rPr lang="en-IN" sz="1600" dirty="0" smtClean="0">
                <a:latin typeface="Times New Roman" pitchFamily="18" charset="0"/>
                <a:cs typeface="Times New Roman" pitchFamily="18" charset="0"/>
              </a:rPr>
              <a:t>, J. V. </a:t>
            </a:r>
            <a:r>
              <a:rPr lang="en-IN" sz="1600" dirty="0" err="1" smtClean="0">
                <a:latin typeface="Times New Roman" pitchFamily="18" charset="0"/>
                <a:cs typeface="Times New Roman" pitchFamily="18" charset="0"/>
              </a:rPr>
              <a:t>Milanović</a:t>
            </a:r>
            <a:r>
              <a:rPr lang="en-IN" sz="1600" dirty="0" smtClean="0">
                <a:latin typeface="Times New Roman" pitchFamily="18" charset="0"/>
                <a:cs typeface="Times New Roman" pitchFamily="18" charset="0"/>
              </a:rPr>
              <a:t>, K. Bailey, and S. J. Stott, "Estimation and validation of characteristic load profile through smart grid trials in a medium voltage distribution network," IEEE Transactions on Power Systems, vol. 33, no. 2, pp. 1848-1859, 2017. </a:t>
            </a:r>
          </a:p>
          <a:p>
            <a:pPr algn="just">
              <a:lnSpc>
                <a:spcPct val="160000"/>
              </a:lnSpc>
            </a:pPr>
            <a:r>
              <a:rPr lang="en-IN" sz="1600" dirty="0" smtClean="0">
                <a:latin typeface="Times New Roman" pitchFamily="18" charset="0"/>
                <a:cs typeface="Times New Roman" pitchFamily="18" charset="0"/>
              </a:rPr>
              <a:t>[4] H. </a:t>
            </a:r>
            <a:r>
              <a:rPr lang="en-IN" sz="1600" dirty="0" err="1" smtClean="0">
                <a:latin typeface="Times New Roman" pitchFamily="18" charset="0"/>
                <a:cs typeface="Times New Roman" pitchFamily="18" charset="0"/>
              </a:rPr>
              <a:t>Renmu</a:t>
            </a:r>
            <a:r>
              <a:rPr lang="en-IN" sz="1600" dirty="0" smtClean="0">
                <a:latin typeface="Times New Roman" pitchFamily="18" charset="0"/>
                <a:cs typeface="Times New Roman" pitchFamily="18" charset="0"/>
              </a:rPr>
              <a:t>, M. Jin, and D. J. Hill, "Composite load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via measurement approach," IEEE Transactions on Power Systems, vol. 21, no. 2, pp. 663-672, 2006. </a:t>
            </a:r>
          </a:p>
          <a:p>
            <a:pPr algn="just">
              <a:lnSpc>
                <a:spcPct val="160000"/>
              </a:lnSpc>
            </a:pPr>
            <a:r>
              <a:rPr lang="en-IN" sz="1600" dirty="0" smtClean="0">
                <a:latin typeface="Times New Roman" pitchFamily="18" charset="0"/>
                <a:cs typeface="Times New Roman" pitchFamily="18" charset="0"/>
              </a:rPr>
              <a:t>[5] I. F. Visconti, D. A. Lima, J. M. C. de Sousa Costa, and N. R. de </a:t>
            </a:r>
            <a:r>
              <a:rPr lang="en-IN" sz="1600" dirty="0" err="1" smtClean="0">
                <a:latin typeface="Times New Roman" pitchFamily="18" charset="0"/>
                <a:cs typeface="Times New Roman" pitchFamily="18" charset="0"/>
              </a:rPr>
              <a:t>Bc</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Sobrinho</a:t>
            </a:r>
            <a:r>
              <a:rPr lang="en-IN" sz="1600" dirty="0" smtClean="0">
                <a:latin typeface="Times New Roman" pitchFamily="18" charset="0"/>
                <a:cs typeface="Times New Roman" pitchFamily="18" charset="0"/>
              </a:rPr>
              <a:t>, "Measurement-based load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using transfer functions for dynamic simulations," IEEE Transactions on Power Systems, vol. 29, no. 1, pp. 111-120, 2013.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L. M. </a:t>
            </a:r>
            <a:r>
              <a:rPr lang="en-IN" sz="1600" dirty="0" err="1" smtClean="0">
                <a:latin typeface="Times New Roman" pitchFamily="18" charset="0"/>
                <a:cs typeface="Times New Roman" pitchFamily="18" charset="0"/>
              </a:rPr>
              <a:t>Korunović</a:t>
            </a:r>
            <a:r>
              <a:rPr lang="en-IN" sz="1600" dirty="0" smtClean="0">
                <a:latin typeface="Times New Roman" pitchFamily="18" charset="0"/>
                <a:cs typeface="Times New Roman" pitchFamily="18" charset="0"/>
              </a:rPr>
              <a:t>, D. P. </a:t>
            </a:r>
            <a:r>
              <a:rPr lang="en-IN" sz="1600" dirty="0" err="1" smtClean="0">
                <a:latin typeface="Times New Roman" pitchFamily="18" charset="0"/>
                <a:cs typeface="Times New Roman" pitchFamily="18" charset="0"/>
              </a:rPr>
              <a:t>Stojanović</a:t>
            </a:r>
            <a:r>
              <a:rPr lang="en-IN" sz="1600" dirty="0" smtClean="0">
                <a:latin typeface="Times New Roman" pitchFamily="18" charset="0"/>
                <a:cs typeface="Times New Roman" pitchFamily="18" charset="0"/>
              </a:rPr>
              <a:t>, and J. V. </a:t>
            </a:r>
            <a:r>
              <a:rPr lang="en-IN" sz="1600" dirty="0" err="1" smtClean="0">
                <a:latin typeface="Times New Roman" pitchFamily="18" charset="0"/>
                <a:cs typeface="Times New Roman" pitchFamily="18" charset="0"/>
              </a:rPr>
              <a:t>Milanović</a:t>
            </a:r>
            <a:r>
              <a:rPr lang="en-IN" sz="1600" dirty="0" smtClean="0">
                <a:latin typeface="Times New Roman" pitchFamily="18" charset="0"/>
                <a:cs typeface="Times New Roman" pitchFamily="18" charset="0"/>
              </a:rPr>
              <a:t>, "Identification of static load characteristics based on measurements in medium-voltage distribution network," IET generation, transmission &amp; distribution, vol. 2, no. 2, pp. 227-234, 2008. </a:t>
            </a:r>
          </a:p>
          <a:p>
            <a:pPr algn="just">
              <a:lnSpc>
                <a:spcPct val="170000"/>
              </a:lnSpc>
            </a:pPr>
            <a:r>
              <a:rPr lang="en-IN" sz="1600" dirty="0" smtClean="0">
                <a:latin typeface="Times New Roman" pitchFamily="18" charset="0"/>
                <a:cs typeface="Times New Roman" pitchFamily="18" charset="0"/>
              </a:rPr>
              <a:t>[7] D. P. </a:t>
            </a:r>
            <a:r>
              <a:rPr lang="en-IN" sz="1600" dirty="0" err="1" smtClean="0">
                <a:latin typeface="Times New Roman" pitchFamily="18" charset="0"/>
                <a:cs typeface="Times New Roman" pitchFamily="18" charset="0"/>
              </a:rPr>
              <a:t>Stojanović</a:t>
            </a:r>
            <a:r>
              <a:rPr lang="en-IN" sz="1600" dirty="0" smtClean="0">
                <a:latin typeface="Times New Roman" pitchFamily="18" charset="0"/>
                <a:cs typeface="Times New Roman" pitchFamily="18" charset="0"/>
              </a:rPr>
              <a:t>, L. M. </a:t>
            </a:r>
            <a:r>
              <a:rPr lang="en-IN" sz="1600" dirty="0" err="1" smtClean="0">
                <a:latin typeface="Times New Roman" pitchFamily="18" charset="0"/>
                <a:cs typeface="Times New Roman" pitchFamily="18" charset="0"/>
              </a:rPr>
              <a:t>Korunović</a:t>
            </a:r>
            <a:r>
              <a:rPr lang="en-IN" sz="1600" dirty="0" smtClean="0">
                <a:latin typeface="Times New Roman" pitchFamily="18" charset="0"/>
                <a:cs typeface="Times New Roman" pitchFamily="18" charset="0"/>
              </a:rPr>
              <a:t>, and J. V. </a:t>
            </a:r>
            <a:r>
              <a:rPr lang="en-IN" sz="1600" dirty="0" err="1" smtClean="0">
                <a:latin typeface="Times New Roman" pitchFamily="18" charset="0"/>
                <a:cs typeface="Times New Roman" pitchFamily="18" charset="0"/>
              </a:rPr>
              <a:t>Milanović</a:t>
            </a:r>
            <a:r>
              <a:rPr lang="en-IN" sz="1600" dirty="0" smtClean="0">
                <a:latin typeface="Times New Roman" pitchFamily="18" charset="0"/>
                <a:cs typeface="Times New Roman" pitchFamily="18" charset="0"/>
              </a:rPr>
              <a:t>, "Dynamic load modelling based on measurements in medium voltage distribution network," Electric Power Syst. Res., vol. 78, no. 2, pp. 228-238, 2008. </a:t>
            </a:r>
          </a:p>
          <a:p>
            <a:pPr algn="just">
              <a:lnSpc>
                <a:spcPct val="170000"/>
              </a:lnSpc>
            </a:pPr>
            <a:r>
              <a:rPr lang="en-IN" sz="1600" dirty="0" smtClean="0">
                <a:latin typeface="Times New Roman" pitchFamily="18" charset="0"/>
                <a:cs typeface="Times New Roman" pitchFamily="18" charset="0"/>
              </a:rPr>
              <a:t>[8] P. </a:t>
            </a:r>
            <a:r>
              <a:rPr lang="en-IN" sz="1600" dirty="0" err="1" smtClean="0">
                <a:latin typeface="Times New Roman" pitchFamily="18" charset="0"/>
                <a:cs typeface="Times New Roman" pitchFamily="18" charset="0"/>
              </a:rPr>
              <a:t>Kundur</a:t>
            </a:r>
            <a:r>
              <a:rPr lang="en-IN" sz="1600" dirty="0" smtClean="0">
                <a:latin typeface="Times New Roman" pitchFamily="18" charset="0"/>
                <a:cs typeface="Times New Roman" pitchFamily="18" charset="0"/>
              </a:rPr>
              <a:t>, N. J. </a:t>
            </a:r>
            <a:r>
              <a:rPr lang="en-IN" sz="1600" dirty="0" err="1" smtClean="0">
                <a:latin typeface="Times New Roman" pitchFamily="18" charset="0"/>
                <a:cs typeface="Times New Roman" pitchFamily="18" charset="0"/>
              </a:rPr>
              <a:t>Balu</a:t>
            </a:r>
            <a:r>
              <a:rPr lang="en-IN" sz="1600" dirty="0" smtClean="0">
                <a:latin typeface="Times New Roman" pitchFamily="18" charset="0"/>
                <a:cs typeface="Times New Roman" pitchFamily="18" charset="0"/>
              </a:rPr>
              <a:t>, and M. G. </a:t>
            </a:r>
            <a:r>
              <a:rPr lang="en-IN" sz="1600" dirty="0" err="1" smtClean="0">
                <a:latin typeface="Times New Roman" pitchFamily="18" charset="0"/>
                <a:cs typeface="Times New Roman" pitchFamily="18" charset="0"/>
              </a:rPr>
              <a:t>Lauby</a:t>
            </a:r>
            <a:r>
              <a:rPr lang="en-IN" sz="1600" dirty="0" smtClean="0">
                <a:latin typeface="Times New Roman" pitchFamily="18" charset="0"/>
                <a:cs typeface="Times New Roman" pitchFamily="18" charset="0"/>
              </a:rPr>
              <a:t>, Power system stability and control. McGraw-hill New York, 1994. </a:t>
            </a:r>
          </a:p>
          <a:p>
            <a:pPr algn="just">
              <a:lnSpc>
                <a:spcPct val="170000"/>
              </a:lnSpc>
            </a:pPr>
            <a:r>
              <a:rPr lang="en-IN" sz="1600" dirty="0" smtClean="0">
                <a:latin typeface="Times New Roman" pitchFamily="18" charset="0"/>
                <a:cs typeface="Times New Roman" pitchFamily="18" charset="0"/>
              </a:rPr>
              <a:t>[9] W. W. Price et al., "Load representation for dynamic performance analysis," IEEE Transactions on Power Systems, vol. 8, no. 2, 1993. </a:t>
            </a:r>
          </a:p>
          <a:p>
            <a:pPr algn="just">
              <a:lnSpc>
                <a:spcPct val="170000"/>
              </a:lnSpc>
            </a:pPr>
            <a:r>
              <a:rPr lang="en-IN" sz="1600" dirty="0" smtClean="0">
                <a:latin typeface="Times New Roman" pitchFamily="18" charset="0"/>
                <a:cs typeface="Times New Roman" pitchFamily="18" charset="0"/>
              </a:rPr>
              <a:t>[10] D. </a:t>
            </a:r>
            <a:r>
              <a:rPr lang="en-IN" sz="1600" dirty="0" err="1" smtClean="0">
                <a:latin typeface="Times New Roman" pitchFamily="18" charset="0"/>
                <a:cs typeface="Times New Roman" pitchFamily="18" charset="0"/>
              </a:rPr>
              <a:t>Atanackovic</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Dwernychuk</a:t>
            </a:r>
            <a:r>
              <a:rPr lang="en-IN" sz="1600" dirty="0" smtClean="0">
                <a:latin typeface="Times New Roman" pitchFamily="18" charset="0"/>
                <a:cs typeface="Times New Roman" pitchFamily="18" charset="0"/>
              </a:rPr>
              <a:t>, "BC Hydro approach to load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in state estimation," in 2012 IEEE Power and Energy Society General Meeting, 22-26 July 2012, pp. 1-5.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1286</TotalTime>
  <Words>1465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Assessment of Conservation Voltage Reduction Capabilities Using Load Modelling in Renewable-Rich Power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2021-05-25T15:29:26Z</dcterms:modified>
</cp:coreProperties>
</file>