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Accuracy of Three Inter-Terminal Capacitance Models for </a:t>
            </a:r>
            <a:r>
              <a:rPr lang="en-IN" b="1" dirty="0" err="1" smtClean="0">
                <a:latin typeface="Times New Roman" pitchFamily="18" charset="0"/>
                <a:cs typeface="Times New Roman" pitchFamily="18" charset="0"/>
              </a:rPr>
              <a:t>SiC</a:t>
            </a:r>
            <a:r>
              <a:rPr lang="en-IN" b="1" dirty="0" smtClean="0">
                <a:latin typeface="Times New Roman" pitchFamily="18" charset="0"/>
                <a:cs typeface="Times New Roman" pitchFamily="18" charset="0"/>
              </a:rPr>
              <a:t> Power MOSFETs under Fast Switching</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This paper presents a comprehensive analysis of non-linear voltage-dependent capacitances of vertical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MOSFETs with lateral channel, focusing specifically on fast switching transients. The capacitance-voltage (C-V) device characteristics, (</a:t>
            </a:r>
            <a:r>
              <a:rPr lang="en-IN" sz="2000" dirty="0" err="1" smtClean="0">
                <a:latin typeface="Times New Roman" pitchFamily="18" charset="0"/>
                <a:cs typeface="Times New Roman" pitchFamily="18" charset="0"/>
              </a:rPr>
              <a:t>Cgs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Cgd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Cds</a:t>
            </a:r>
            <a:r>
              <a:rPr lang="en-IN" sz="2000" dirty="0" smtClean="0">
                <a:latin typeface="Times New Roman" pitchFamily="18" charset="0"/>
                <a:cs typeface="Times New Roman" pitchFamily="18" charset="0"/>
              </a:rPr>
              <a:t>), being dependent on both </a:t>
            </a:r>
            <a:r>
              <a:rPr lang="en-IN" sz="2000" dirty="0" err="1" smtClean="0">
                <a:latin typeface="Times New Roman" pitchFamily="18" charset="0"/>
                <a:cs typeface="Times New Roman" pitchFamily="18" charset="0"/>
              </a:rPr>
              <a:t>Vgs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Vds</a:t>
            </a:r>
            <a:r>
              <a:rPr lang="en-IN" sz="2000" dirty="0" smtClean="0">
                <a:latin typeface="Times New Roman" pitchFamily="18" charset="0"/>
                <a:cs typeface="Times New Roman" pitchFamily="18" charset="0"/>
              </a:rPr>
              <a:t>, are extracted by means of two-dimensional Technology Computer Aided Design (TCAD) simulations for a commercially available device in both off- and on-state modes. Different compact models for the power MOSFET are investigated, each employing a three inter-terminal capacitance model as typically used in power electronics.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The performed analysis provides a detailed explanation for the importance of taking into account the dependence of </a:t>
            </a:r>
            <a:r>
              <a:rPr lang="en-IN" sz="2000" dirty="0" err="1" smtClean="0">
                <a:latin typeface="Times New Roman" pitchFamily="18" charset="0"/>
                <a:cs typeface="Times New Roman" pitchFamily="18" charset="0"/>
              </a:rPr>
              <a:t>Cgd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Cgs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Cds</a:t>
            </a:r>
            <a:r>
              <a:rPr lang="en-IN" sz="2000" dirty="0" smtClean="0">
                <a:latin typeface="Times New Roman" pitchFamily="18" charset="0"/>
                <a:cs typeface="Times New Roman" pitchFamily="18" charset="0"/>
              </a:rPr>
              <a:t> on both of the voltages </a:t>
            </a:r>
            <a:r>
              <a:rPr lang="en-IN" sz="2000" dirty="0" err="1" smtClean="0">
                <a:latin typeface="Times New Roman" pitchFamily="18" charset="0"/>
                <a:cs typeface="Times New Roman" pitchFamily="18" charset="0"/>
              </a:rPr>
              <a:t>Vgs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Vds</a:t>
            </a:r>
            <a:r>
              <a:rPr lang="en-IN" sz="2000" dirty="0" smtClean="0">
                <a:latin typeface="Times New Roman" pitchFamily="18" charset="0"/>
                <a:cs typeface="Times New Roman" pitchFamily="18" charset="0"/>
              </a:rPr>
              <a:t>. This is especially important for fast switching transients (in the range of 10 ns) in order to accurately predict switching losses, driver losses, current and voltage slopes, as well as current and voltage delays. As direct measurements for </a:t>
            </a:r>
            <a:r>
              <a:rPr lang="en-IN" sz="2000" dirty="0" err="1" smtClean="0">
                <a:latin typeface="Times New Roman" pitchFamily="18" charset="0"/>
                <a:cs typeface="Times New Roman" pitchFamily="18" charset="0"/>
              </a:rPr>
              <a:t>Cgd</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Cgs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Cds</a:t>
            </a:r>
            <a:r>
              <a:rPr lang="en-IN" sz="2000" dirty="0" smtClean="0">
                <a:latin typeface="Times New Roman" pitchFamily="18" charset="0"/>
                <a:cs typeface="Times New Roman" pitchFamily="18" charset="0"/>
              </a:rPr>
              <a:t> in dependence of both </a:t>
            </a:r>
            <a:r>
              <a:rPr lang="en-IN" sz="2000" dirty="0" err="1" smtClean="0">
                <a:latin typeface="Times New Roman" pitchFamily="18" charset="0"/>
                <a:cs typeface="Times New Roman" pitchFamily="18" charset="0"/>
              </a:rPr>
              <a:t>Vgs</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Vds</a:t>
            </a:r>
            <a:r>
              <a:rPr lang="en-IN" sz="2000" dirty="0" smtClean="0">
                <a:latin typeface="Times New Roman" pitchFamily="18" charset="0"/>
                <a:cs typeface="Times New Roman" pitchFamily="18" charset="0"/>
              </a:rPr>
              <a:t> are highly demanding, the results presented in this paper increase the understanding of both the underlying effects as well as of the trade-offs between accuracy and computational complexity made by simplifying device models. In turn, this information is highly beneficial for enabling accurate and computationally efficient automated design procedures for power electronics. </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order to make the most out of Wide Band Gap materials in application, the packaging of the devices needs to be reconsidered. </a:t>
            </a:r>
          </a:p>
          <a:p>
            <a:pPr algn="just">
              <a:lnSpc>
                <a:spcPct val="150000"/>
              </a:lnSpc>
            </a:pPr>
            <a:r>
              <a:rPr lang="en-IN" sz="2000" dirty="0" smtClean="0">
                <a:latin typeface="Times New Roman" pitchFamily="18" charset="0"/>
                <a:cs typeface="Times New Roman" pitchFamily="18" charset="0"/>
              </a:rPr>
              <a:t>The conventional structure of existing Si and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modules means that the current paths are formed by means of Aluminium (Al) bonding wires which connect the terminals of the package to the semiconductor die. </a:t>
            </a:r>
          </a:p>
          <a:p>
            <a:pPr algn="just">
              <a:lnSpc>
                <a:spcPct val="150000"/>
              </a:lnSpc>
            </a:pPr>
            <a:r>
              <a:rPr lang="en-IN" sz="2000" dirty="0" smtClean="0">
                <a:latin typeface="Times New Roman" pitchFamily="18" charset="0"/>
                <a:cs typeface="Times New Roman" pitchFamily="18" charset="0"/>
              </a:rPr>
              <a:t>This die is soldered to a direct copper bonding substrate (DCB) which in turn electrically isolates the die from the base of the package while still providing sufficient thermal transfer of heat. </a:t>
            </a:r>
          </a:p>
          <a:p>
            <a:pPr algn="just">
              <a:lnSpc>
                <a:spcPct val="150000"/>
              </a:lnSpc>
            </a:pPr>
            <a:r>
              <a:rPr lang="en-IN" sz="2000" dirty="0" smtClean="0">
                <a:latin typeface="Times New Roman" pitchFamily="18" charset="0"/>
                <a:cs typeface="Times New Roman" pitchFamily="18" charset="0"/>
              </a:rPr>
              <a:t>All of the components are then encapsulated with Silicone gel in order to provide protection against environmental effects, such as humidity and dirt.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typical response to this problem has been the addition of a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Schottky</a:t>
            </a:r>
            <a:r>
              <a:rPr lang="en-IN" sz="2000" dirty="0" smtClean="0">
                <a:latin typeface="Times New Roman" pitchFamily="18" charset="0"/>
                <a:cs typeface="Times New Roman" pitchFamily="18" charset="0"/>
              </a:rPr>
              <a:t> Barrier Diode (SBD) which has a lower forward voltage and faster recovery time. </a:t>
            </a:r>
          </a:p>
          <a:p>
            <a:pPr algn="just">
              <a:lnSpc>
                <a:spcPct val="150000"/>
              </a:lnSpc>
            </a:pPr>
            <a:r>
              <a:rPr lang="en-IN" sz="2000" dirty="0" smtClean="0">
                <a:latin typeface="Times New Roman" pitchFamily="18" charset="0"/>
                <a:cs typeface="Times New Roman" pitchFamily="18" charset="0"/>
              </a:rPr>
              <a:t>Regardless of the cause, an uncontrolled short-circuit event can cause serious damage to a system as well as to sensitive loads. </a:t>
            </a:r>
          </a:p>
          <a:p>
            <a:pPr algn="just">
              <a:lnSpc>
                <a:spcPct val="150000"/>
              </a:lnSpc>
            </a:pPr>
            <a:r>
              <a:rPr lang="en-IN" sz="2000" dirty="0" smtClean="0">
                <a:latin typeface="Times New Roman" pitchFamily="18" charset="0"/>
                <a:cs typeface="Times New Roman" pitchFamily="18" charset="0"/>
              </a:rPr>
              <a:t>Thus it becomes necessary to protect the system against such events.</a:t>
            </a:r>
          </a:p>
          <a:p>
            <a:pPr algn="just">
              <a:lnSpc>
                <a:spcPct val="150000"/>
              </a:lnSpc>
            </a:pP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MOSFETs are especially susceptible to damage as a result of short-circuiting events due to their fast switching speeds and very low on-state resistance.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err="1" smtClean="0">
                <a:latin typeface="Times New Roman" pitchFamily="18" charset="0"/>
                <a:cs typeface="Times New Roman" pitchFamily="18" charset="0"/>
              </a:rPr>
              <a:t>modeling</a:t>
            </a:r>
            <a:r>
              <a:rPr lang="en-IN" sz="2000" dirty="0" smtClean="0">
                <a:latin typeface="Times New Roman" pitchFamily="18" charset="0"/>
                <a:cs typeface="Times New Roman" pitchFamily="18" charset="0"/>
              </a:rPr>
              <a:t> of interface charge density is found to be necessary to describe the electrostatics of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MOSFETs when operating at simultaneous high current and high voltage regions. </a:t>
            </a:r>
          </a:p>
          <a:p>
            <a:pPr algn="just">
              <a:lnSpc>
                <a:spcPct val="150000"/>
              </a:lnSpc>
            </a:pPr>
            <a:r>
              <a:rPr lang="en-IN" sz="2000" dirty="0" smtClean="0">
                <a:latin typeface="Times New Roman" pitchFamily="18" charset="0"/>
                <a:cs typeface="Times New Roman" pitchFamily="18" charset="0"/>
              </a:rPr>
              <a:t>The proposed compact model accurately fits the measurement data extracted of a 160 </a:t>
            </a:r>
            <a:r>
              <a:rPr lang="en-IN" sz="2000" dirty="0" err="1" smtClean="0">
                <a:latin typeface="Times New Roman" pitchFamily="18" charset="0"/>
                <a:cs typeface="Times New Roman" pitchFamily="18" charset="0"/>
              </a:rPr>
              <a:t>milli</a:t>
            </a:r>
            <a:r>
              <a:rPr lang="en-IN" sz="2000" dirty="0" smtClean="0">
                <a:latin typeface="Times New Roman" pitchFamily="18" charset="0"/>
                <a:cs typeface="Times New Roman" pitchFamily="18" charset="0"/>
              </a:rPr>
              <a:t> ohms, 1200V </a:t>
            </a:r>
            <a:r>
              <a:rPr lang="en-IN" sz="2000" dirty="0" err="1" smtClean="0">
                <a:latin typeface="Times New Roman" pitchFamily="18" charset="0"/>
                <a:cs typeface="Times New Roman" pitchFamily="18" charset="0"/>
              </a:rPr>
              <a:t>SiC</a:t>
            </a:r>
            <a:r>
              <a:rPr lang="en-IN" sz="2000" dirty="0" smtClean="0">
                <a:latin typeface="Times New Roman" pitchFamily="18" charset="0"/>
                <a:cs typeface="Times New Roman" pitchFamily="18" charset="0"/>
              </a:rPr>
              <a:t> power MOSFET in the complete IV plane from drain-voltage </a:t>
            </a:r>
            <a:r>
              <a:rPr lang="en-IN" sz="2000" dirty="0" err="1" smtClean="0">
                <a:latin typeface="Times New Roman" pitchFamily="18" charset="0"/>
                <a:cs typeface="Times New Roman" pitchFamily="18" charset="0"/>
              </a:rPr>
              <a:t>Vd</a:t>
            </a:r>
            <a:r>
              <a:rPr lang="en-IN" sz="2000" dirty="0" smtClean="0">
                <a:latin typeface="Times New Roman" pitchFamily="18" charset="0"/>
                <a:cs typeface="Times New Roman" pitchFamily="18" charset="0"/>
              </a:rPr>
              <a:t> = 5mV up to 800 V and current ranges from few </a:t>
            </a:r>
            <a:r>
              <a:rPr lang="en-IN" sz="2000" dirty="0" err="1" smtClean="0">
                <a:latin typeface="Times New Roman" pitchFamily="18" charset="0"/>
                <a:cs typeface="Times New Roman" pitchFamily="18" charset="0"/>
              </a:rPr>
              <a:t>mA</a:t>
            </a:r>
            <a:r>
              <a:rPr lang="en-IN" sz="2000" dirty="0" smtClean="0">
                <a:latin typeface="Times New Roman" pitchFamily="18" charset="0"/>
                <a:cs typeface="Times New Roman" pitchFamily="18" charset="0"/>
              </a:rPr>
              <a:t> to 30 A.</a:t>
            </a:r>
          </a:p>
          <a:p>
            <a:pPr algn="just">
              <a:lnSpc>
                <a:spcPct val="150000"/>
              </a:lnSpc>
            </a:pPr>
            <a:r>
              <a:rPr lang="en-IN" sz="2000" dirty="0" smtClean="0">
                <a:latin typeface="Times New Roman" pitchFamily="18" charset="0"/>
                <a:cs typeface="Times New Roman" pitchFamily="18" charset="0"/>
              </a:rPr>
              <a:t>To minimize the effect of self-heating in the measurements and to achieve high accuracy in the high voltage and high current IV characteristics of the DUT, we use the technique and considerations explained in.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It was shown that non-linear voltage-dependence of </a:t>
            </a:r>
            <a:r>
              <a:rPr lang="en-IN" sz="2000" dirty="0" err="1" smtClean="0">
                <a:latin typeface="Times New Roman" pitchFamily="18" charset="0"/>
                <a:cs typeface="Times New Roman" pitchFamily="18" charset="0"/>
              </a:rPr>
              <a:t>interterminal</a:t>
            </a:r>
            <a:r>
              <a:rPr lang="en-IN" sz="2000" dirty="0" smtClean="0">
                <a:latin typeface="Times New Roman" pitchFamily="18" charset="0"/>
                <a:cs typeface="Times New Roman" pitchFamily="18" charset="0"/>
              </a:rPr>
              <a:t> MOSFET capacitances determine the dynamic performance of power MOSFETs. </a:t>
            </a:r>
          </a:p>
          <a:p>
            <a:pPr algn="just">
              <a:lnSpc>
                <a:spcPct val="150000"/>
              </a:lnSpc>
            </a:pPr>
            <a:r>
              <a:rPr lang="en-IN" sz="2000" dirty="0" smtClean="0">
                <a:latin typeface="Times New Roman" pitchFamily="18" charset="0"/>
                <a:cs typeface="Times New Roman" pitchFamily="18" charset="0"/>
              </a:rPr>
              <a:t>In contrast to compact device models, numerical simulation of semiconductor devices in TCAD tools provides a more accurate modelling of device physics, and a deeper insight into the device performance, which can neither be gained accurately by DPT nor by calorimetric measurements.</a:t>
            </a:r>
          </a:p>
          <a:p>
            <a:pPr algn="just">
              <a:lnSpc>
                <a:spcPct val="150000"/>
              </a:lnSpc>
            </a:pPr>
            <a:r>
              <a:rPr lang="en-IN" sz="2000" dirty="0" smtClean="0">
                <a:latin typeface="Times New Roman" pitchFamily="18" charset="0"/>
                <a:cs typeface="Times New Roman" pitchFamily="18" charset="0"/>
              </a:rPr>
              <a:t>The 2D TCAD model was calibrated to match the I-V and C-V device characteristics as close as possible, while observing the performance variation between several C2M0080120D devices.</a:t>
            </a: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Wide band gap technology: Efficiency potential and application readiness map</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M. Makoschitz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The two recently launched programs by ARPA-E (CIRCUITS and PNDIODES) continue to investigate the use of WBG semiconductors in power electronics.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Characterization of wide bandgap power semiconductor devices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F. Wang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This paper focuses on WBG device characterization at cryogenic temperatures. First, the testing setup for cryogenic temperature characterization is introduced.</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63207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Improved </a:t>
                      </a:r>
                      <a:r>
                        <a:rPr lang="en-US" sz="1800" dirty="0" err="1">
                          <a:latin typeface="Times New Roman"/>
                          <a:ea typeface="Calibri"/>
                          <a:cs typeface="Latha"/>
                        </a:rPr>
                        <a:t>SiC</a:t>
                      </a:r>
                      <a:r>
                        <a:rPr lang="en-US" sz="1800" dirty="0">
                          <a:latin typeface="Times New Roman"/>
                          <a:ea typeface="Calibri"/>
                          <a:cs typeface="Latha"/>
                        </a:rPr>
                        <a:t> power MOSFET model considering nonlinear junction capacitances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Z. Duan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Silicon carbide (SiC) power metal-oxide-semiconductor field-effect transistors (MOSFETS) have been applied in high-power and high-frequency converters recently.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non-segmented PSpice model of SiC MOSFET with temperature-dependent parameters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H. Li et al.,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non-segmented equations and the parameter-extraction method for the proposed </a:t>
                      </a:r>
                      <a:r>
                        <a:rPr lang="en-US" sz="1800" dirty="0" err="1">
                          <a:solidFill>
                            <a:srgbClr val="333333"/>
                          </a:solidFill>
                          <a:latin typeface="Times New Roman"/>
                          <a:ea typeface="Calibri"/>
                          <a:cs typeface="Latha"/>
                        </a:rPr>
                        <a:t>SiC</a:t>
                      </a:r>
                      <a:r>
                        <a:rPr lang="en-US" sz="1800" dirty="0">
                          <a:solidFill>
                            <a:srgbClr val="333333"/>
                          </a:solidFill>
                          <a:latin typeface="Times New Roman"/>
                          <a:ea typeface="Calibri"/>
                          <a:cs typeface="Latha"/>
                        </a:rPr>
                        <a:t> </a:t>
                      </a:r>
                      <a:r>
                        <a:rPr lang="en-US" sz="1800" dirty="0" err="1">
                          <a:solidFill>
                            <a:srgbClr val="333333"/>
                          </a:solidFill>
                          <a:latin typeface="Times New Roman"/>
                          <a:ea typeface="Calibri"/>
                          <a:cs typeface="Latha"/>
                        </a:rPr>
                        <a:t>mosfet</a:t>
                      </a:r>
                      <a:r>
                        <a:rPr lang="en-US" sz="1800" dirty="0">
                          <a:solidFill>
                            <a:srgbClr val="333333"/>
                          </a:solidFill>
                          <a:latin typeface="Times New Roman"/>
                          <a:ea typeface="Calibri"/>
                          <a:cs typeface="Latha"/>
                        </a:rPr>
                        <a:t> </a:t>
                      </a:r>
                      <a:r>
                        <a:rPr lang="en-US" sz="1800" dirty="0" err="1">
                          <a:solidFill>
                            <a:srgbClr val="333333"/>
                          </a:solidFill>
                          <a:latin typeface="Times New Roman"/>
                          <a:ea typeface="Calibri"/>
                          <a:cs typeface="Latha"/>
                        </a:rPr>
                        <a:t>PSpice</a:t>
                      </a:r>
                      <a:r>
                        <a:rPr lang="en-US" sz="1800" dirty="0">
                          <a:solidFill>
                            <a:srgbClr val="333333"/>
                          </a:solidFill>
                          <a:latin typeface="Times New Roman"/>
                          <a:ea typeface="Calibri"/>
                          <a:cs typeface="Latha"/>
                        </a:rPr>
                        <a:t> model are introduced first.</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4.jpg"/>
          <p:cNvPicPr>
            <a:picLocks noGrp="1" noChangeAspect="1" noChangeArrowheads="1"/>
          </p:cNvPicPr>
          <p:nvPr>
            <p:ph idx="1"/>
          </p:nvPr>
        </p:nvPicPr>
        <p:blipFill>
          <a:blip r:embed="rId2"/>
          <a:srcRect/>
          <a:stretch>
            <a:fillRect/>
          </a:stretch>
        </p:blipFill>
        <p:spPr bwMode="auto">
          <a:xfrm>
            <a:off x="2133600" y="1676400"/>
            <a:ext cx="5867400" cy="4343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9144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This paper shows the voltage dependence of capacitance in vertical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power MOSFETs with lateral channel. It investigates the effect of two-voltage dependent (</a:t>
            </a:r>
            <a:r>
              <a:rPr lang="en-IN" sz="1600" dirty="0" err="1" smtClean="0">
                <a:latin typeface="Times New Roman" pitchFamily="18" charset="0"/>
                <a:cs typeface="Times New Roman" pitchFamily="18" charset="0"/>
              </a:rPr>
              <a:t>Vgs,Vds</a:t>
            </a:r>
            <a:r>
              <a:rPr lang="en-IN" sz="1600" dirty="0" smtClean="0">
                <a:latin typeface="Times New Roman" pitchFamily="18" charset="0"/>
                <a:cs typeface="Times New Roman" pitchFamily="18" charset="0"/>
              </a:rPr>
              <a:t>) nonlinear C-V properties on the performance of the device in fast switching. TCAD device simulations allow the impact of layout </a:t>
            </a:r>
            <a:r>
              <a:rPr lang="en-IN" sz="1600" dirty="0" err="1" smtClean="0">
                <a:latin typeface="Times New Roman" pitchFamily="18" charset="0"/>
                <a:cs typeface="Times New Roman" pitchFamily="18" charset="0"/>
              </a:rPr>
              <a:t>parasitics</a:t>
            </a:r>
            <a:r>
              <a:rPr lang="en-IN" sz="1600" dirty="0" smtClean="0">
                <a:latin typeface="Times New Roman" pitchFamily="18" charset="0"/>
                <a:cs typeface="Times New Roman" pitchFamily="18" charset="0"/>
              </a:rPr>
              <a:t> and the device I-Vs and C-Vs characteristics on the device switching performance to be distinguished with a higher accuracy than it is possible by any kind of measurements. With the different approaches for the three </a:t>
            </a:r>
            <a:r>
              <a:rPr lang="en-IN" sz="1600" dirty="0" err="1" smtClean="0">
                <a:latin typeface="Times New Roman" pitchFamily="18" charset="0"/>
                <a:cs typeface="Times New Roman" pitchFamily="18" charset="0"/>
              </a:rPr>
              <a:t>interterminal</a:t>
            </a:r>
            <a:r>
              <a:rPr lang="en-IN" sz="1600" dirty="0" smtClean="0">
                <a:latin typeface="Times New Roman" pitchFamily="18" charset="0"/>
                <a:cs typeface="Times New Roman" pitchFamily="18" charset="0"/>
              </a:rPr>
              <a:t> capacitance model evaluated here, detailed insight is obtained on the origin of and impact on parameters such as measured switching energy losses </a:t>
            </a:r>
            <a:r>
              <a:rPr lang="en-IN" sz="1600" dirty="0" err="1" smtClean="0">
                <a:latin typeface="Times New Roman" pitchFamily="18" charset="0"/>
                <a:cs typeface="Times New Roman" pitchFamily="18" charset="0"/>
              </a:rPr>
              <a:t>Eloss,out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Ohmic</a:t>
            </a:r>
            <a:r>
              <a:rPr lang="en-IN" sz="1600" dirty="0" smtClean="0">
                <a:latin typeface="Times New Roman" pitchFamily="18" charset="0"/>
                <a:cs typeface="Times New Roman" pitchFamily="18" charset="0"/>
              </a:rPr>
              <a:t> switching energy losses </a:t>
            </a:r>
            <a:r>
              <a:rPr lang="en-IN" sz="1600" dirty="0" err="1" smtClean="0">
                <a:latin typeface="Times New Roman" pitchFamily="18" charset="0"/>
                <a:cs typeface="Times New Roman" pitchFamily="18" charset="0"/>
              </a:rPr>
              <a:t>Eloss,ch</a:t>
            </a:r>
            <a:r>
              <a:rPr lang="en-IN" sz="1600" dirty="0" smtClean="0">
                <a:latin typeface="Times New Roman" pitchFamily="18" charset="0"/>
                <a:cs typeface="Times New Roman" pitchFamily="18" charset="0"/>
              </a:rPr>
              <a:t>, voltage </a:t>
            </a:r>
            <a:r>
              <a:rPr lang="en-IN" sz="1600" dirty="0" err="1" smtClean="0">
                <a:latin typeface="Times New Roman" pitchFamily="18" charset="0"/>
                <a:cs typeface="Times New Roman" pitchFamily="18" charset="0"/>
              </a:rPr>
              <a:t>tdelay,V</a:t>
            </a:r>
            <a:r>
              <a:rPr lang="en-IN" sz="1600" dirty="0" smtClean="0">
                <a:latin typeface="Times New Roman" pitchFamily="18" charset="0"/>
                <a:cs typeface="Times New Roman" pitchFamily="18" charset="0"/>
              </a:rPr>
              <a:t> and current </a:t>
            </a:r>
            <a:r>
              <a:rPr lang="en-IN" sz="1600" dirty="0" err="1" smtClean="0">
                <a:latin typeface="Times New Roman" pitchFamily="18" charset="0"/>
                <a:cs typeface="Times New Roman" pitchFamily="18" charset="0"/>
              </a:rPr>
              <a:t>tdelay,I</a:t>
            </a:r>
            <a:r>
              <a:rPr lang="en-IN" sz="1600" dirty="0" smtClean="0">
                <a:latin typeface="Times New Roman" pitchFamily="18" charset="0"/>
                <a:cs typeface="Times New Roman" pitchFamily="18" charset="0"/>
              </a:rPr>
              <a:t> delay, and voltage </a:t>
            </a:r>
            <a:r>
              <a:rPr lang="en-IN" sz="1600" dirty="0" err="1" smtClean="0">
                <a:latin typeface="Times New Roman" pitchFamily="18" charset="0"/>
                <a:cs typeface="Times New Roman" pitchFamily="18" charset="0"/>
              </a:rPr>
              <a:t>dVds</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dt</a:t>
            </a:r>
            <a:r>
              <a:rPr lang="en-IN" sz="1600" dirty="0" smtClean="0">
                <a:latin typeface="Times New Roman" pitchFamily="18" charset="0"/>
                <a:cs typeface="Times New Roman" pitchFamily="18" charset="0"/>
              </a:rPr>
              <a:t> and current </a:t>
            </a:r>
            <a:r>
              <a:rPr lang="en-IN" sz="1600" dirty="0" err="1" smtClean="0">
                <a:latin typeface="Times New Roman" pitchFamily="18" charset="0"/>
                <a:cs typeface="Times New Roman" pitchFamily="18" charset="0"/>
              </a:rPr>
              <a:t>dId</a:t>
            </a:r>
            <a:r>
              <a:rPr lang="en-IN" sz="1600" dirty="0" smtClean="0">
                <a:latin typeface="Times New Roman" pitchFamily="18" charset="0"/>
                <a:cs typeface="Times New Roman" pitchFamily="18" charset="0"/>
              </a:rPr>
              <a:t>/</a:t>
            </a:r>
            <a:r>
              <a:rPr lang="en-IN" sz="1600" dirty="0" err="1" smtClean="0">
                <a:latin typeface="Times New Roman" pitchFamily="18" charset="0"/>
                <a:cs typeface="Times New Roman" pitchFamily="18" charset="0"/>
              </a:rPr>
              <a:t>dt</a:t>
            </a:r>
            <a:r>
              <a:rPr lang="en-IN" sz="1600" dirty="0" smtClean="0">
                <a:latin typeface="Times New Roman" pitchFamily="18" charset="0"/>
                <a:cs typeface="Times New Roman" pitchFamily="18" charset="0"/>
              </a:rPr>
              <a:t> rate of change. The modelling approach presented in this paper is highly valuable for understanding the trade-offs between accuracy and computational cost for predictive modelling of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power MOSFETs, and can also be applied to other fast switching power devices.</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M. </a:t>
            </a:r>
            <a:r>
              <a:rPr lang="en-IN" sz="1600" dirty="0" err="1" smtClean="0">
                <a:latin typeface="Times New Roman" pitchFamily="18" charset="0"/>
                <a:cs typeface="Times New Roman" pitchFamily="18" charset="0"/>
              </a:rPr>
              <a:t>Makoschitz</a:t>
            </a:r>
            <a:r>
              <a:rPr lang="en-IN" sz="1600" dirty="0" smtClean="0">
                <a:latin typeface="Times New Roman" pitchFamily="18" charset="0"/>
                <a:cs typeface="Times New Roman" pitchFamily="18" charset="0"/>
              </a:rPr>
              <a:t> et al., “Wide band gap technology: Efficiency potential and application readiness map,” Power Electronic Conversion Technology Annex (PECTA), Tech. Rep., May 2020. </a:t>
            </a:r>
          </a:p>
          <a:p>
            <a:pPr algn="just">
              <a:lnSpc>
                <a:spcPct val="160000"/>
              </a:lnSpc>
            </a:pPr>
            <a:r>
              <a:rPr lang="en-IN" sz="1600" dirty="0" smtClean="0">
                <a:latin typeface="Times New Roman" pitchFamily="18" charset="0"/>
                <a:cs typeface="Times New Roman" pitchFamily="18" charset="0"/>
              </a:rPr>
              <a:t>[2] F. Wang et al., Characterization of wide </a:t>
            </a:r>
            <a:r>
              <a:rPr lang="en-IN" sz="1600" dirty="0" err="1" smtClean="0">
                <a:latin typeface="Times New Roman" pitchFamily="18" charset="0"/>
                <a:cs typeface="Times New Roman" pitchFamily="18" charset="0"/>
              </a:rPr>
              <a:t>bandgap</a:t>
            </a:r>
            <a:r>
              <a:rPr lang="en-IN" sz="1600" dirty="0" smtClean="0">
                <a:latin typeface="Times New Roman" pitchFamily="18" charset="0"/>
                <a:cs typeface="Times New Roman" pitchFamily="18" charset="0"/>
              </a:rPr>
              <a:t> power semiconductor devices. Institution of Engineering &amp; Technology, 2018. </a:t>
            </a:r>
          </a:p>
          <a:p>
            <a:pPr algn="just">
              <a:lnSpc>
                <a:spcPct val="160000"/>
              </a:lnSpc>
            </a:pPr>
            <a:r>
              <a:rPr lang="en-IN" sz="1600" dirty="0" smtClean="0">
                <a:latin typeface="Times New Roman" pitchFamily="18" charset="0"/>
                <a:cs typeface="Times New Roman" pitchFamily="18" charset="0"/>
              </a:rPr>
              <a:t>[3] Z. </a:t>
            </a:r>
            <a:r>
              <a:rPr lang="en-IN" sz="1600" dirty="0" err="1" smtClean="0">
                <a:latin typeface="Times New Roman" pitchFamily="18" charset="0"/>
                <a:cs typeface="Times New Roman" pitchFamily="18" charset="0"/>
              </a:rPr>
              <a:t>Duan</a:t>
            </a:r>
            <a:r>
              <a:rPr lang="en-IN" sz="1600" dirty="0" smtClean="0">
                <a:latin typeface="Times New Roman" pitchFamily="18" charset="0"/>
                <a:cs typeface="Times New Roman" pitchFamily="18" charset="0"/>
              </a:rPr>
              <a:t> et al., “Improved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power MOSFET model considering nonlinear junction capacitances,” IEEE Transactions on Power Electronics, vol. 33, no. 3, pp. 2509–2517, March 2018. </a:t>
            </a:r>
          </a:p>
          <a:p>
            <a:pPr algn="just">
              <a:lnSpc>
                <a:spcPct val="160000"/>
              </a:lnSpc>
            </a:pPr>
            <a:r>
              <a:rPr lang="en-IN" sz="1600" dirty="0" smtClean="0">
                <a:latin typeface="Times New Roman" pitchFamily="18" charset="0"/>
                <a:cs typeface="Times New Roman" pitchFamily="18" charset="0"/>
              </a:rPr>
              <a:t>[4] H. Li et al., “A non-segmented </a:t>
            </a:r>
            <a:r>
              <a:rPr lang="en-IN" sz="1600" dirty="0" err="1" smtClean="0">
                <a:latin typeface="Times New Roman" pitchFamily="18" charset="0"/>
                <a:cs typeface="Times New Roman" pitchFamily="18" charset="0"/>
              </a:rPr>
              <a:t>PSpice</a:t>
            </a:r>
            <a:r>
              <a:rPr lang="en-IN" sz="1600" dirty="0" smtClean="0">
                <a:latin typeface="Times New Roman" pitchFamily="18" charset="0"/>
                <a:cs typeface="Times New Roman" pitchFamily="18" charset="0"/>
              </a:rPr>
              <a:t> model of </a:t>
            </a:r>
            <a:r>
              <a:rPr lang="en-IN" sz="1600" dirty="0" err="1" smtClean="0">
                <a:latin typeface="Times New Roman" pitchFamily="18" charset="0"/>
                <a:cs typeface="Times New Roman" pitchFamily="18" charset="0"/>
              </a:rPr>
              <a:t>SiC</a:t>
            </a:r>
            <a:r>
              <a:rPr lang="en-IN" sz="1600" dirty="0" smtClean="0">
                <a:latin typeface="Times New Roman" pitchFamily="18" charset="0"/>
                <a:cs typeface="Times New Roman" pitchFamily="18" charset="0"/>
              </a:rPr>
              <a:t> MOSFET with temperature-dependent parameters,” IEEE Transactions on Power Electronics, vol. 34, no. 5, pp. 4603–4612, May 2019. </a:t>
            </a:r>
          </a:p>
          <a:p>
            <a:pPr algn="just">
              <a:lnSpc>
                <a:spcPct val="160000"/>
              </a:lnSpc>
            </a:pPr>
            <a:r>
              <a:rPr lang="en-IN" sz="1600" dirty="0" smtClean="0">
                <a:latin typeface="Times New Roman" pitchFamily="18" charset="0"/>
                <a:cs typeface="Times New Roman" pitchFamily="18" charset="0"/>
              </a:rPr>
              <a:t>[5] Y. </a:t>
            </a:r>
            <a:r>
              <a:rPr lang="en-IN" sz="1600" dirty="0" err="1" smtClean="0">
                <a:latin typeface="Times New Roman" pitchFamily="18" charset="0"/>
                <a:cs typeface="Times New Roman" pitchFamily="18" charset="0"/>
              </a:rPr>
              <a:t>Mukunoki</a:t>
            </a:r>
            <a:r>
              <a:rPr lang="en-IN" sz="1600" dirty="0" smtClean="0">
                <a:latin typeface="Times New Roman" pitchFamily="18" charset="0"/>
                <a:cs typeface="Times New Roman" pitchFamily="18" charset="0"/>
              </a:rPr>
              <a:t> et al.,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of a silicon-carbide MOSFET with focus on internal stray capacitances and inductances, and its verification,” IEEE Transactions on Industry Applications, vol. 54, no. 3, pp. 2588– 2597, 2018.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Y. </a:t>
            </a:r>
            <a:r>
              <a:rPr lang="en-IN" sz="1500" dirty="0" err="1" smtClean="0">
                <a:latin typeface="Times New Roman" pitchFamily="18" charset="0"/>
                <a:cs typeface="Times New Roman" pitchFamily="18" charset="0"/>
              </a:rPr>
              <a:t>Mukunoki</a:t>
            </a:r>
            <a:r>
              <a:rPr lang="en-IN" sz="1500" dirty="0" smtClean="0">
                <a:latin typeface="Times New Roman" pitchFamily="18" charset="0"/>
                <a:cs typeface="Times New Roman" pitchFamily="18" charset="0"/>
              </a:rPr>
              <a:t> et al., “An improved compact model for a silicon-carbide MOSFET and its application to accurate circuit simulation,” IEEE Transactions on Power Electronics, vol. 33, no. 11, pp. 9834–9842, Nov 2018. </a:t>
            </a:r>
          </a:p>
          <a:p>
            <a:pPr algn="just">
              <a:lnSpc>
                <a:spcPct val="170000"/>
              </a:lnSpc>
            </a:pPr>
            <a:r>
              <a:rPr lang="en-IN" sz="1500" dirty="0" smtClean="0">
                <a:latin typeface="Times New Roman" pitchFamily="18" charset="0"/>
                <a:cs typeface="Times New Roman" pitchFamily="18" charset="0"/>
              </a:rPr>
              <a:t>[7] Y. </a:t>
            </a:r>
            <a:r>
              <a:rPr lang="en-IN" sz="1500" dirty="0" err="1" smtClean="0">
                <a:latin typeface="Times New Roman" pitchFamily="18" charset="0"/>
                <a:cs typeface="Times New Roman" pitchFamily="18" charset="0"/>
              </a:rPr>
              <a:t>Mukunoki</a:t>
            </a:r>
            <a:r>
              <a:rPr lang="en-IN" sz="1500" dirty="0" smtClean="0">
                <a:latin typeface="Times New Roman" pitchFamily="18" charset="0"/>
                <a:cs typeface="Times New Roman" pitchFamily="18" charset="0"/>
              </a:rPr>
              <a:t> et al., “A comparative study of SPICE models for an </a:t>
            </a:r>
            <a:r>
              <a:rPr lang="en-IN" sz="1500" dirty="0" err="1" smtClean="0">
                <a:latin typeface="Times New Roman" pitchFamily="18" charset="0"/>
                <a:cs typeface="Times New Roman" pitchFamily="18" charset="0"/>
              </a:rPr>
              <a:t>SiCMOSFET</a:t>
            </a:r>
            <a:r>
              <a:rPr lang="en-IN" sz="1500" dirty="0" smtClean="0">
                <a:latin typeface="Times New Roman" pitchFamily="18" charset="0"/>
                <a:cs typeface="Times New Roman" pitchFamily="18" charset="0"/>
              </a:rPr>
              <a:t>,” in Proc of IEEE International Exhibition and Conference for Power Electronics, Intelligent Motion, Renewable Energy and Energy Management (PCIM). VDE, 2019, pp. 1–5. </a:t>
            </a:r>
          </a:p>
          <a:p>
            <a:pPr algn="just">
              <a:lnSpc>
                <a:spcPct val="170000"/>
              </a:lnSpc>
            </a:pPr>
            <a:r>
              <a:rPr lang="en-IN" sz="1500" dirty="0" smtClean="0">
                <a:latin typeface="Times New Roman" pitchFamily="18" charset="0"/>
                <a:cs typeface="Times New Roman" pitchFamily="18" charset="0"/>
              </a:rPr>
              <a:t>[8] C. </a:t>
            </a:r>
            <a:r>
              <a:rPr lang="en-IN" sz="1500" dirty="0" err="1" smtClean="0">
                <a:latin typeface="Times New Roman" pitchFamily="18" charset="0"/>
                <a:cs typeface="Times New Roman" pitchFamily="18" charset="0"/>
              </a:rPr>
              <a:t>Salcines</a:t>
            </a:r>
            <a:r>
              <a:rPr lang="en-IN" sz="1500" dirty="0" smtClean="0">
                <a:latin typeface="Times New Roman" pitchFamily="18" charset="0"/>
                <a:cs typeface="Times New Roman" pitchFamily="18" charset="0"/>
              </a:rPr>
              <a:t> et al., “Characterization of intrinsic capacitances of power transistors under high current conduction based on pulsed S-parameter measurements,” in Proc. of IEEE 6th Workshop on Wide </a:t>
            </a:r>
            <a:r>
              <a:rPr lang="en-IN" sz="1500" dirty="0" err="1" smtClean="0">
                <a:latin typeface="Times New Roman" pitchFamily="18" charset="0"/>
                <a:cs typeface="Times New Roman" pitchFamily="18" charset="0"/>
              </a:rPr>
              <a:t>Bandgap</a:t>
            </a:r>
            <a:r>
              <a:rPr lang="en-IN" sz="1500" dirty="0" smtClean="0">
                <a:latin typeface="Times New Roman" pitchFamily="18" charset="0"/>
                <a:cs typeface="Times New Roman" pitchFamily="18" charset="0"/>
              </a:rPr>
              <a:t> Power Devices and Applications (</a:t>
            </a:r>
            <a:r>
              <a:rPr lang="en-IN" sz="1500" dirty="0" err="1" smtClean="0">
                <a:latin typeface="Times New Roman" pitchFamily="18" charset="0"/>
                <a:cs typeface="Times New Roman" pitchFamily="18" charset="0"/>
              </a:rPr>
              <a:t>WiPDA</a:t>
            </a:r>
            <a:r>
              <a:rPr lang="en-IN" sz="1500" dirty="0" smtClean="0">
                <a:latin typeface="Times New Roman" pitchFamily="18" charset="0"/>
                <a:cs typeface="Times New Roman" pitchFamily="18" charset="0"/>
              </a:rPr>
              <a:t>), Oct 2018, pp. 180–184. </a:t>
            </a:r>
          </a:p>
          <a:p>
            <a:pPr algn="just">
              <a:lnSpc>
                <a:spcPct val="170000"/>
              </a:lnSpc>
            </a:pPr>
            <a:r>
              <a:rPr lang="en-IN" sz="1500" dirty="0" smtClean="0">
                <a:latin typeface="Times New Roman" pitchFamily="18" charset="0"/>
                <a:cs typeface="Times New Roman" pitchFamily="18" charset="0"/>
              </a:rPr>
              <a:t>[9] H. </a:t>
            </a:r>
            <a:r>
              <a:rPr lang="en-IN" sz="1500" dirty="0" err="1" smtClean="0">
                <a:latin typeface="Times New Roman" pitchFamily="18" charset="0"/>
                <a:cs typeface="Times New Roman" pitchFamily="18" charset="0"/>
              </a:rPr>
              <a:t>Sakairi</a:t>
            </a:r>
            <a:r>
              <a:rPr lang="en-IN" sz="1500" dirty="0" smtClean="0">
                <a:latin typeface="Times New Roman" pitchFamily="18" charset="0"/>
                <a:cs typeface="Times New Roman" pitchFamily="18" charset="0"/>
              </a:rPr>
              <a:t> et al., “Measurement methodology for accurate </a:t>
            </a:r>
            <a:r>
              <a:rPr lang="en-IN" sz="1500" dirty="0" err="1" smtClean="0">
                <a:latin typeface="Times New Roman" pitchFamily="18" charset="0"/>
                <a:cs typeface="Times New Roman" pitchFamily="18" charset="0"/>
              </a:rPr>
              <a:t>modeling</a:t>
            </a:r>
            <a:r>
              <a:rPr lang="en-IN" sz="1500" dirty="0" smtClean="0">
                <a:latin typeface="Times New Roman" pitchFamily="18" charset="0"/>
                <a:cs typeface="Times New Roman" pitchFamily="18" charset="0"/>
              </a:rPr>
              <a:t> of </a:t>
            </a:r>
            <a:r>
              <a:rPr lang="en-IN" sz="1500" dirty="0" err="1" smtClean="0">
                <a:latin typeface="Times New Roman" pitchFamily="18" charset="0"/>
                <a:cs typeface="Times New Roman" pitchFamily="18" charset="0"/>
              </a:rPr>
              <a:t>SiC</a:t>
            </a:r>
            <a:r>
              <a:rPr lang="en-IN" sz="1500" dirty="0" smtClean="0">
                <a:latin typeface="Times New Roman" pitchFamily="18" charset="0"/>
                <a:cs typeface="Times New Roman" pitchFamily="18" charset="0"/>
              </a:rPr>
              <a:t> MOSFET switching </a:t>
            </a:r>
            <a:r>
              <a:rPr lang="en-IN" sz="1500" dirty="0" err="1" smtClean="0">
                <a:latin typeface="Times New Roman" pitchFamily="18" charset="0"/>
                <a:cs typeface="Times New Roman" pitchFamily="18" charset="0"/>
              </a:rPr>
              <a:t>behavior</a:t>
            </a:r>
            <a:r>
              <a:rPr lang="en-IN" sz="1500" dirty="0" smtClean="0">
                <a:latin typeface="Times New Roman" pitchFamily="18" charset="0"/>
                <a:cs typeface="Times New Roman" pitchFamily="18" charset="0"/>
              </a:rPr>
              <a:t> over wide voltage and current ranges,” IEEE Transactions on Power Electronics, vol. 33, no. 9, pp. 7314–7325, Sep. 2018. </a:t>
            </a:r>
          </a:p>
          <a:p>
            <a:pPr algn="just">
              <a:lnSpc>
                <a:spcPct val="170000"/>
              </a:lnSpc>
            </a:pPr>
            <a:r>
              <a:rPr lang="en-IN" sz="1500" dirty="0" smtClean="0">
                <a:latin typeface="Times New Roman" pitchFamily="18" charset="0"/>
                <a:cs typeface="Times New Roman" pitchFamily="18" charset="0"/>
              </a:rPr>
              <a:t>[10] V. van </a:t>
            </a:r>
            <a:r>
              <a:rPr lang="en-IN" sz="1500" dirty="0" err="1" smtClean="0">
                <a:latin typeface="Times New Roman" pitchFamily="18" charset="0"/>
                <a:cs typeface="Times New Roman" pitchFamily="18" charset="0"/>
              </a:rPr>
              <a:t>Treek</a:t>
            </a:r>
            <a:r>
              <a:rPr lang="en-IN" sz="1500" dirty="0" smtClean="0">
                <a:latin typeface="Times New Roman" pitchFamily="18" charset="0"/>
                <a:cs typeface="Times New Roman" pitchFamily="18" charset="0"/>
              </a:rPr>
              <a:t>, “Analysis of parasitic oscillations in commutation cells with high voltage power MOSFETs,” Ph.D. dissertation, Technical University of </a:t>
            </a:r>
            <a:r>
              <a:rPr lang="en-IN" sz="1500" dirty="0" err="1" smtClean="0">
                <a:latin typeface="Times New Roman" pitchFamily="18" charset="0"/>
                <a:cs typeface="Times New Roman" pitchFamily="18" charset="0"/>
              </a:rPr>
              <a:t>Illmenau</a:t>
            </a:r>
            <a:r>
              <a:rPr lang="en-IN" sz="1500" dirty="0" smtClean="0">
                <a:latin typeface="Times New Roman" pitchFamily="18" charset="0"/>
                <a:cs typeface="Times New Roman" pitchFamily="18" charset="0"/>
              </a:rPr>
              <a:t>, 2013</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1280</TotalTime>
  <Words>1459</Words>
  <Application>Microsoft Office PowerPoint</Application>
  <PresentationFormat>On-screen Show (4:3)</PresentationFormat>
  <Paragraphs>67</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Accuracy of Three Inter-Terminal Capacitance Models for SiC Power MOSFETs under Fast Switching</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2021-05-25T15:13:06Z</dcterms:modified>
</cp:coreProperties>
</file>