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Voltage-sourced Converter fed High-speed SRM Drive System with Energy Feedback and Near-Unity Power Factor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The diode bridge rectifier fed asymmetric </a:t>
            </a:r>
            <a:r>
              <a:rPr lang="en-IN" sz="2000" dirty="0" err="1" smtClean="0">
                <a:latin typeface="Times New Roman" pitchFamily="18" charset="0"/>
                <a:cs typeface="Times New Roman" pitchFamily="18" charset="0"/>
              </a:rPr>
              <a:t>halfbridge</a:t>
            </a:r>
            <a:r>
              <a:rPr lang="en-IN" sz="2000" dirty="0" smtClean="0">
                <a:latin typeface="Times New Roman" pitchFamily="18" charset="0"/>
                <a:cs typeface="Times New Roman" pitchFamily="18" charset="0"/>
              </a:rPr>
              <a:t> converter (AHBC) is conventionally employed to drive switched reluctance motors (SRMs), which leads to poor grid-side power quality. In the proposed system, a topology made up of a voltage-sourced converter (VSC) and an AHBC is employed to drive the high-speed SRM. Stable SRM operation can be obtained by manipulating the active power flowing to motor side, and on the basis of that, the grid-side power quality is enhanced by directly manipulating input reactive power. Predictive deadbeat control (P-DBC) with disturbance observer is employed to follow the power references, thereby achieving controllable speed, energy feedback, near-unity grid-side power factor (PF), and low grid-side current distortion simultaneously. Additionally, an improved asymmetric modulation method is developed for switching frequency reduction. Experiments are carried out to test the proposed drive system in steady and dynamic conditions. Performance comparisons validate the improvement of the proposed high-speed SRM drive system.</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Comparison with the existing ac machines, Switched Reluctance Motor is in advancement as a lot of importance is given to this machine. </a:t>
            </a:r>
          </a:p>
          <a:p>
            <a:pPr algn="just">
              <a:lnSpc>
                <a:spcPct val="150000"/>
              </a:lnSpc>
            </a:pPr>
            <a:r>
              <a:rPr lang="en-IN" sz="2000" dirty="0" smtClean="0">
                <a:latin typeface="Times New Roman" pitchFamily="18" charset="0"/>
                <a:cs typeface="Times New Roman" pitchFamily="18" charset="0"/>
              </a:rPr>
              <a:t>The benefits comprise low cost, higher performance, higher strength and high fault tolerance. </a:t>
            </a:r>
          </a:p>
          <a:p>
            <a:pPr algn="just">
              <a:lnSpc>
                <a:spcPct val="150000"/>
              </a:lnSpc>
            </a:pPr>
            <a:r>
              <a:rPr lang="en-IN" sz="2000" dirty="0" smtClean="0">
                <a:latin typeface="Times New Roman" pitchFamily="18" charset="0"/>
                <a:cs typeface="Times New Roman" pitchFamily="18" charset="0"/>
              </a:rPr>
              <a:t>Various forms of converters area unit used for dominant the SRM drive. The major downside of SRM drive is massive torque ripples. However, this could be restricted to an outsized extent by part current overlapping. </a:t>
            </a:r>
          </a:p>
          <a:p>
            <a:pPr algn="just">
              <a:lnSpc>
                <a:spcPct val="150000"/>
              </a:lnSpc>
            </a:pPr>
            <a:r>
              <a:rPr lang="en-IN" sz="2000" dirty="0" smtClean="0">
                <a:latin typeface="Times New Roman" pitchFamily="18" charset="0"/>
                <a:cs typeface="Times New Roman" pitchFamily="18" charset="0"/>
              </a:rPr>
              <a:t>Therefore separate management is employed for the converters used in SRM drive. The torsion ripples area unit reduced by part current overlapping.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based on the electromagnetic finite elemental analysis, the </a:t>
            </a:r>
            <a:r>
              <a:rPr lang="en-IN" sz="2000" dirty="0" err="1" smtClean="0">
                <a:latin typeface="Times New Roman" pitchFamily="18" charset="0"/>
                <a:cs typeface="Times New Roman" pitchFamily="18" charset="0"/>
              </a:rPr>
              <a:t>multiphysics</a:t>
            </a:r>
            <a:r>
              <a:rPr lang="en-IN" sz="2000" dirty="0" smtClean="0">
                <a:latin typeface="Times New Roman" pitchFamily="18" charset="0"/>
                <a:cs typeface="Times New Roman" pitchFamily="18" charset="0"/>
              </a:rPr>
              <a:t> acoustic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ultrahigh-speed SRM is built to analyze the acoustic response to estimate the sound pressure level. </a:t>
            </a:r>
          </a:p>
          <a:p>
            <a:pPr algn="just">
              <a:lnSpc>
                <a:spcPct val="150000"/>
              </a:lnSpc>
            </a:pPr>
            <a:r>
              <a:rPr lang="en-IN" sz="2000" dirty="0" smtClean="0">
                <a:latin typeface="Times New Roman" pitchFamily="18" charset="0"/>
                <a:cs typeface="Times New Roman" pitchFamily="18" charset="0"/>
              </a:rPr>
              <a:t>One of the reasons that restricts the maximum speed of SRMs is the speed limit of commercial rotary encoders due to mechanical considerations. </a:t>
            </a:r>
          </a:p>
          <a:p>
            <a:pPr algn="just">
              <a:lnSpc>
                <a:spcPct val="150000"/>
              </a:lnSpc>
            </a:pPr>
            <a:r>
              <a:rPr lang="en-IN" sz="2000" dirty="0" smtClean="0">
                <a:latin typeface="Times New Roman" pitchFamily="18" charset="0"/>
                <a:cs typeface="Times New Roman" pitchFamily="18" charset="0"/>
              </a:rPr>
              <a:t>To address this problem, develops a direct position control based on the nonintrusive reflective optical sensor, and eliminates the conventional encoders by adopting the </a:t>
            </a:r>
            <a:r>
              <a:rPr lang="en-IN" sz="2000" dirty="0" err="1" smtClean="0">
                <a:latin typeface="Times New Roman" pitchFamily="18" charset="0"/>
                <a:cs typeface="Times New Roman" pitchFamily="18" charset="0"/>
              </a:rPr>
              <a:t>sensorless</a:t>
            </a:r>
            <a:r>
              <a:rPr lang="en-IN" sz="2000" dirty="0" smtClean="0">
                <a:latin typeface="Times New Roman" pitchFamily="18" charset="0"/>
                <a:cs typeface="Times New Roman" pitchFamily="18" charset="0"/>
              </a:rPr>
              <a:t> control scheme.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converter working in discontinuous inductor current mode is used to regulate the DC output voltage and improves the power quality at the AC mains. </a:t>
            </a:r>
          </a:p>
          <a:p>
            <a:pPr algn="just">
              <a:lnSpc>
                <a:spcPct val="150000"/>
              </a:lnSpc>
            </a:pPr>
            <a:r>
              <a:rPr lang="en-IN" sz="2000" dirty="0" smtClean="0">
                <a:latin typeface="Times New Roman" pitchFamily="18" charset="0"/>
                <a:cs typeface="Times New Roman" pitchFamily="18" charset="0"/>
              </a:rPr>
              <a:t>The SC (Switched Capacitor) converter has been proposed recently. These SC based converter structure is a combination of switches, diodes and capacitors and such multilayer combination results in required DC voltage at the output side. </a:t>
            </a:r>
          </a:p>
          <a:p>
            <a:pPr algn="just">
              <a:lnSpc>
                <a:spcPct val="150000"/>
              </a:lnSpc>
            </a:pPr>
            <a:r>
              <a:rPr lang="en-IN" sz="2000" dirty="0" smtClean="0">
                <a:latin typeface="Times New Roman" pitchFamily="18" charset="0"/>
                <a:cs typeface="Times New Roman" pitchFamily="18" charset="0"/>
              </a:rPr>
              <a:t>The SRM drive proposed with SC (Switched Capacitor) converter as a front end PFC converter. It comprises of a SC circuit with a buck-boost combination of switch and inductor. The SC circuit consists of two diode (D1 and D2) and two capacitors (C1 and C2).</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phase-locked loop and </a:t>
            </a:r>
            <a:r>
              <a:rPr lang="en-IN" sz="2000" dirty="0" err="1" smtClean="0">
                <a:latin typeface="Times New Roman" pitchFamily="18" charset="0"/>
                <a:cs typeface="Times New Roman" pitchFamily="18" charset="0"/>
              </a:rPr>
              <a:t>rotatory</a:t>
            </a:r>
            <a:r>
              <a:rPr lang="en-IN" sz="2000" dirty="0" smtClean="0">
                <a:latin typeface="Times New Roman" pitchFamily="18" charset="0"/>
                <a:cs typeface="Times New Roman" pitchFamily="18" charset="0"/>
              </a:rPr>
              <a:t> transformation are requisite in the system, both of which complicates the system control. </a:t>
            </a:r>
          </a:p>
          <a:p>
            <a:pPr algn="just">
              <a:lnSpc>
                <a:spcPct val="150000"/>
              </a:lnSpc>
            </a:pPr>
            <a:r>
              <a:rPr lang="en-IN" sz="2000" dirty="0" smtClean="0">
                <a:latin typeface="Times New Roman" pitchFamily="18" charset="0"/>
                <a:cs typeface="Times New Roman" pitchFamily="18" charset="0"/>
              </a:rPr>
              <a:t>Moreover, the dc bus voltage utilization ratio is just 50% due to the characteristics of that topology, and to ensure high performance, the balancing control for the dc bus capacitors should always be considered by an additional control loop which inevitably increases the system control complexity.</a:t>
            </a:r>
          </a:p>
          <a:p>
            <a:pPr algn="just">
              <a:lnSpc>
                <a:spcPct val="150000"/>
              </a:lnSpc>
            </a:pPr>
            <a:r>
              <a:rPr lang="en-IN" sz="2000" dirty="0" smtClean="0">
                <a:latin typeface="Times New Roman" pitchFamily="18" charset="0"/>
                <a:cs typeface="Times New Roman" pitchFamily="18" charset="0"/>
              </a:rPr>
              <a:t>The grid-side power quality enhancement as well as SRM regulation is the control orientation of the proposed system to improve the entire system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pitchFamily="18" charset="0"/>
                          <a:ea typeface="Times New Roman"/>
                          <a:cs typeface="Times New Roman" pitchFamily="18" charset="0"/>
                        </a:rPr>
                        <a:t>An unsaturated inductance reconstruction based universal </a:t>
                      </a:r>
                      <a:r>
                        <a:rPr lang="en-IN" sz="2000" dirty="0" err="1">
                          <a:latin typeface="Times New Roman" pitchFamily="18" charset="0"/>
                          <a:ea typeface="Times New Roman"/>
                          <a:cs typeface="Times New Roman" pitchFamily="18" charset="0"/>
                        </a:rPr>
                        <a:t>sensorless</a:t>
                      </a:r>
                      <a:r>
                        <a:rPr lang="en-IN" sz="2000" dirty="0">
                          <a:latin typeface="Times New Roman" pitchFamily="18" charset="0"/>
                          <a:ea typeface="Times New Roman"/>
                          <a:cs typeface="Times New Roman" pitchFamily="18" charset="0"/>
                        </a:rPr>
                        <a:t> starting control scheme for SRM drives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IN" sz="2000" dirty="0">
                          <a:latin typeface="Times New Roman" pitchFamily="18" charset="0"/>
                          <a:ea typeface="Times New Roman"/>
                          <a:cs typeface="Times New Roman" pitchFamily="18" charset="0"/>
                        </a:rPr>
                        <a:t>J. </a:t>
                      </a:r>
                      <a:r>
                        <a:rPr lang="en-IN" sz="2000" dirty="0" err="1">
                          <a:latin typeface="Times New Roman" pitchFamily="18" charset="0"/>
                          <a:ea typeface="Times New Roman"/>
                          <a:cs typeface="Times New Roman" pitchFamily="18" charset="0"/>
                        </a:rPr>
                        <a:t>Cai</a:t>
                      </a:r>
                      <a:r>
                        <a:rPr lang="en-IN" sz="2000" dirty="0">
                          <a:latin typeface="Times New Roman" pitchFamily="18" charset="0"/>
                          <a:ea typeface="Times New Roman"/>
                          <a:cs typeface="Times New Roman" pitchFamily="18" charset="0"/>
                        </a:rPr>
                        <a:t> and Z. Liu,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In this article, an universal sensorless starting scheme considering magnetic saturation effects is proposed to control the switched reluctance motor (SRM) drives</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A simple reluctance calibration strategy to obtain the flux-linkage characteristics of switched reluctance machines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L. </a:t>
                      </a:r>
                      <a:r>
                        <a:rPr lang="en-US" sz="2000" dirty="0" err="1">
                          <a:latin typeface="Times New Roman" pitchFamily="18" charset="0"/>
                          <a:ea typeface="Calibri"/>
                          <a:cs typeface="Times New Roman" pitchFamily="18" charset="0"/>
                        </a:rPr>
                        <a:t>Ge</a:t>
                      </a:r>
                      <a:r>
                        <a:rPr lang="en-US" sz="2000" dirty="0">
                          <a:latin typeface="Times New Roman" pitchFamily="18" charset="0"/>
                          <a:ea typeface="Calibri"/>
                          <a:cs typeface="Times New Roman" pitchFamily="18" charset="0"/>
                        </a:rPr>
                        <a:t>, I. </a:t>
                      </a:r>
                      <a:r>
                        <a:rPr lang="en-US" sz="2000" dirty="0" err="1">
                          <a:latin typeface="Times New Roman" pitchFamily="18" charset="0"/>
                          <a:ea typeface="Calibri"/>
                          <a:cs typeface="Times New Roman" pitchFamily="18" charset="0"/>
                        </a:rPr>
                        <a:t>Ralev</a:t>
                      </a:r>
                      <a:r>
                        <a:rPr lang="en-US" sz="2000" dirty="0">
                          <a:latin typeface="Times New Roman" pitchFamily="18" charset="0"/>
                          <a:ea typeface="Calibri"/>
                          <a:cs typeface="Times New Roman" pitchFamily="18" charset="0"/>
                        </a:rPr>
                        <a:t>, A. Klein-</a:t>
                      </a:r>
                      <a:r>
                        <a:rPr lang="en-US" sz="2000" dirty="0" err="1">
                          <a:latin typeface="Times New Roman" pitchFamily="18" charset="0"/>
                          <a:ea typeface="Calibri"/>
                          <a:cs typeface="Times New Roman" pitchFamily="18" charset="0"/>
                        </a:rPr>
                        <a:t>Hessling</a:t>
                      </a:r>
                      <a:r>
                        <a:rPr lang="en-US" sz="2000" dirty="0">
                          <a:latin typeface="Times New Roman" pitchFamily="18" charset="0"/>
                          <a:ea typeface="Calibri"/>
                          <a:cs typeface="Times New Roman" pitchFamily="18" charset="0"/>
                        </a:rPr>
                        <a:t>, S. Song, and R. W. De </a:t>
                      </a:r>
                      <a:r>
                        <a:rPr lang="en-US" sz="2000" dirty="0" err="1">
                          <a:latin typeface="Times New Roman" pitchFamily="18" charset="0"/>
                          <a:ea typeface="Calibri"/>
                          <a:cs typeface="Times New Roman" pitchFamily="18" charset="0"/>
                        </a:rPr>
                        <a:t>Doncker</a:t>
                      </a:r>
                      <a:r>
                        <a:rPr lang="en-US" sz="2000" dirty="0">
                          <a:latin typeface="Times New Roman" pitchFamily="18" charset="0"/>
                          <a:ea typeface="Calibri"/>
                          <a:cs typeface="Times New Roman" pitchFamily="18" charset="0"/>
                        </a:rPr>
                        <a:t>, </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To predict the dynamic performance or realize advanced control for switched reluctance machines (SRMs), knowledge of the flux-linkage characteristics is essential.</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928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200000"/>
                        </a:lnSpc>
                        <a:spcAft>
                          <a:spcPts val="500"/>
                        </a:spcAft>
                        <a:tabLst>
                          <a:tab pos="457200" algn="l"/>
                        </a:tabLst>
                      </a:pPr>
                      <a:r>
                        <a:rPr lang="en-US" sz="2000" dirty="0">
                          <a:latin typeface="Times New Roman"/>
                          <a:ea typeface="Calibri"/>
                          <a:cs typeface="Latha"/>
                        </a:rPr>
                        <a:t>Design and initial testing of a high-speed 45-kW switched reluctance drive for aerospace application</a:t>
                      </a:r>
                      <a:endParaRPr lang="en-IN" sz="2000" dirty="0">
                        <a:latin typeface="Calibri"/>
                        <a:ea typeface="Calibri"/>
                        <a:cs typeface="Latha"/>
                      </a:endParaRPr>
                    </a:p>
                  </a:txBody>
                  <a:tcPr marL="68580" marR="68580" marT="0" marB="0"/>
                </a:tc>
                <a:tc>
                  <a:txBody>
                    <a:bodyPr/>
                    <a:lstStyle/>
                    <a:p>
                      <a:pPr algn="just">
                        <a:lnSpc>
                          <a:spcPct val="200000"/>
                        </a:lnSpc>
                        <a:spcAft>
                          <a:spcPts val="500"/>
                        </a:spcAft>
                        <a:tabLst>
                          <a:tab pos="457200" algn="l"/>
                        </a:tabLst>
                      </a:pPr>
                      <a:r>
                        <a:rPr lang="en-US" sz="2000">
                          <a:latin typeface="Times New Roman"/>
                          <a:ea typeface="Calibri"/>
                          <a:cs typeface="Latha"/>
                        </a:rPr>
                        <a:t>J. Borg Bartolo, M. Degano, J. Espina, and C. Gerada, </a:t>
                      </a:r>
                      <a:endParaRPr lang="en-IN" sz="2000">
                        <a:latin typeface="Calibri"/>
                        <a:ea typeface="Calibri"/>
                        <a:cs typeface="Latha"/>
                      </a:endParaRPr>
                    </a:p>
                  </a:txBody>
                  <a:tcPr marL="68580" marR="68580" marT="0" marB="0"/>
                </a:tc>
                <a:tc>
                  <a:txBody>
                    <a:bodyPr/>
                    <a:lstStyle/>
                    <a:p>
                      <a:pPr algn="just">
                        <a:lnSpc>
                          <a:spcPct val="200000"/>
                        </a:lnSpc>
                        <a:spcAft>
                          <a:spcPts val="500"/>
                        </a:spcAft>
                        <a:tabLst>
                          <a:tab pos="457200" algn="l"/>
                        </a:tabLst>
                      </a:pPr>
                      <a:r>
                        <a:rPr lang="en-US" sz="2000">
                          <a:solidFill>
                            <a:srgbClr val="333333"/>
                          </a:solidFill>
                          <a:latin typeface="Times New Roman"/>
                          <a:ea typeface="Calibri"/>
                          <a:cs typeface="Latha"/>
                        </a:rPr>
                        <a:t>To perform such a function, the machine had to be designed with a very wide constant power-speed range.</a:t>
                      </a:r>
                      <a:endParaRPr lang="en-IN" sz="2000">
                        <a:latin typeface="Calibri"/>
                        <a:ea typeface="Calibri"/>
                        <a:cs typeface="Latha"/>
                      </a:endParaRPr>
                    </a:p>
                  </a:txBody>
                  <a:tcPr marL="68580" marR="68580" marT="0" marB="0"/>
                </a:tc>
              </a:tr>
              <a:tr h="370840">
                <a:tc>
                  <a:txBody>
                    <a:bodyPr/>
                    <a:lstStyle/>
                    <a:p>
                      <a:pPr algn="just">
                        <a:lnSpc>
                          <a:spcPct val="200000"/>
                        </a:lnSpc>
                        <a:spcAft>
                          <a:spcPts val="500"/>
                        </a:spcAft>
                        <a:tabLst>
                          <a:tab pos="457200" algn="l"/>
                        </a:tabLst>
                      </a:pPr>
                      <a:r>
                        <a:rPr lang="en-US" sz="2000">
                          <a:latin typeface="Times New Roman"/>
                          <a:ea typeface="Calibri"/>
                          <a:cs typeface="Latha"/>
                        </a:rPr>
                        <a:t>Practical considerations for the design and construction of a high-speed SRM with a flux-bridge rotor</a:t>
                      </a:r>
                      <a:endParaRPr lang="en-IN" sz="2000">
                        <a:latin typeface="Calibri"/>
                        <a:ea typeface="Calibri"/>
                        <a:cs typeface="Latha"/>
                      </a:endParaRPr>
                    </a:p>
                  </a:txBody>
                  <a:tcPr marL="68580" marR="68580" marT="0" marB="0"/>
                </a:tc>
                <a:tc>
                  <a:txBody>
                    <a:bodyPr/>
                    <a:lstStyle/>
                    <a:p>
                      <a:pPr algn="just">
                        <a:lnSpc>
                          <a:spcPct val="200000"/>
                        </a:lnSpc>
                        <a:spcAft>
                          <a:spcPts val="500"/>
                        </a:spcAft>
                        <a:tabLst>
                          <a:tab pos="457200" algn="l"/>
                        </a:tabLst>
                      </a:pPr>
                      <a:r>
                        <a:rPr lang="en-US" sz="2000">
                          <a:latin typeface="Times New Roman"/>
                          <a:ea typeface="Calibri"/>
                          <a:cs typeface="Latha"/>
                        </a:rPr>
                        <a:t>J. Dang, J. Rhett Mayor, S. A. Semidey, R. G. Harley, T. G. Habetler, and J. A. Restrepo, </a:t>
                      </a:r>
                      <a:endParaRPr lang="en-IN" sz="2000">
                        <a:latin typeface="Calibri"/>
                        <a:ea typeface="Calibri"/>
                        <a:cs typeface="Latha"/>
                      </a:endParaRPr>
                    </a:p>
                  </a:txBody>
                  <a:tcPr marL="68580" marR="68580" marT="0" marB="0"/>
                </a:tc>
                <a:tc>
                  <a:txBody>
                    <a:bodyPr/>
                    <a:lstStyle/>
                    <a:p>
                      <a:pPr algn="just">
                        <a:lnSpc>
                          <a:spcPct val="200000"/>
                        </a:lnSpc>
                        <a:spcAft>
                          <a:spcPts val="500"/>
                        </a:spcAft>
                        <a:tabLst>
                          <a:tab pos="457200" algn="l"/>
                        </a:tabLst>
                      </a:pPr>
                      <a:r>
                        <a:rPr lang="en-US" sz="2000" dirty="0">
                          <a:solidFill>
                            <a:srgbClr val="333333"/>
                          </a:solidFill>
                          <a:latin typeface="Times New Roman"/>
                          <a:ea typeface="Calibri"/>
                          <a:cs typeface="Latha"/>
                        </a:rPr>
                        <a:t>A novel rotor design topology with a flux bridge is proposed to reduce the </a:t>
                      </a:r>
                      <a:r>
                        <a:rPr lang="en-US" sz="2000" dirty="0" err="1">
                          <a:solidFill>
                            <a:srgbClr val="333333"/>
                          </a:solidFill>
                          <a:latin typeface="Times New Roman"/>
                          <a:ea typeface="Calibri"/>
                          <a:cs typeface="Latha"/>
                        </a:rPr>
                        <a:t>windage</a:t>
                      </a:r>
                      <a:r>
                        <a:rPr lang="en-US" sz="2000" dirty="0">
                          <a:solidFill>
                            <a:srgbClr val="333333"/>
                          </a:solidFill>
                          <a:latin typeface="Times New Roman"/>
                          <a:ea typeface="Calibri"/>
                          <a:cs typeface="Latha"/>
                        </a:rPr>
                        <a:t> losses at high speed.</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p:cNvPicPr>
            <a:picLocks noGrp="1" noChangeAspect="1" noChangeArrowheads="1"/>
          </p:cNvPicPr>
          <p:nvPr>
            <p:ph idx="1"/>
          </p:nvPr>
        </p:nvPicPr>
        <p:blipFill>
          <a:blip r:embed="rId2"/>
          <a:srcRect/>
          <a:stretch>
            <a:fillRect/>
          </a:stretch>
        </p:blipFill>
        <p:spPr bwMode="auto">
          <a:xfrm>
            <a:off x="1676400" y="1600200"/>
            <a:ext cx="6629400" cy="4800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this paper, a power control scheme is proposed to govern the front-end PFC converter and back-end SRM simultaneously for system simplification. Stable SRM control is achieved by controlling the instantaneous active power in the drive system. Enhanced grid-side power quality is achieved through directly reducing the instantaneous reactive power. P-DBC with disturbance observer can make sure the active and reactive power can track their references at the same time without steady-state error even the inaccurate system parameter is adopted in the calculation. As a result, satisfying SRM control performance can be realized while keeping a unity power factor and low current harmonics. Additionally, the energy feedback, which is beneficial to the motor drive system, can be fulfilled in the proposed system so that the excess active power can be transferred back to the grid. Besides, without causing burden on the controller, A-SVPWM is developed to increase the system efficiency by effectively lowering the frequency of switching action in the C-SVPWM. The experimental results on an idea-proofed </a:t>
            </a:r>
            <a:r>
              <a:rPr lang="en-IN" dirty="0" err="1" smtClean="0">
                <a:latin typeface="Times New Roman" pitchFamily="18" charset="0"/>
                <a:cs typeface="Times New Roman" pitchFamily="18" charset="0"/>
              </a:rPr>
              <a:t>testbench</a:t>
            </a:r>
            <a:r>
              <a:rPr lang="en-IN" dirty="0" smtClean="0">
                <a:latin typeface="Times New Roman" pitchFamily="18" charset="0"/>
                <a:cs typeface="Times New Roman" pitchFamily="18" charset="0"/>
              </a:rPr>
              <a:t> have verified the effectiveness of the proposed scheme.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J. </a:t>
            </a:r>
            <a:r>
              <a:rPr lang="en-IN" sz="1400" dirty="0" err="1" smtClean="0">
                <a:latin typeface="Times New Roman" pitchFamily="18" charset="0"/>
                <a:cs typeface="Times New Roman" pitchFamily="18" charset="0"/>
              </a:rPr>
              <a:t>Cai</a:t>
            </a:r>
            <a:r>
              <a:rPr lang="en-IN" sz="1400" dirty="0" smtClean="0">
                <a:latin typeface="Times New Roman" pitchFamily="18" charset="0"/>
                <a:cs typeface="Times New Roman" pitchFamily="18" charset="0"/>
              </a:rPr>
              <a:t> and Z. Liu, “An unsaturated inductance reconstruction based universal </a:t>
            </a:r>
            <a:r>
              <a:rPr lang="en-IN" sz="1400" dirty="0" err="1" smtClean="0">
                <a:latin typeface="Times New Roman" pitchFamily="18" charset="0"/>
                <a:cs typeface="Times New Roman" pitchFamily="18" charset="0"/>
              </a:rPr>
              <a:t>sensorless</a:t>
            </a:r>
            <a:r>
              <a:rPr lang="en-IN" sz="1400" dirty="0" smtClean="0">
                <a:latin typeface="Times New Roman" pitchFamily="18" charset="0"/>
                <a:cs typeface="Times New Roman" pitchFamily="18" charset="0"/>
              </a:rPr>
              <a:t> starting control scheme for SRM drives,” IEEE Trans. Ind. Electron., vol. 67, DOI 10.1109/TIE.2019.2955404, no. 11, pp. 9083–9092, Nov. 2020. </a:t>
            </a:r>
          </a:p>
          <a:p>
            <a:pPr algn="just">
              <a:lnSpc>
                <a:spcPct val="160000"/>
              </a:lnSpc>
            </a:pPr>
            <a:r>
              <a:rPr lang="en-IN" sz="1400" dirty="0" smtClean="0">
                <a:latin typeface="Times New Roman" pitchFamily="18" charset="0"/>
                <a:cs typeface="Times New Roman" pitchFamily="18" charset="0"/>
              </a:rPr>
              <a:t>[2] L. </a:t>
            </a:r>
            <a:r>
              <a:rPr lang="en-IN" sz="1400" dirty="0" err="1" smtClean="0">
                <a:latin typeface="Times New Roman" pitchFamily="18" charset="0"/>
                <a:cs typeface="Times New Roman" pitchFamily="18" charset="0"/>
              </a:rPr>
              <a:t>Ge</a:t>
            </a:r>
            <a:r>
              <a:rPr lang="en-IN" sz="1400" dirty="0" smtClean="0">
                <a:latin typeface="Times New Roman" pitchFamily="18" charset="0"/>
                <a:cs typeface="Times New Roman" pitchFamily="18" charset="0"/>
              </a:rPr>
              <a:t>, I. </a:t>
            </a:r>
            <a:r>
              <a:rPr lang="en-IN" sz="1400" dirty="0" err="1" smtClean="0">
                <a:latin typeface="Times New Roman" pitchFamily="18" charset="0"/>
                <a:cs typeface="Times New Roman" pitchFamily="18" charset="0"/>
              </a:rPr>
              <a:t>Ralev</a:t>
            </a:r>
            <a:r>
              <a:rPr lang="en-IN" sz="1400" dirty="0" smtClean="0">
                <a:latin typeface="Times New Roman" pitchFamily="18" charset="0"/>
                <a:cs typeface="Times New Roman" pitchFamily="18" charset="0"/>
              </a:rPr>
              <a:t>, A. Klein-</a:t>
            </a:r>
            <a:r>
              <a:rPr lang="en-IN" sz="1400" dirty="0" err="1" smtClean="0">
                <a:latin typeface="Times New Roman" pitchFamily="18" charset="0"/>
                <a:cs typeface="Times New Roman" pitchFamily="18" charset="0"/>
              </a:rPr>
              <a:t>Hessling</a:t>
            </a:r>
            <a:r>
              <a:rPr lang="en-IN" sz="1400" dirty="0" smtClean="0">
                <a:latin typeface="Times New Roman" pitchFamily="18" charset="0"/>
                <a:cs typeface="Times New Roman" pitchFamily="18" charset="0"/>
              </a:rPr>
              <a:t>, S. Song, and R. W. De </a:t>
            </a:r>
            <a:r>
              <a:rPr lang="en-IN" sz="1400" dirty="0" err="1" smtClean="0">
                <a:latin typeface="Times New Roman" pitchFamily="18" charset="0"/>
                <a:cs typeface="Times New Roman" pitchFamily="18" charset="0"/>
              </a:rPr>
              <a:t>Doncker</a:t>
            </a:r>
            <a:r>
              <a:rPr lang="en-IN" sz="1400" dirty="0" smtClean="0">
                <a:latin typeface="Times New Roman" pitchFamily="18" charset="0"/>
                <a:cs typeface="Times New Roman" pitchFamily="18" charset="0"/>
              </a:rPr>
              <a:t>, “A simple reluctance calibration strategy to obtain the flux-linkage characteristics of switched reluctance machines,” IEEE Trans. Power Electron., vol. 35, DOI 10.1109/TPEL.2019.2925656, no. 3, pp. 2787– 2798, Mar. 2020. </a:t>
            </a:r>
          </a:p>
          <a:p>
            <a:pPr algn="just">
              <a:lnSpc>
                <a:spcPct val="160000"/>
              </a:lnSpc>
            </a:pPr>
            <a:r>
              <a:rPr lang="en-IN" sz="1400" dirty="0" smtClean="0">
                <a:latin typeface="Times New Roman" pitchFamily="18" charset="0"/>
                <a:cs typeface="Times New Roman" pitchFamily="18" charset="0"/>
              </a:rPr>
              <a:t>[3] J. Borg </a:t>
            </a:r>
            <a:r>
              <a:rPr lang="en-IN" sz="1400" dirty="0" err="1" smtClean="0">
                <a:latin typeface="Times New Roman" pitchFamily="18" charset="0"/>
                <a:cs typeface="Times New Roman" pitchFamily="18" charset="0"/>
              </a:rPr>
              <a:t>Bartolo</a:t>
            </a:r>
            <a:r>
              <a:rPr lang="en-IN" sz="1400" dirty="0" smtClean="0">
                <a:latin typeface="Times New Roman" pitchFamily="18" charset="0"/>
                <a:cs typeface="Times New Roman" pitchFamily="18" charset="0"/>
              </a:rPr>
              <a:t>, M. </a:t>
            </a:r>
            <a:r>
              <a:rPr lang="en-IN" sz="1400" dirty="0" err="1" smtClean="0">
                <a:latin typeface="Times New Roman" pitchFamily="18" charset="0"/>
                <a:cs typeface="Times New Roman" pitchFamily="18" charset="0"/>
              </a:rPr>
              <a:t>Degano</a:t>
            </a:r>
            <a:r>
              <a:rPr lang="en-IN" sz="1400" dirty="0" smtClean="0">
                <a:latin typeface="Times New Roman" pitchFamily="18" charset="0"/>
                <a:cs typeface="Times New Roman" pitchFamily="18" charset="0"/>
              </a:rPr>
              <a:t>, J. </a:t>
            </a:r>
            <a:r>
              <a:rPr lang="en-IN" sz="1400" dirty="0" err="1" smtClean="0">
                <a:latin typeface="Times New Roman" pitchFamily="18" charset="0"/>
                <a:cs typeface="Times New Roman" pitchFamily="18" charset="0"/>
              </a:rPr>
              <a:t>Espina</a:t>
            </a:r>
            <a:r>
              <a:rPr lang="en-IN" sz="1400" dirty="0" smtClean="0">
                <a:latin typeface="Times New Roman" pitchFamily="18" charset="0"/>
                <a:cs typeface="Times New Roman" pitchFamily="18" charset="0"/>
              </a:rPr>
              <a:t>, and C. </a:t>
            </a:r>
            <a:r>
              <a:rPr lang="en-IN" sz="1400" dirty="0" err="1" smtClean="0">
                <a:latin typeface="Times New Roman" pitchFamily="18" charset="0"/>
                <a:cs typeface="Times New Roman" pitchFamily="18" charset="0"/>
              </a:rPr>
              <a:t>Gerada</a:t>
            </a:r>
            <a:r>
              <a:rPr lang="en-IN" sz="1400" dirty="0" smtClean="0">
                <a:latin typeface="Times New Roman" pitchFamily="18" charset="0"/>
                <a:cs typeface="Times New Roman" pitchFamily="18" charset="0"/>
              </a:rPr>
              <a:t>, “Design and initial testing of a high-speed 45-kW switched reluctance drive for aerospace application,” IEEE Trans. Ind. Electron., vol. 64, DOI 10.1109/TIE.2016.2618342, no. 2, pp. 988–997, Feb. 2017. </a:t>
            </a:r>
          </a:p>
          <a:p>
            <a:pPr algn="just">
              <a:lnSpc>
                <a:spcPct val="160000"/>
              </a:lnSpc>
            </a:pPr>
            <a:r>
              <a:rPr lang="en-IN" sz="1400" dirty="0" smtClean="0">
                <a:latin typeface="Times New Roman" pitchFamily="18" charset="0"/>
                <a:cs typeface="Times New Roman" pitchFamily="18" charset="0"/>
              </a:rPr>
              <a:t>[4] J. Dang, J. Rhett Mayor, S. A. </a:t>
            </a:r>
            <a:r>
              <a:rPr lang="en-IN" sz="1400" dirty="0" err="1" smtClean="0">
                <a:latin typeface="Times New Roman" pitchFamily="18" charset="0"/>
                <a:cs typeface="Times New Roman" pitchFamily="18" charset="0"/>
              </a:rPr>
              <a:t>Semidey</a:t>
            </a:r>
            <a:r>
              <a:rPr lang="en-IN" sz="1400" dirty="0" smtClean="0">
                <a:latin typeface="Times New Roman" pitchFamily="18" charset="0"/>
                <a:cs typeface="Times New Roman" pitchFamily="18" charset="0"/>
              </a:rPr>
              <a:t>, R. G. Harley, T. G. </a:t>
            </a:r>
            <a:r>
              <a:rPr lang="en-IN" sz="1400" dirty="0" err="1" smtClean="0">
                <a:latin typeface="Times New Roman" pitchFamily="18" charset="0"/>
                <a:cs typeface="Times New Roman" pitchFamily="18" charset="0"/>
              </a:rPr>
              <a:t>Habetler</a:t>
            </a:r>
            <a:r>
              <a:rPr lang="en-IN" sz="1400" dirty="0" smtClean="0">
                <a:latin typeface="Times New Roman" pitchFamily="18" charset="0"/>
                <a:cs typeface="Times New Roman" pitchFamily="18" charset="0"/>
              </a:rPr>
              <a:t>, and J. A. </a:t>
            </a:r>
            <a:r>
              <a:rPr lang="en-IN" sz="1400" dirty="0" err="1" smtClean="0">
                <a:latin typeface="Times New Roman" pitchFamily="18" charset="0"/>
                <a:cs typeface="Times New Roman" pitchFamily="18" charset="0"/>
              </a:rPr>
              <a:t>Restrepo</a:t>
            </a:r>
            <a:r>
              <a:rPr lang="en-IN" sz="1400" dirty="0" smtClean="0">
                <a:latin typeface="Times New Roman" pitchFamily="18" charset="0"/>
                <a:cs typeface="Times New Roman" pitchFamily="18" charset="0"/>
              </a:rPr>
              <a:t>, “Practical considerations for the design and construction of a high-speed SRM with a flux-bridge rotor,” IEEE Trans. Ind. Appl., vol. 51, DOI 10.1109/TIA.2015.2445813, no. 6, pp. 4515–4520, Nov. 2015. </a:t>
            </a:r>
          </a:p>
          <a:p>
            <a:pPr algn="just">
              <a:lnSpc>
                <a:spcPct val="160000"/>
              </a:lnSpc>
            </a:pPr>
            <a:r>
              <a:rPr lang="en-IN" sz="1400" dirty="0" smtClean="0">
                <a:latin typeface="Times New Roman" pitchFamily="18" charset="0"/>
                <a:cs typeface="Times New Roman" pitchFamily="18" charset="0"/>
              </a:rPr>
              <a:t>[5] C. Gong, S. Li, and T. </a:t>
            </a:r>
            <a:r>
              <a:rPr lang="en-IN" sz="1400" dirty="0" err="1" smtClean="0">
                <a:latin typeface="Times New Roman" pitchFamily="18" charset="0"/>
                <a:cs typeface="Times New Roman" pitchFamily="18" charset="0"/>
              </a:rPr>
              <a:t>Habetler</a:t>
            </a:r>
            <a:r>
              <a:rPr lang="en-IN" sz="1400" dirty="0" smtClean="0">
                <a:latin typeface="Times New Roman" pitchFamily="18" charset="0"/>
                <a:cs typeface="Times New Roman" pitchFamily="18" charset="0"/>
              </a:rPr>
              <a:t>, “High-strength rotor design for ultrahigh speed switched reluctance machines,” IEEE Trans. Ind. Appl., vol. 56, DOI 10.1109/TIA.2020.2966184, no. 2, pp. 1432–1442, Mar. 2020.</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400" dirty="0" smtClean="0">
                <a:latin typeface="Times New Roman" pitchFamily="18" charset="0"/>
                <a:cs typeface="Times New Roman" pitchFamily="18" charset="0"/>
              </a:rPr>
              <a:t>[6] C. Gong, S. Li, T. </a:t>
            </a:r>
            <a:r>
              <a:rPr lang="en-IN" sz="1400" dirty="0" err="1" smtClean="0">
                <a:latin typeface="Times New Roman" pitchFamily="18" charset="0"/>
                <a:cs typeface="Times New Roman" pitchFamily="18" charset="0"/>
              </a:rPr>
              <a:t>Habetler</a:t>
            </a:r>
            <a:r>
              <a:rPr lang="en-IN" sz="1400" dirty="0" smtClean="0">
                <a:latin typeface="Times New Roman" pitchFamily="18" charset="0"/>
                <a:cs typeface="Times New Roman" pitchFamily="18" charset="0"/>
              </a:rPr>
              <a:t>, and P. Zhou, “Acoustic </a:t>
            </a:r>
            <a:r>
              <a:rPr lang="en-IN" sz="1400" dirty="0" err="1" smtClean="0">
                <a:latin typeface="Times New Roman" pitchFamily="18" charset="0"/>
                <a:cs typeface="Times New Roman" pitchFamily="18" charset="0"/>
              </a:rPr>
              <a:t>modeling</a:t>
            </a:r>
            <a:r>
              <a:rPr lang="en-IN" sz="1400" dirty="0" smtClean="0">
                <a:latin typeface="Times New Roman" pitchFamily="18" charset="0"/>
                <a:cs typeface="Times New Roman" pitchFamily="18" charset="0"/>
              </a:rPr>
              <a:t> and prediction of ultrahigh-speed switched reluctance machines based on </a:t>
            </a:r>
            <a:r>
              <a:rPr lang="en-IN" sz="1400" dirty="0" err="1" smtClean="0">
                <a:latin typeface="Times New Roman" pitchFamily="18" charset="0"/>
                <a:cs typeface="Times New Roman" pitchFamily="18" charset="0"/>
              </a:rPr>
              <a:t>multiphysics</a:t>
            </a:r>
            <a:r>
              <a:rPr lang="en-IN" sz="1400" dirty="0" smtClean="0">
                <a:latin typeface="Times New Roman" pitchFamily="18" charset="0"/>
                <a:cs typeface="Times New Roman" pitchFamily="18" charset="0"/>
              </a:rPr>
              <a:t> finite element analysis,” IEEE Trans. Ind. Appl., vol. 57, DOI 10.1109/TIA.2020.3028318, no. 1, pp. 198–207, Jan. 2021. </a:t>
            </a:r>
          </a:p>
          <a:p>
            <a:pPr algn="just">
              <a:lnSpc>
                <a:spcPct val="170000"/>
              </a:lnSpc>
            </a:pPr>
            <a:r>
              <a:rPr lang="en-IN" sz="1400" dirty="0" smtClean="0">
                <a:latin typeface="Times New Roman" pitchFamily="18" charset="0"/>
                <a:cs typeface="Times New Roman" pitchFamily="18" charset="0"/>
              </a:rPr>
              <a:t>[7] C. Gong, S. Li, T. </a:t>
            </a:r>
            <a:r>
              <a:rPr lang="en-IN" sz="1400" dirty="0" err="1" smtClean="0">
                <a:latin typeface="Times New Roman" pitchFamily="18" charset="0"/>
                <a:cs typeface="Times New Roman" pitchFamily="18" charset="0"/>
              </a:rPr>
              <a:t>Habetler</a:t>
            </a:r>
            <a:r>
              <a:rPr lang="en-IN" sz="1400" dirty="0" smtClean="0">
                <a:latin typeface="Times New Roman" pitchFamily="18" charset="0"/>
                <a:cs typeface="Times New Roman" pitchFamily="18" charset="0"/>
              </a:rPr>
              <a:t>, J. </a:t>
            </a:r>
            <a:r>
              <a:rPr lang="en-IN" sz="1400" dirty="0" err="1" smtClean="0">
                <a:latin typeface="Times New Roman" pitchFamily="18" charset="0"/>
                <a:cs typeface="Times New Roman" pitchFamily="18" charset="0"/>
              </a:rPr>
              <a:t>Restrepo</a:t>
            </a:r>
            <a:r>
              <a:rPr lang="en-IN" sz="1400" dirty="0" smtClean="0">
                <a:latin typeface="Times New Roman" pitchFamily="18" charset="0"/>
                <a:cs typeface="Times New Roman" pitchFamily="18" charset="0"/>
              </a:rPr>
              <a:t>, and B. </a:t>
            </a:r>
            <a:r>
              <a:rPr lang="en-IN" sz="1400" dirty="0" err="1" smtClean="0">
                <a:latin typeface="Times New Roman" pitchFamily="18" charset="0"/>
                <a:cs typeface="Times New Roman" pitchFamily="18" charset="0"/>
              </a:rPr>
              <a:t>Soderholm</a:t>
            </a:r>
            <a:r>
              <a:rPr lang="en-IN" sz="1400" dirty="0" smtClean="0">
                <a:latin typeface="Times New Roman" pitchFamily="18" charset="0"/>
                <a:cs typeface="Times New Roman" pitchFamily="18" charset="0"/>
              </a:rPr>
              <a:t>, “Direct position control for ultrahigh-speed switched-reluctance machines based on low-cost nonintrusive reflective sensors,” IEEE Trans. Ind. Appl., vol. 55, DOI 10.1109/TIA.2018.2868037, no. 1, pp. 480–489, Jan. 2019. </a:t>
            </a:r>
          </a:p>
          <a:p>
            <a:pPr algn="just">
              <a:lnSpc>
                <a:spcPct val="170000"/>
              </a:lnSpc>
            </a:pPr>
            <a:r>
              <a:rPr lang="en-IN" sz="1400" dirty="0" smtClean="0">
                <a:latin typeface="Times New Roman" pitchFamily="18" charset="0"/>
                <a:cs typeface="Times New Roman" pitchFamily="18" charset="0"/>
              </a:rPr>
              <a:t>[8] C. J. Bateman, B. C. </a:t>
            </a:r>
            <a:r>
              <a:rPr lang="en-IN" sz="1400" dirty="0" err="1" smtClean="0">
                <a:latin typeface="Times New Roman" pitchFamily="18" charset="0"/>
                <a:cs typeface="Times New Roman" pitchFamily="18" charset="0"/>
              </a:rPr>
              <a:t>Mecrow</a:t>
            </a:r>
            <a:r>
              <a:rPr lang="en-IN" sz="1400" dirty="0" smtClean="0">
                <a:latin typeface="Times New Roman" pitchFamily="18" charset="0"/>
                <a:cs typeface="Times New Roman" pitchFamily="18" charset="0"/>
              </a:rPr>
              <a:t>, A. C. Clothier, P. P. </a:t>
            </a:r>
            <a:r>
              <a:rPr lang="en-IN" sz="1400" dirty="0" err="1" smtClean="0">
                <a:latin typeface="Times New Roman" pitchFamily="18" charset="0"/>
                <a:cs typeface="Times New Roman" pitchFamily="18" charset="0"/>
              </a:rPr>
              <a:t>Acarnley</a:t>
            </a:r>
            <a:r>
              <a:rPr lang="en-IN" sz="1400" dirty="0" smtClean="0">
                <a:latin typeface="Times New Roman" pitchFamily="18" charset="0"/>
                <a:cs typeface="Times New Roman" pitchFamily="18" charset="0"/>
              </a:rPr>
              <a:t>, and N. D. </a:t>
            </a:r>
            <a:r>
              <a:rPr lang="en-IN" sz="1400" dirty="0" err="1" smtClean="0">
                <a:latin typeface="Times New Roman" pitchFamily="18" charset="0"/>
                <a:cs typeface="Times New Roman" pitchFamily="18" charset="0"/>
              </a:rPr>
              <a:t>Tuftnell</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Sensorless</a:t>
            </a:r>
            <a:r>
              <a:rPr lang="en-IN" sz="1400" dirty="0" smtClean="0">
                <a:latin typeface="Times New Roman" pitchFamily="18" charset="0"/>
                <a:cs typeface="Times New Roman" pitchFamily="18" charset="0"/>
              </a:rPr>
              <a:t> operation of an ultra-high-speed switched reluctance machine,” IEEE Trans. Ind. Appl., vol. 46, DOI 10.1109/TIA.2010.2070471, no. 6, pp. 2329–2337, Nov. 2010. </a:t>
            </a:r>
          </a:p>
          <a:p>
            <a:pPr algn="just">
              <a:lnSpc>
                <a:spcPct val="170000"/>
              </a:lnSpc>
            </a:pPr>
            <a:r>
              <a:rPr lang="en-IN" sz="1400" dirty="0" smtClean="0">
                <a:latin typeface="Times New Roman" pitchFamily="18" charset="0"/>
                <a:cs typeface="Times New Roman" pitchFamily="18" charset="0"/>
              </a:rPr>
              <a:t>[9] T. </a:t>
            </a:r>
            <a:r>
              <a:rPr lang="en-IN" sz="1400" dirty="0" err="1" smtClean="0">
                <a:latin typeface="Times New Roman" pitchFamily="18" charset="0"/>
                <a:cs typeface="Times New Roman" pitchFamily="18" charset="0"/>
              </a:rPr>
              <a:t>Wildi</a:t>
            </a:r>
            <a:r>
              <a:rPr lang="en-IN" sz="1400" dirty="0" smtClean="0">
                <a:latin typeface="Times New Roman" pitchFamily="18" charset="0"/>
                <a:cs typeface="Times New Roman" pitchFamily="18" charset="0"/>
              </a:rPr>
              <a:t>, “Active, reactive, and apparent power,” in Electrical machines, drives and power systems, 5th ed. Upper Saddle River, NJ, USA: Prentice Hall, </a:t>
            </a:r>
            <a:r>
              <a:rPr lang="en-IN" sz="1400" dirty="0" err="1" smtClean="0">
                <a:latin typeface="Times New Roman" pitchFamily="18" charset="0"/>
                <a:cs typeface="Times New Roman" pitchFamily="18" charset="0"/>
              </a:rPr>
              <a:t>ch</a:t>
            </a:r>
            <a:r>
              <a:rPr lang="en-IN" sz="1400" dirty="0" smtClean="0">
                <a:latin typeface="Times New Roman" pitchFamily="18" charset="0"/>
                <a:cs typeface="Times New Roman" pitchFamily="18" charset="0"/>
              </a:rPr>
              <a:t>. 7, pp. 134-144, 2002. </a:t>
            </a:r>
          </a:p>
          <a:p>
            <a:pPr algn="just">
              <a:lnSpc>
                <a:spcPct val="170000"/>
              </a:lnSpc>
            </a:pPr>
            <a:r>
              <a:rPr lang="en-IN" sz="1400" dirty="0" smtClean="0">
                <a:latin typeface="Times New Roman" pitchFamily="18" charset="0"/>
                <a:cs typeface="Times New Roman" pitchFamily="18" charset="0"/>
              </a:rPr>
              <a:t>[10] D.-H. Lee, Z.-G. Lee, J. Liang, and J.-W. </a:t>
            </a:r>
            <a:r>
              <a:rPr lang="en-IN" sz="1400" dirty="0" err="1" smtClean="0">
                <a:latin typeface="Times New Roman" pitchFamily="18" charset="0"/>
                <a:cs typeface="Times New Roman" pitchFamily="18" charset="0"/>
              </a:rPr>
              <a:t>Ahn</a:t>
            </a:r>
            <a:r>
              <a:rPr lang="en-IN" sz="1400" dirty="0" smtClean="0">
                <a:latin typeface="Times New Roman" pitchFamily="18" charset="0"/>
                <a:cs typeface="Times New Roman" pitchFamily="18" charset="0"/>
              </a:rPr>
              <a:t>, “Single-phase SRM drive with torque ripple reduction and power factor correction,” IEEE Trans. Ind. Appl., vol. 43, DOI 10.1109/TIA.2007.908162, no. 6, pp. 1578–1587, Nov. 2007.</a:t>
            </a:r>
            <a:endParaRPr lang="en-IN" sz="14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1686</Words>
  <Application>Microsoft Office PowerPoint</Application>
  <PresentationFormat>On-screen Show (4:3)</PresentationFormat>
  <Paragraphs>65</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Voltage-sourced Converter fed High-speed SRM Drive System with Energy Feedback and Near-Unity Power Factor</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2021-05-24T15:57:26Z</dcterms:modified>
</cp:coreProperties>
</file>