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339" autoAdjust="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Synchronized Waveforms a Frontier of Data-Based Power System and Apparatus Monitoring, Protection and Control</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Voltage and current waveforms contain the most authentic and granular information on the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of power systems. In recent years, it has become possible to synchronize waveform data measured from different locations. Thus </a:t>
            </a:r>
            <a:r>
              <a:rPr lang="en-IN" sz="2000" dirty="0" err="1" smtClean="0">
                <a:latin typeface="Times New Roman" pitchFamily="18" charset="0"/>
                <a:cs typeface="Times New Roman" pitchFamily="18" charset="0"/>
              </a:rPr>
              <a:t>largescale</a:t>
            </a:r>
            <a:r>
              <a:rPr lang="en-IN" sz="2000" dirty="0" smtClean="0">
                <a:latin typeface="Times New Roman" pitchFamily="18" charset="0"/>
                <a:cs typeface="Times New Roman" pitchFamily="18" charset="0"/>
              </a:rPr>
              <a:t> coordinated analyses of multiple waveforms over a wide area are within our reach. This development could unleash a set of new concepts, strategies, and tools for monitoring, protecting, and controlling power systems and apparatuses. This paper presents an in-depth review and analysis of the advancements in synchronized waveform data, including measurement devices, data characteristics, use cases, and comparisons with </a:t>
            </a:r>
            <a:r>
              <a:rPr lang="en-IN" sz="2000" dirty="0" err="1" smtClean="0">
                <a:latin typeface="Times New Roman" pitchFamily="18" charset="0"/>
                <a:cs typeface="Times New Roman" pitchFamily="18" charset="0"/>
              </a:rPr>
              <a:t>synchrophasor</a:t>
            </a:r>
            <a:r>
              <a:rPr lang="en-IN" sz="2000" dirty="0" smtClean="0">
                <a:latin typeface="Times New Roman" pitchFamily="18" charset="0"/>
                <a:cs typeface="Times New Roman" pitchFamily="18" charset="0"/>
              </a:rPr>
              <a:t> data. Based on the findings, five strategies are proposed to discover and develop synchronized waveform based applications over multiple application areas. The paper also presents three complementary measurement platforms and two data screening algorithms for application implementation. It further discusses committee activities and standard developments useful to explore the full potential of the data.</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existing protection methods, a </a:t>
            </a:r>
            <a:r>
              <a:rPr lang="en-IN" sz="2000" dirty="0" err="1" smtClean="0">
                <a:latin typeface="Times New Roman" pitchFamily="18" charset="0"/>
                <a:cs typeface="Times New Roman" pitchFamily="18" charset="0"/>
              </a:rPr>
              <a:t>microgrid</a:t>
            </a:r>
            <a:r>
              <a:rPr lang="en-IN" sz="2000" dirty="0" smtClean="0">
                <a:latin typeface="Times New Roman" pitchFamily="18" charset="0"/>
                <a:cs typeface="Times New Roman" pitchFamily="18" charset="0"/>
              </a:rPr>
              <a:t> can cause many challenges in terms of the protection of blinding zones, false tripping of protective relays, decreasing fault levels, islanding, and auto-</a:t>
            </a:r>
            <a:r>
              <a:rPr lang="en-IN" sz="2000" dirty="0" err="1" smtClean="0">
                <a:latin typeface="Times New Roman" pitchFamily="18" charset="0"/>
                <a:cs typeface="Times New Roman" pitchFamily="18" charset="0"/>
              </a:rPr>
              <a:t>reclosers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WT method is based on transformation from the time domain into the time-frequency domain. </a:t>
            </a:r>
          </a:p>
          <a:p>
            <a:pPr algn="just">
              <a:lnSpc>
                <a:spcPct val="150000"/>
              </a:lnSpc>
            </a:pPr>
            <a:r>
              <a:rPr lang="en-IN" sz="2000" dirty="0" smtClean="0">
                <a:latin typeface="Times New Roman" pitchFamily="18" charset="0"/>
                <a:cs typeface="Times New Roman" pitchFamily="18" charset="0"/>
              </a:rPr>
              <a:t>Fault location method uses two different ways based on the existing communication scheme, a single-ended method, and a double-ended method.</a:t>
            </a:r>
          </a:p>
          <a:p>
            <a:pPr algn="just">
              <a:lnSpc>
                <a:spcPct val="150000"/>
              </a:lnSpc>
            </a:pPr>
            <a:r>
              <a:rPr lang="en-IN" sz="2000" dirty="0" smtClean="0">
                <a:latin typeface="Times New Roman" pitchFamily="18" charset="0"/>
                <a:cs typeface="Times New Roman" pitchFamily="18" charset="0"/>
              </a:rPr>
              <a:t>A single end fault location scheme is also possible when the current and voltage transients are available at the relaying point.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set of </a:t>
            </a:r>
            <a:r>
              <a:rPr lang="en-IN" sz="2000" dirty="0" err="1" smtClean="0">
                <a:latin typeface="Times New Roman" pitchFamily="18" charset="0"/>
                <a:cs typeface="Times New Roman" pitchFamily="18" charset="0"/>
              </a:rPr>
              <a:t>traveling</a:t>
            </a:r>
            <a:r>
              <a:rPr lang="en-IN" sz="2000" dirty="0" smtClean="0">
                <a:latin typeface="Times New Roman" pitchFamily="18" charset="0"/>
                <a:cs typeface="Times New Roman" pitchFamily="18" charset="0"/>
              </a:rPr>
              <a:t>-time equations can be established for the TOAs according to the network topology. </a:t>
            </a:r>
          </a:p>
          <a:p>
            <a:pPr algn="just">
              <a:lnSpc>
                <a:spcPct val="150000"/>
              </a:lnSpc>
            </a:pPr>
            <a:r>
              <a:rPr lang="en-IN" sz="2000" dirty="0" smtClean="0">
                <a:latin typeface="Times New Roman" pitchFamily="18" charset="0"/>
                <a:cs typeface="Times New Roman" pitchFamily="18" charset="0"/>
              </a:rPr>
              <a:t>The location is solved using an optimization method, as this is an over-determined problem. </a:t>
            </a:r>
          </a:p>
          <a:p>
            <a:pPr algn="just">
              <a:lnSpc>
                <a:spcPct val="150000"/>
              </a:lnSpc>
            </a:pPr>
            <a:r>
              <a:rPr lang="en-IN" sz="2000" dirty="0" smtClean="0">
                <a:latin typeface="Times New Roman" pitchFamily="18" charset="0"/>
                <a:cs typeface="Times New Roman" pitchFamily="18" charset="0"/>
              </a:rPr>
              <a:t>In view that it is impossible to have SMUs at all substations,  proposed to deploy (portable) SMUs at the site that experiences harmonic problems (Bus X) and at the suspected load (Load C).</a:t>
            </a:r>
          </a:p>
          <a:p>
            <a:pPr algn="just">
              <a:lnSpc>
                <a:spcPct val="150000"/>
              </a:lnSpc>
            </a:pPr>
            <a:r>
              <a:rPr lang="en-IN" sz="2000" dirty="0" smtClean="0">
                <a:latin typeface="Times New Roman" pitchFamily="18" charset="0"/>
                <a:cs typeface="Times New Roman" pitchFamily="18" charset="0"/>
              </a:rPr>
              <a:t>As a result, one can derive meaning from the system level instead of the individual monitor level. </a:t>
            </a:r>
          </a:p>
          <a:p>
            <a:pPr algn="just">
              <a:lnSpc>
                <a:spcPct val="150000"/>
              </a:lnSpc>
            </a:pPr>
            <a:r>
              <a:rPr lang="en-IN" sz="2000" dirty="0" smtClean="0">
                <a:latin typeface="Times New Roman" pitchFamily="18" charset="0"/>
                <a:cs typeface="Times New Roman" pitchFamily="18" charset="0"/>
              </a:rPr>
              <a:t>Sync-waves, therefore, have an edge to solve problems involving more than one location or one component.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system protection scheme has to be changed in the presence of a </a:t>
            </a:r>
            <a:r>
              <a:rPr lang="en-IN" sz="2000" dirty="0" err="1" smtClean="0">
                <a:latin typeface="Times New Roman" pitchFamily="18" charset="0"/>
                <a:cs typeface="Times New Roman" pitchFamily="18" charset="0"/>
              </a:rPr>
              <a:t>microgrid</a:t>
            </a:r>
            <a:r>
              <a:rPr lang="en-IN" sz="2000" dirty="0" smtClean="0">
                <a:latin typeface="Times New Roman" pitchFamily="18" charset="0"/>
                <a:cs typeface="Times New Roman" pitchFamily="18" charset="0"/>
              </a:rPr>
              <a:t>, so several protection schemes have been proposed to improve the protection system. </a:t>
            </a:r>
          </a:p>
          <a:p>
            <a:pPr algn="just">
              <a:lnSpc>
                <a:spcPct val="150000"/>
              </a:lnSpc>
            </a:pPr>
            <a:r>
              <a:rPr lang="en-IN" sz="2000" dirty="0" err="1" smtClean="0">
                <a:latin typeface="Times New Roman" pitchFamily="18" charset="0"/>
                <a:cs typeface="Times New Roman" pitchFamily="18" charset="0"/>
              </a:rPr>
              <a:t>Microgrids</a:t>
            </a:r>
            <a:r>
              <a:rPr lang="en-IN" sz="2000" dirty="0" smtClean="0">
                <a:latin typeface="Times New Roman" pitchFamily="18" charset="0"/>
                <a:cs typeface="Times New Roman" pitchFamily="18" charset="0"/>
              </a:rPr>
              <a:t> are classified into different types based on the DC/AC system, communication infrastructure, rotating synchronous machine or inverter-based distributed generation (DG), etc.</a:t>
            </a:r>
          </a:p>
          <a:p>
            <a:pPr algn="just">
              <a:lnSpc>
                <a:spcPct val="150000"/>
              </a:lnSpc>
            </a:pPr>
            <a:r>
              <a:rPr lang="en-IN" sz="2000" dirty="0" smtClean="0">
                <a:latin typeface="Times New Roman" pitchFamily="18" charset="0"/>
                <a:cs typeface="Times New Roman" pitchFamily="18" charset="0"/>
              </a:rPr>
              <a:t>The authors proposed an adaptive distance protection based on the information surrounding the protected line under different operating conditions.</a:t>
            </a:r>
          </a:p>
          <a:p>
            <a:pPr algn="just">
              <a:lnSpc>
                <a:spcPct val="150000"/>
              </a:lnSpc>
            </a:pPr>
            <a:r>
              <a:rPr lang="en-IN" sz="2000" dirty="0" smtClean="0">
                <a:latin typeface="Times New Roman" pitchFamily="18" charset="0"/>
                <a:cs typeface="Times New Roman" pitchFamily="18" charset="0"/>
              </a:rPr>
              <a:t>A discrete wavelet transform has been proposed for HIF detection along with frequency range and RMS conversion to implement a pattern recognition-based detection algorithm.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Apparatus monitoring includes condition monitoring, performance monitoring, parameter estimation, protection and so on. </a:t>
            </a:r>
          </a:p>
          <a:p>
            <a:pPr algn="just">
              <a:lnSpc>
                <a:spcPct val="150000"/>
              </a:lnSpc>
            </a:pPr>
            <a:r>
              <a:rPr lang="en-IN" sz="2000" dirty="0" smtClean="0">
                <a:latin typeface="Times New Roman" pitchFamily="18" charset="0"/>
                <a:cs typeface="Times New Roman" pitchFamily="18" charset="0"/>
              </a:rPr>
              <a:t>Due to page limitation, this section will focus on the application of sync-wave data to apparatus health condition monitoring.</a:t>
            </a:r>
          </a:p>
          <a:p>
            <a:pPr algn="just">
              <a:lnSpc>
                <a:spcPct val="150000"/>
              </a:lnSpc>
            </a:pPr>
            <a:r>
              <a:rPr lang="en-IN" sz="2000" dirty="0" smtClean="0">
                <a:latin typeface="Times New Roman" pitchFamily="18" charset="0"/>
                <a:cs typeface="Times New Roman" pitchFamily="18" charset="0"/>
              </a:rPr>
              <a:t>Sync-waves can be very useful for power grid event analysis. Examples are </a:t>
            </a:r>
            <a:r>
              <a:rPr lang="en-IN" sz="2000" dirty="0" err="1" smtClean="0">
                <a:latin typeface="Times New Roman" pitchFamily="18" charset="0"/>
                <a:cs typeface="Times New Roman" pitchFamily="18" charset="0"/>
              </a:rPr>
              <a:t>postmortem</a:t>
            </a:r>
            <a:r>
              <a:rPr lang="en-IN" sz="2000" dirty="0" smtClean="0">
                <a:latin typeface="Times New Roman" pitchFamily="18" charset="0"/>
                <a:cs typeface="Times New Roman" pitchFamily="18" charset="0"/>
              </a:rPr>
              <a:t> investigation, forensic examination, performance/model verification, troubleshooting analysis, and design validation.</a:t>
            </a:r>
          </a:p>
          <a:p>
            <a:pPr algn="just">
              <a:lnSpc>
                <a:spcPct val="150000"/>
              </a:lnSpc>
            </a:pPr>
            <a:r>
              <a:rPr lang="en-IN" sz="2000" dirty="0" smtClean="0">
                <a:latin typeface="Times New Roman" pitchFamily="18" charset="0"/>
                <a:cs typeface="Times New Roman" pitchFamily="18" charset="0"/>
              </a:rPr>
              <a:t>On-demand streaming also includes data retrieving through automatic polling by the control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(for online monitoring applications). Therefore, efficient and seamless on-demand access to data is an important design consideration for a SWAMS;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2000" dirty="0">
                          <a:latin typeface="Times New Roman"/>
                          <a:ea typeface="Times New Roman"/>
                          <a:cs typeface="Latha"/>
                        </a:rPr>
                        <a:t>Measurement of Bus Voltage Angle Between Montreal and SEPT-ILES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2000">
                          <a:latin typeface="Times New Roman"/>
                          <a:ea typeface="Times New Roman"/>
                          <a:cs typeface="Latha"/>
                        </a:rPr>
                        <a:t>G. Missout and P. Girard,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We describe the method used for synchronizing the clocks by means of LORAN C signals.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DOE Wide Area Measurement System (WAMS) Project: Demonstration of dynamic information technology for the future power system</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W.A. Mittelstadt, P.E. Krause, P.N. Overholt, D.J. Sobajic, J.F. Hauer, R.E. Wilson, and D.T. Rizy,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Deregulation, competitive electricity market, expansion of transmission and distribution network, reliable electricity supply, increased applications of power electronics make the power system more complex.</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087555"/>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Improvements to interconnections requirements for BPS-connected inverter-based resources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NERC Reliability Guideline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a:ea typeface="Calibri"/>
                          <a:cs typeface="Latha"/>
                        </a:rPr>
                        <a:t>With the increasing penetration of inverter-based resources connected to the BPS, the industry is faced with interconnecting new technologies with new capabilities as well as a rapidly changing landscape</a:t>
                      </a:r>
                      <a:endParaRPr lang="en-IN" sz="18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Stability definitions and characterization of dynamic behavior in systems with high penetration of power electronic interfaced technologies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IEEE PES Technical Report PES-TR77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This report summarizes the results of this work and presents extended definitions, characterization and classification of power system stability.</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2.jpg"/>
          <p:cNvPicPr>
            <a:picLocks noGrp="1" noChangeAspect="1" noChangeArrowheads="1"/>
          </p:cNvPicPr>
          <p:nvPr>
            <p:ph idx="1"/>
          </p:nvPr>
        </p:nvPicPr>
        <p:blipFill>
          <a:blip r:embed="rId2"/>
          <a:srcRect/>
          <a:stretch>
            <a:fillRect/>
          </a:stretch>
        </p:blipFill>
        <p:spPr bwMode="auto">
          <a:xfrm>
            <a:off x="1828800" y="1676400"/>
            <a:ext cx="6019800" cy="42672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Sync-wave data are becoming widely available through a variety of sample data measurement units and digital substations. They provide unique insights into the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of power systems and apparatuses, especially those associated with transient and high-speed phenomena. A new opportunity has, therefore, arrived for researchers to create waveform data-based solutions to system-level as well as </a:t>
            </a:r>
            <a:r>
              <a:rPr lang="en-IN" sz="2000" dirty="0" err="1" smtClean="0">
                <a:latin typeface="Times New Roman" pitchFamily="18" charset="0"/>
                <a:cs typeface="Times New Roman" pitchFamily="18" charset="0"/>
              </a:rPr>
              <a:t>apparatusrelated</a:t>
            </a:r>
            <a:r>
              <a:rPr lang="en-IN" sz="2000" dirty="0" smtClean="0">
                <a:latin typeface="Times New Roman" pitchFamily="18" charset="0"/>
                <a:cs typeface="Times New Roman" pitchFamily="18" charset="0"/>
              </a:rPr>
              <a:t> problems. The applications may take three forms, ranging from offline analyses, online monitoring, to real-time protection &amp; control. This paper has presented our visions on how to expand the monitoring, protection and control of power systems and apparatuses using sync-wave data.</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G. </a:t>
            </a:r>
            <a:r>
              <a:rPr lang="en-IN" sz="1500" dirty="0" err="1" smtClean="0">
                <a:latin typeface="Times New Roman" pitchFamily="18" charset="0"/>
                <a:cs typeface="Times New Roman" pitchFamily="18" charset="0"/>
              </a:rPr>
              <a:t>Missout</a:t>
            </a:r>
            <a:r>
              <a:rPr lang="en-IN" sz="1500" dirty="0" smtClean="0">
                <a:latin typeface="Times New Roman" pitchFamily="18" charset="0"/>
                <a:cs typeface="Times New Roman" pitchFamily="18" charset="0"/>
              </a:rPr>
              <a:t> and P. Girard, “Measurement of Bus Voltage Angle Between Montreal and SEPT-ILES”, IEEE Trans. on Power Apparatus and Systems, vol. 99, no.2, pp. 536-539, May/April 1980. </a:t>
            </a:r>
          </a:p>
          <a:p>
            <a:pPr algn="just">
              <a:lnSpc>
                <a:spcPct val="160000"/>
              </a:lnSpc>
            </a:pPr>
            <a:r>
              <a:rPr lang="en-IN" sz="1500" dirty="0" smtClean="0">
                <a:latin typeface="Times New Roman" pitchFamily="18" charset="0"/>
                <a:cs typeface="Times New Roman" pitchFamily="18" charset="0"/>
              </a:rPr>
              <a:t>[2] W.A. </a:t>
            </a:r>
            <a:r>
              <a:rPr lang="en-IN" sz="1500" dirty="0" err="1" smtClean="0">
                <a:latin typeface="Times New Roman" pitchFamily="18" charset="0"/>
                <a:cs typeface="Times New Roman" pitchFamily="18" charset="0"/>
              </a:rPr>
              <a:t>Mittelstadt</a:t>
            </a:r>
            <a:r>
              <a:rPr lang="en-IN" sz="1500" dirty="0" smtClean="0">
                <a:latin typeface="Times New Roman" pitchFamily="18" charset="0"/>
                <a:cs typeface="Times New Roman" pitchFamily="18" charset="0"/>
              </a:rPr>
              <a:t>, P.E. Krause, P.N. </a:t>
            </a:r>
            <a:r>
              <a:rPr lang="en-IN" sz="1500" dirty="0" err="1" smtClean="0">
                <a:latin typeface="Times New Roman" pitchFamily="18" charset="0"/>
                <a:cs typeface="Times New Roman" pitchFamily="18" charset="0"/>
              </a:rPr>
              <a:t>Overholt</a:t>
            </a:r>
            <a:r>
              <a:rPr lang="en-IN" sz="1500" dirty="0" smtClean="0">
                <a:latin typeface="Times New Roman" pitchFamily="18" charset="0"/>
                <a:cs typeface="Times New Roman" pitchFamily="18" charset="0"/>
              </a:rPr>
              <a:t>, D.J. </a:t>
            </a:r>
            <a:r>
              <a:rPr lang="en-IN" sz="1500" dirty="0" err="1" smtClean="0">
                <a:latin typeface="Times New Roman" pitchFamily="18" charset="0"/>
                <a:cs typeface="Times New Roman" pitchFamily="18" charset="0"/>
              </a:rPr>
              <a:t>Sobajic</a:t>
            </a:r>
            <a:r>
              <a:rPr lang="en-IN" sz="1500" dirty="0" smtClean="0">
                <a:latin typeface="Times New Roman" pitchFamily="18" charset="0"/>
                <a:cs typeface="Times New Roman" pitchFamily="18" charset="0"/>
              </a:rPr>
              <a:t>, J.F. </a:t>
            </a:r>
            <a:r>
              <a:rPr lang="en-IN" sz="1500" dirty="0" err="1" smtClean="0">
                <a:latin typeface="Times New Roman" pitchFamily="18" charset="0"/>
                <a:cs typeface="Times New Roman" pitchFamily="18" charset="0"/>
              </a:rPr>
              <a:t>Hauer</a:t>
            </a:r>
            <a:r>
              <a:rPr lang="en-IN" sz="1500" dirty="0" smtClean="0">
                <a:latin typeface="Times New Roman" pitchFamily="18" charset="0"/>
                <a:cs typeface="Times New Roman" pitchFamily="18" charset="0"/>
              </a:rPr>
              <a:t>, R.E. Wilson, and D.T. </a:t>
            </a:r>
            <a:r>
              <a:rPr lang="en-IN" sz="1500" dirty="0" err="1" smtClean="0">
                <a:latin typeface="Times New Roman" pitchFamily="18" charset="0"/>
                <a:cs typeface="Times New Roman" pitchFamily="18" charset="0"/>
              </a:rPr>
              <a:t>Rizy</a:t>
            </a:r>
            <a:r>
              <a:rPr lang="en-IN" sz="1500" dirty="0" smtClean="0">
                <a:latin typeface="Times New Roman" pitchFamily="18" charset="0"/>
                <a:cs typeface="Times New Roman" pitchFamily="18" charset="0"/>
              </a:rPr>
              <a:t>, “The DOE Wide Area Measurement System (WAMS) Project: Demonstration of dynamic information technology for the future power system”, EPRI Conference on the Future of Power Delivery, Washington, DC, USA, April 9-11, 1996. </a:t>
            </a:r>
          </a:p>
          <a:p>
            <a:pPr algn="just">
              <a:lnSpc>
                <a:spcPct val="160000"/>
              </a:lnSpc>
            </a:pPr>
            <a:r>
              <a:rPr lang="en-IN" sz="1500" dirty="0" smtClean="0">
                <a:latin typeface="Times New Roman" pitchFamily="18" charset="0"/>
                <a:cs typeface="Times New Roman" pitchFamily="18" charset="0"/>
              </a:rPr>
              <a:t>[3] NERC Reliability Guideline “Improvements to interconnections requirements for BPS-connected inverter-based resources”, Sept. 2019. </a:t>
            </a:r>
          </a:p>
          <a:p>
            <a:pPr algn="just">
              <a:lnSpc>
                <a:spcPct val="160000"/>
              </a:lnSpc>
            </a:pPr>
            <a:r>
              <a:rPr lang="en-IN" sz="1500" dirty="0" smtClean="0">
                <a:latin typeface="Times New Roman" pitchFamily="18" charset="0"/>
                <a:cs typeface="Times New Roman" pitchFamily="18" charset="0"/>
              </a:rPr>
              <a:t>[4] IEEE PES Technical Report PES-TR77 “Stability definitions and characterization of dynamic </a:t>
            </a:r>
            <a:r>
              <a:rPr lang="en-IN" sz="1500" dirty="0" err="1" smtClean="0">
                <a:latin typeface="Times New Roman" pitchFamily="18" charset="0"/>
                <a:cs typeface="Times New Roman" pitchFamily="18" charset="0"/>
              </a:rPr>
              <a:t>behavior</a:t>
            </a:r>
            <a:r>
              <a:rPr lang="en-IN" sz="1500" dirty="0" smtClean="0">
                <a:latin typeface="Times New Roman" pitchFamily="18" charset="0"/>
                <a:cs typeface="Times New Roman" pitchFamily="18" charset="0"/>
              </a:rPr>
              <a:t> in systems with high penetration of power electronic interfaced technologies”, Apr. 2020. </a:t>
            </a:r>
          </a:p>
          <a:p>
            <a:pPr algn="just">
              <a:lnSpc>
                <a:spcPct val="160000"/>
              </a:lnSpc>
            </a:pPr>
            <a:r>
              <a:rPr lang="en-IN" sz="1500" dirty="0" smtClean="0">
                <a:latin typeface="Times New Roman" pitchFamily="18" charset="0"/>
                <a:cs typeface="Times New Roman" pitchFamily="18" charset="0"/>
              </a:rPr>
              <a:t>[5] Francisco de León, “Introduction to the Special Issue on Advances in Condition Monitoring and Assessment of Power Equipment,” IEEE Trans. on Power Delivery, vol. 34, no. 4, pp. 1219-1220, Aug. 2019.</a:t>
            </a:r>
            <a:endParaRPr lang="en-US" sz="15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IEEE PES Technical Report, PES-TR73 “Signatures of Power Equipment Failures”, Dec. 2019. </a:t>
            </a:r>
          </a:p>
          <a:p>
            <a:pPr algn="just">
              <a:lnSpc>
                <a:spcPct val="170000"/>
              </a:lnSpc>
            </a:pPr>
            <a:r>
              <a:rPr lang="en-IN" sz="1600" dirty="0" smtClean="0">
                <a:latin typeface="Times New Roman" pitchFamily="18" charset="0"/>
                <a:cs typeface="Times New Roman" pitchFamily="18" charset="0"/>
              </a:rPr>
              <a:t>[7] W. Lewandowski, J. </a:t>
            </a:r>
            <a:r>
              <a:rPr lang="en-IN" sz="1600" dirty="0" err="1" smtClean="0">
                <a:latin typeface="Times New Roman" pitchFamily="18" charset="0"/>
                <a:cs typeface="Times New Roman" pitchFamily="18" charset="0"/>
              </a:rPr>
              <a:t>Azoubib</a:t>
            </a:r>
            <a:r>
              <a:rPr lang="en-IN" sz="1600" dirty="0" smtClean="0">
                <a:latin typeface="Times New Roman" pitchFamily="18" charset="0"/>
                <a:cs typeface="Times New Roman" pitchFamily="18" charset="0"/>
              </a:rPr>
              <a:t> and W. J. </a:t>
            </a:r>
            <a:r>
              <a:rPr lang="en-IN" sz="1600" dirty="0" err="1" smtClean="0">
                <a:latin typeface="Times New Roman" pitchFamily="18" charset="0"/>
                <a:cs typeface="Times New Roman" pitchFamily="18" charset="0"/>
              </a:rPr>
              <a:t>Klepczynski</a:t>
            </a:r>
            <a:r>
              <a:rPr lang="en-IN" sz="1600" dirty="0" smtClean="0">
                <a:latin typeface="Times New Roman" pitchFamily="18" charset="0"/>
                <a:cs typeface="Times New Roman" pitchFamily="18" charset="0"/>
              </a:rPr>
              <a:t>, “GPS: primary tool for time transfer,” Proceedings of the IEEE, vol. 87, no. 1, pp. 163- 172, Jan. 1999. </a:t>
            </a:r>
          </a:p>
          <a:p>
            <a:pPr algn="just">
              <a:lnSpc>
                <a:spcPct val="170000"/>
              </a:lnSpc>
            </a:pPr>
            <a:r>
              <a:rPr lang="en-IN" sz="1600" dirty="0" smtClean="0">
                <a:latin typeface="Times New Roman" pitchFamily="18" charset="0"/>
                <a:cs typeface="Times New Roman" pitchFamily="18" charset="0"/>
              </a:rPr>
              <a:t>[8] IEEE Std C37.238-2017, IEEE Standard Profile for Use of IEEE 1588 Precision Time Protocol in Power System Applications, 2017. </a:t>
            </a:r>
          </a:p>
          <a:p>
            <a:pPr algn="just">
              <a:lnSpc>
                <a:spcPct val="170000"/>
              </a:lnSpc>
            </a:pPr>
            <a:r>
              <a:rPr lang="en-IN" sz="1600" dirty="0" smtClean="0">
                <a:latin typeface="Times New Roman" pitchFamily="18" charset="0"/>
                <a:cs typeface="Times New Roman" pitchFamily="18" charset="0"/>
              </a:rPr>
              <a:t>[9] L. Zhan, Y. Liu, W. Yao, J. Zhao and Y. Liu, “Utilization of Chip-Scale Atomic Clock for </a:t>
            </a:r>
            <a:r>
              <a:rPr lang="en-IN" sz="1600" dirty="0" err="1" smtClean="0">
                <a:latin typeface="Times New Roman" pitchFamily="18" charset="0"/>
                <a:cs typeface="Times New Roman" pitchFamily="18" charset="0"/>
              </a:rPr>
              <a:t>Synchrophasor</a:t>
            </a:r>
            <a:r>
              <a:rPr lang="en-IN" sz="1600" dirty="0" smtClean="0">
                <a:latin typeface="Times New Roman" pitchFamily="18" charset="0"/>
                <a:cs typeface="Times New Roman" pitchFamily="18" charset="0"/>
              </a:rPr>
              <a:t> Measurements,” IEEE Trans. on Power Delivery, vol. 31, no. 5, pp. 2299-2300, Oct. 2016. </a:t>
            </a:r>
          </a:p>
          <a:p>
            <a:pPr algn="just">
              <a:lnSpc>
                <a:spcPct val="170000"/>
              </a:lnSpc>
            </a:pPr>
            <a:r>
              <a:rPr lang="en-IN" sz="1600" dirty="0" smtClean="0">
                <a:latin typeface="Times New Roman" pitchFamily="18" charset="0"/>
                <a:cs typeface="Times New Roman" pitchFamily="18" charset="0"/>
              </a:rPr>
              <a:t>[10] IEEE Std C37.243-2015, IEEE Guide for Application of Digital Line Current Differential Relays Using Digital Communication, 2015.</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1270</TotalTime>
  <Words>1311</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Synchronized Waveforms a Frontier of Data-Based Power System and Apparatus Monitoring, Protection and Control</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2021-05-24T15:36:00Z</dcterms:modified>
</cp:coreProperties>
</file>