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Predicting Failure Cascades in Large Scale Power Systems via the Influence Model Framework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Large blackouts in power grids are often the consequence of uncontrolled failure cascades. The ability to predict the failure cascade process in an efficient and accurate manner is important for power system contingency analysis. In this paper, we propose to apply the influence model for the prediction and screening of failure cascades in large scale DC and AC power networks. Then, the trained influence model is applied to some large power grids with thousands of buses and transmission lines. The prediction performance is evaluated in four different aspects, from the global perspective of the overall failure size to the individual information regarding the link failure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results show that under limited training samples, the proposed framework is capable of predicting the failure cascade size with a 7% error rate, the final state of links with a 10% error rate, and the failure time within 1 time unit for both the DC and AC model. One major advantage of the proposed method is that it can reduce the computational time of the failure cascade prediction by a few orders of magnitude with limited compromise in accuracy, as compared to the power flow based contingency analysis. Another important feature of the proposed method is that the trained influence parameters can reveal the critical initial contingencies. This information is very helpful for identifying the worst contingency scenarios for system operators.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further simplify the network model while preserving the basic cascade dynamics, a number of existing works completely ignore the power flow constraints and concentrate on the contagious cascade process in which new failures only happen over adjacent components. </a:t>
            </a:r>
          </a:p>
          <a:p>
            <a:pPr algn="just">
              <a:lnSpc>
                <a:spcPct val="150000"/>
              </a:lnSpc>
            </a:pPr>
            <a:r>
              <a:rPr lang="en-IN" sz="2000" dirty="0" smtClean="0">
                <a:latin typeface="Times New Roman" pitchFamily="18" charset="0"/>
                <a:cs typeface="Times New Roman" pitchFamily="18" charset="0"/>
              </a:rPr>
              <a:t>It is referred to as the “contagion model” which originates from the percolation model.</a:t>
            </a:r>
          </a:p>
          <a:p>
            <a:pPr algn="just">
              <a:lnSpc>
                <a:spcPct val="150000"/>
              </a:lnSpc>
            </a:pPr>
            <a:r>
              <a:rPr lang="en-IN" sz="2000" dirty="0" smtClean="0">
                <a:latin typeface="Times New Roman" pitchFamily="18" charset="0"/>
                <a:cs typeface="Times New Roman" pitchFamily="18" charset="0"/>
              </a:rPr>
              <a:t>In order to construct the influence model that can </a:t>
            </a:r>
            <a:r>
              <a:rPr lang="en-IN" sz="2000" dirty="0" err="1" smtClean="0">
                <a:latin typeface="Times New Roman" pitchFamily="18" charset="0"/>
                <a:cs typeface="Times New Roman" pitchFamily="18" charset="0"/>
              </a:rPr>
              <a:t>beused</a:t>
            </a:r>
            <a:r>
              <a:rPr lang="en-IN" sz="2000" dirty="0" smtClean="0">
                <a:latin typeface="Times New Roman" pitchFamily="18" charset="0"/>
                <a:cs typeface="Times New Roman" pitchFamily="18" charset="0"/>
              </a:rPr>
              <a:t> for power system failure cascade predictions, Hines et. al. applied the Monte Carlo method to learn the influences from historical data</a:t>
            </a:r>
          </a:p>
          <a:p>
            <a:pPr algn="just">
              <a:lnSpc>
                <a:spcPct val="150000"/>
              </a:lnSpc>
            </a:pPr>
            <a:r>
              <a:rPr lang="en-IN" sz="2000" dirty="0" smtClean="0">
                <a:latin typeface="Times New Roman" pitchFamily="18" charset="0"/>
                <a:cs typeface="Times New Roman" pitchFamily="18" charset="0"/>
              </a:rPr>
              <a:t>They focused on generating the appropriate distribution of failure cascade sizes that best match existing records.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CFS after each failure event, the DC/AC power flow problem is solved using the MATPOWER Toolbox. A detailed oracle of generating synthetic failure cascades is presented in Appendix.</a:t>
            </a:r>
          </a:p>
          <a:p>
            <a:pPr algn="just">
              <a:lnSpc>
                <a:spcPct val="150000"/>
              </a:lnSpc>
            </a:pPr>
            <a:r>
              <a:rPr lang="en-IN" sz="2000" dirty="0" smtClean="0">
                <a:latin typeface="Times New Roman" pitchFamily="18" charset="0"/>
                <a:cs typeface="Times New Roman" pitchFamily="18" charset="0"/>
              </a:rPr>
              <a:t>We can solve these small optimization problems in parallel in practice to further reduce the training time.</a:t>
            </a:r>
          </a:p>
          <a:p>
            <a:pPr algn="just">
              <a:lnSpc>
                <a:spcPct val="150000"/>
              </a:lnSpc>
            </a:pPr>
            <a:r>
              <a:rPr lang="en-IN" sz="2000" dirty="0" smtClean="0">
                <a:latin typeface="Times New Roman" pitchFamily="18" charset="0"/>
                <a:cs typeface="Times New Roman" pitchFamily="18" charset="0"/>
              </a:rPr>
              <a:t>Once have been obtained, their values can be substituted in to form a reduced optimization problem whose decision variables are only from D. </a:t>
            </a:r>
          </a:p>
          <a:p>
            <a:pPr algn="just">
              <a:lnSpc>
                <a:spcPct val="150000"/>
              </a:lnSpc>
            </a:pPr>
            <a:r>
              <a:rPr lang="en-IN" sz="2000" dirty="0" smtClean="0">
                <a:latin typeface="Times New Roman" pitchFamily="18" charset="0"/>
                <a:cs typeface="Times New Roman" pitchFamily="18" charset="0"/>
              </a:rPr>
              <a:t>We choose the objective function f(·) to be the least square error function, which induces the following convex quadratic programming.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proposed a hybrid learning framework that can efficiently train the influence model for very large systems. </a:t>
            </a:r>
          </a:p>
          <a:p>
            <a:pPr algn="just">
              <a:lnSpc>
                <a:spcPct val="150000"/>
              </a:lnSpc>
            </a:pPr>
            <a:r>
              <a:rPr lang="en-IN" sz="2000" dirty="0" smtClean="0">
                <a:latin typeface="Times New Roman" pitchFamily="18" charset="0"/>
                <a:cs typeface="Times New Roman" pitchFamily="18" charset="0"/>
              </a:rPr>
              <a:t>The proposed learning framework integrates Monte Carlo method with quadratic programming, and an adaptive threshold selection scheme to quickly train the model for making good predictions.</a:t>
            </a:r>
          </a:p>
          <a:p>
            <a:pPr algn="just">
              <a:lnSpc>
                <a:spcPct val="150000"/>
              </a:lnSpc>
            </a:pPr>
            <a:r>
              <a:rPr lang="en-IN" sz="2000" dirty="0" smtClean="0">
                <a:latin typeface="Times New Roman" pitchFamily="18" charset="0"/>
                <a:cs typeface="Times New Roman" pitchFamily="18" charset="0"/>
              </a:rPr>
              <a:t>One of the future research directions is to predict failure cascades under the AC power flow model. The AC model will not change the underpinning of the proposed hybrid learning scheme. </a:t>
            </a:r>
          </a:p>
          <a:p>
            <a:pPr algn="just">
              <a:lnSpc>
                <a:spcPct val="150000"/>
              </a:lnSpc>
            </a:pPr>
            <a:r>
              <a:rPr lang="en-IN" sz="2000" dirty="0" smtClean="0">
                <a:latin typeface="Times New Roman" pitchFamily="18" charset="0"/>
                <a:cs typeface="Times New Roman" pitchFamily="18" charset="0"/>
              </a:rPr>
              <a:t>In this paper, we propose a hybrid learning framework that can be used to train the influence model from either historical data or synthetic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evaluate prediction performance via the proposed learning framework, we consider two sets of metrics: sample-based metrics and link-based metrics.</a:t>
            </a:r>
          </a:p>
          <a:p>
            <a:pPr algn="just">
              <a:lnSpc>
                <a:spcPct val="150000"/>
              </a:lnSpc>
            </a:pPr>
            <a:r>
              <a:rPr lang="en-IN" sz="2000" dirty="0" smtClean="0">
                <a:latin typeface="Times New Roman" pitchFamily="18" charset="0"/>
                <a:cs typeface="Times New Roman" pitchFamily="18" charset="0"/>
              </a:rPr>
              <a:t>Therefore, evaluating the prediction performance on links with different failure frequencies can deepen our understanding of the model and features in a very detailed manner.</a:t>
            </a:r>
          </a:p>
          <a:p>
            <a:pPr algn="just">
              <a:lnSpc>
                <a:spcPct val="150000"/>
              </a:lnSpc>
            </a:pPr>
            <a:r>
              <a:rPr lang="en-IN" sz="2000" dirty="0" smtClean="0">
                <a:latin typeface="Times New Roman" pitchFamily="18" charset="0"/>
                <a:cs typeface="Times New Roman" pitchFamily="18" charset="0"/>
              </a:rPr>
              <a:t>Therefore, we cannot say that the deterministic prediction performs well for links with failure frequency . </a:t>
            </a:r>
          </a:p>
          <a:p>
            <a:pPr algn="just">
              <a:lnSpc>
                <a:spcPct val="150000"/>
              </a:lnSpc>
            </a:pPr>
            <a:r>
              <a:rPr lang="en-IN" sz="2000" dirty="0" smtClean="0">
                <a:latin typeface="Times New Roman" pitchFamily="18" charset="0"/>
                <a:cs typeface="Times New Roman" pitchFamily="18" charset="0"/>
              </a:rPr>
              <a:t>This tells that we need to combine the miss detection rate </a:t>
            </a:r>
            <a:r>
              <a:rPr lang="en-IN" sz="2000" dirty="0" err="1" smtClean="0">
                <a:latin typeface="Times New Roman" pitchFamily="18" charset="0"/>
                <a:cs typeface="Times New Roman" pitchFamily="18" charset="0"/>
              </a:rPr>
              <a:t>lmd</a:t>
            </a:r>
            <a:r>
              <a:rPr lang="en-IN" sz="2000" dirty="0" smtClean="0">
                <a:latin typeface="Times New Roman" pitchFamily="18" charset="0"/>
                <a:cs typeface="Times New Roman" pitchFamily="18" charset="0"/>
              </a:rPr>
              <a:t> and the false alarm rate </a:t>
            </a:r>
            <a:r>
              <a:rPr lang="en-IN" sz="2000" dirty="0" err="1" smtClean="0">
                <a:latin typeface="Times New Roman" pitchFamily="18" charset="0"/>
                <a:cs typeface="Times New Roman" pitchFamily="18" charset="0"/>
              </a:rPr>
              <a:t>lfa</a:t>
            </a:r>
            <a:r>
              <a:rPr lang="en-IN" sz="2000" dirty="0" smtClean="0">
                <a:latin typeface="Times New Roman" pitchFamily="18" charset="0"/>
                <a:cs typeface="Times New Roman" pitchFamily="18" charset="0"/>
              </a:rPr>
              <a:t> together to judge and compare the 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Cascading power outages propagate locally in an influence graph that is not the actual grid topology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P. D. Hines, I. Dobson, and P. Rezaei,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addition, we derive an equation with which one can quickly identify modifications to the proposed system that will substantially reduce cascade propagation.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Risk assessment of cascading outages: Methodologies and challenges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Vaiman, K. Bell, Y. Chen, B. Chowdhury, I. Dobson, P. Hines, M. Papic, S. Miller, and P. Zhang,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Limitations to the interpretation and application of analytical results are highlighted, and directions and challenges for future developments are discussed.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Comparing the effects of failures in power grids under the ac and dc power flow models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Cetinay, S. Soltan, F. A. Kuipers, G. Zussman, and P. Van Mieghem,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compare the effects of failures in power grids under the nonlinear AC and linearized DC power flow models.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Analysis of failures in power grids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Soltan, D. Mazauric, and G. Zussman,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first obtain results regarding the Moore-Penrose pseudo-inverse of the power grid admittance matrix.</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752600" y="1600200"/>
            <a:ext cx="6019799" cy="4267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295400"/>
            <a:ext cx="7498080" cy="4800600"/>
          </a:xfrm>
        </p:spPr>
        <p:txBody>
          <a:bodyPr>
            <a:noAutofit/>
          </a:bodyPr>
          <a:lstStyle/>
          <a:p>
            <a:pPr algn="just">
              <a:buNone/>
            </a:pPr>
            <a:r>
              <a:rPr lang="en-IN" sz="1700" dirty="0" smtClean="0">
                <a:latin typeface="Times New Roman" pitchFamily="18" charset="0"/>
                <a:cs typeface="Times New Roman" pitchFamily="18" charset="0"/>
              </a:rPr>
              <a:t>     In this paper, we study the failure cascades in power grids by using the influence model. It is a flow-free approach that can explicitly characterize system-wide influences on each component. This influence information can be used for efficient predictions of failure cascades and assist in identifying the most critical initial contingencies. To acquire the influence model of power grids, we proposed a hybrid learning method which combines the Monte Carlo method, a regression method, and an adaptive selection scheme. It has polynomial time complexity, and each module can be implemented separately in parallel. We applied this method to obtain influence models for both the DC and the AC large-scale power system examples. Four metrics of prediction performances in different levels of granularity have been proposed and tested on these examples. Numerical results showed that the influence model learned from our proposed method can achieve a good prediction accuracy in all the metrics for both the DC model and the AC model. A comparison between the influence model and an apposite flow-model-based approach revealed that the influence model can predict failure cascades in a much faster manner (at least two orders of magnitude faster) with acceptable small error rates. Thus, it is very suitable for screening severe contingencies in large quantities. A further investigation on the learned influence values revealed the critical information of severe contingencies, which further helped us identify the most critical initial link outages.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NorthEast</a:t>
            </a:r>
            <a:r>
              <a:rPr lang="en-IN" sz="1400" dirty="0" smtClean="0">
                <a:latin typeface="Times New Roman" pitchFamily="18" charset="0"/>
                <a:cs typeface="Times New Roman" pitchFamily="18" charset="0"/>
              </a:rPr>
              <a:t> US Failure Cascade.” [Online]. Available: https:// www.bostonglobe.com/magazine/2012/02/03/anatomy-blackout-august/ mAsrr41nLAjGFIU3IF440O/story.html </a:t>
            </a:r>
          </a:p>
          <a:p>
            <a:pPr algn="just">
              <a:lnSpc>
                <a:spcPct val="160000"/>
              </a:lnSpc>
            </a:pPr>
            <a:r>
              <a:rPr lang="en-IN" sz="1400" dirty="0" smtClean="0">
                <a:latin typeface="Times New Roman" pitchFamily="18" charset="0"/>
                <a:cs typeface="Times New Roman" pitchFamily="18" charset="0"/>
              </a:rPr>
              <a:t>[2] “Manhattan, New York Failure Cascade.” [Online]. Available: https://www.theatlantic.com/technology/archive/2019/07/ </a:t>
            </a:r>
            <a:r>
              <a:rPr lang="en-IN" sz="1400" dirty="0" err="1" smtClean="0">
                <a:latin typeface="Times New Roman" pitchFamily="18" charset="0"/>
                <a:cs typeface="Times New Roman" pitchFamily="18" charset="0"/>
              </a:rPr>
              <a:t>manhattan</a:t>
            </a:r>
            <a:r>
              <a:rPr lang="en-IN" sz="1400" dirty="0" smtClean="0">
                <a:latin typeface="Times New Roman" pitchFamily="18" charset="0"/>
                <a:cs typeface="Times New Roman" pitchFamily="18" charset="0"/>
              </a:rPr>
              <a:t>-blackout-reveals-infrastructure-risk/594025/ </a:t>
            </a:r>
          </a:p>
          <a:p>
            <a:pPr algn="just">
              <a:lnSpc>
                <a:spcPct val="160000"/>
              </a:lnSpc>
            </a:pPr>
            <a:r>
              <a:rPr lang="en-IN" sz="1400" dirty="0" smtClean="0">
                <a:latin typeface="Times New Roman" pitchFamily="18" charset="0"/>
                <a:cs typeface="Times New Roman" pitchFamily="18" charset="0"/>
              </a:rPr>
              <a:t>[3] P. D. Hines, I. Dobson, and P. </a:t>
            </a:r>
            <a:r>
              <a:rPr lang="en-IN" sz="1400" dirty="0" err="1" smtClean="0">
                <a:latin typeface="Times New Roman" pitchFamily="18" charset="0"/>
                <a:cs typeface="Times New Roman" pitchFamily="18" charset="0"/>
              </a:rPr>
              <a:t>Rezaei</a:t>
            </a:r>
            <a:r>
              <a:rPr lang="en-IN" sz="1400" dirty="0" smtClean="0">
                <a:latin typeface="Times New Roman" pitchFamily="18" charset="0"/>
                <a:cs typeface="Times New Roman" pitchFamily="18" charset="0"/>
              </a:rPr>
              <a:t>, “Cascading power outages propagate locally in an influence graph that is not the actual grid topology,” IEEE Transactions on Power Systems, vol. 32, no. 2, pp. 958–967, 2016. </a:t>
            </a:r>
          </a:p>
          <a:p>
            <a:pPr algn="just">
              <a:lnSpc>
                <a:spcPct val="160000"/>
              </a:lnSpc>
            </a:pPr>
            <a:r>
              <a:rPr lang="en-IN" sz="1400" dirty="0" smtClean="0">
                <a:latin typeface="Times New Roman" pitchFamily="18" charset="0"/>
                <a:cs typeface="Times New Roman" pitchFamily="18" charset="0"/>
              </a:rPr>
              <a:t>[4] M. </a:t>
            </a:r>
            <a:r>
              <a:rPr lang="en-IN" sz="1400" dirty="0" err="1" smtClean="0">
                <a:latin typeface="Times New Roman" pitchFamily="18" charset="0"/>
                <a:cs typeface="Times New Roman" pitchFamily="18" charset="0"/>
              </a:rPr>
              <a:t>Vaiman</a:t>
            </a:r>
            <a:r>
              <a:rPr lang="en-IN" sz="1400" dirty="0" smtClean="0">
                <a:latin typeface="Times New Roman" pitchFamily="18" charset="0"/>
                <a:cs typeface="Times New Roman" pitchFamily="18" charset="0"/>
              </a:rPr>
              <a:t>, K. Bell, Y. Chen, B. </a:t>
            </a:r>
            <a:r>
              <a:rPr lang="en-IN" sz="1400" dirty="0" err="1" smtClean="0">
                <a:latin typeface="Times New Roman" pitchFamily="18" charset="0"/>
                <a:cs typeface="Times New Roman" pitchFamily="18" charset="0"/>
              </a:rPr>
              <a:t>Chowdhury</a:t>
            </a:r>
            <a:r>
              <a:rPr lang="en-IN" sz="1400" dirty="0" smtClean="0">
                <a:latin typeface="Times New Roman" pitchFamily="18" charset="0"/>
                <a:cs typeface="Times New Roman" pitchFamily="18" charset="0"/>
              </a:rPr>
              <a:t>, I. Dobson, P. Hines, M. </a:t>
            </a:r>
            <a:r>
              <a:rPr lang="en-IN" sz="1400" dirty="0" err="1" smtClean="0">
                <a:latin typeface="Times New Roman" pitchFamily="18" charset="0"/>
                <a:cs typeface="Times New Roman" pitchFamily="18" charset="0"/>
              </a:rPr>
              <a:t>Papic</a:t>
            </a:r>
            <a:r>
              <a:rPr lang="en-IN" sz="1400" dirty="0" smtClean="0">
                <a:latin typeface="Times New Roman" pitchFamily="18" charset="0"/>
                <a:cs typeface="Times New Roman" pitchFamily="18" charset="0"/>
              </a:rPr>
              <a:t>, S. Miller, and P. Zhang, “Risk assessment of cascading outages: Methodologies and challenges,” IEEE Transactions on Power Systems, vol. 27, no. 2, p. 631, 2012. </a:t>
            </a:r>
          </a:p>
          <a:p>
            <a:pPr algn="just">
              <a:lnSpc>
                <a:spcPct val="160000"/>
              </a:lnSpc>
            </a:pPr>
            <a:r>
              <a:rPr lang="en-IN" sz="1400" dirty="0" smtClean="0">
                <a:latin typeface="Times New Roman" pitchFamily="18" charset="0"/>
                <a:cs typeface="Times New Roman" pitchFamily="18" charset="0"/>
              </a:rPr>
              <a:t>[5] H. </a:t>
            </a:r>
            <a:r>
              <a:rPr lang="en-IN" sz="1400" dirty="0" err="1" smtClean="0">
                <a:latin typeface="Times New Roman" pitchFamily="18" charset="0"/>
                <a:cs typeface="Times New Roman" pitchFamily="18" charset="0"/>
              </a:rPr>
              <a:t>Cetinay</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Soltan</a:t>
            </a:r>
            <a:r>
              <a:rPr lang="en-IN" sz="1400" dirty="0" smtClean="0">
                <a:latin typeface="Times New Roman" pitchFamily="18" charset="0"/>
                <a:cs typeface="Times New Roman" pitchFamily="18" charset="0"/>
              </a:rPr>
              <a:t>, F. A. </a:t>
            </a:r>
            <a:r>
              <a:rPr lang="en-IN" sz="1400" dirty="0" err="1" smtClean="0">
                <a:latin typeface="Times New Roman" pitchFamily="18" charset="0"/>
                <a:cs typeface="Times New Roman" pitchFamily="18" charset="0"/>
              </a:rPr>
              <a:t>Kuipers</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Zussman</a:t>
            </a:r>
            <a:r>
              <a:rPr lang="en-IN" sz="1400" dirty="0" smtClean="0">
                <a:latin typeface="Times New Roman" pitchFamily="18" charset="0"/>
                <a:cs typeface="Times New Roman" pitchFamily="18" charset="0"/>
              </a:rPr>
              <a:t>, and P. Van </a:t>
            </a:r>
            <a:r>
              <a:rPr lang="en-IN" sz="1400" dirty="0" err="1" smtClean="0">
                <a:latin typeface="Times New Roman" pitchFamily="18" charset="0"/>
                <a:cs typeface="Times New Roman" pitchFamily="18" charset="0"/>
              </a:rPr>
              <a:t>Mieghem</a:t>
            </a:r>
            <a:r>
              <a:rPr lang="en-IN" sz="1400" dirty="0" smtClean="0">
                <a:latin typeface="Times New Roman" pitchFamily="18" charset="0"/>
                <a:cs typeface="Times New Roman" pitchFamily="18" charset="0"/>
              </a:rPr>
              <a:t>, “Comparing the effects of failures in power grids under the ac and dc power flow models,” IEEE Transactions on Network Science and Engineering, vol. 5, no. 4, pp. 301–312, 2017. </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t>[6] S. </a:t>
            </a:r>
            <a:r>
              <a:rPr lang="en-IN" sz="1500" dirty="0" err="1" smtClean="0"/>
              <a:t>Soltan</a:t>
            </a:r>
            <a:r>
              <a:rPr lang="en-IN" sz="1500" dirty="0" smtClean="0"/>
              <a:t>, D. </a:t>
            </a:r>
            <a:r>
              <a:rPr lang="en-IN" sz="1500" dirty="0" err="1" smtClean="0"/>
              <a:t>Mazauric</a:t>
            </a:r>
            <a:r>
              <a:rPr lang="en-IN" sz="1500" dirty="0" smtClean="0"/>
              <a:t>, and G. </a:t>
            </a:r>
            <a:r>
              <a:rPr lang="en-IN" sz="1500" dirty="0" err="1" smtClean="0"/>
              <a:t>Zussman</a:t>
            </a:r>
            <a:r>
              <a:rPr lang="en-IN" sz="1500" dirty="0" smtClean="0"/>
              <a:t>, “Analysis of failures in power grids,” IEEE Transactions on Control of Network Systems, vol. 4, no. 2, pp. 288–300, 2015. </a:t>
            </a:r>
          </a:p>
          <a:p>
            <a:pPr algn="just">
              <a:lnSpc>
                <a:spcPct val="170000"/>
              </a:lnSpc>
            </a:pPr>
            <a:r>
              <a:rPr lang="en-IN" sz="1500" dirty="0" smtClean="0"/>
              <a:t>[7] S. </a:t>
            </a:r>
            <a:r>
              <a:rPr lang="en-IN" sz="1500" dirty="0" err="1" smtClean="0"/>
              <a:t>Soltan</a:t>
            </a:r>
            <a:r>
              <a:rPr lang="en-IN" sz="1500" dirty="0" smtClean="0"/>
              <a:t>, A. </a:t>
            </a:r>
            <a:r>
              <a:rPr lang="en-IN" sz="1500" dirty="0" err="1" smtClean="0"/>
              <a:t>Loh</a:t>
            </a:r>
            <a:r>
              <a:rPr lang="en-IN" sz="1500" dirty="0" smtClean="0"/>
              <a:t>, and G. </a:t>
            </a:r>
            <a:r>
              <a:rPr lang="en-IN" sz="1500" dirty="0" err="1" smtClean="0"/>
              <a:t>Zussman</a:t>
            </a:r>
            <a:r>
              <a:rPr lang="en-IN" sz="1500" dirty="0" smtClean="0"/>
              <a:t>, “Analyzing and quantifying the effect of k-line failures in power grids,” IEEE Transactions on Control of Network Systems, vol. 5, no. 3, pp. 1424–1433, 2017. </a:t>
            </a:r>
          </a:p>
          <a:p>
            <a:pPr algn="just">
              <a:lnSpc>
                <a:spcPct val="170000"/>
              </a:lnSpc>
            </a:pPr>
            <a:r>
              <a:rPr lang="en-IN" sz="1500" dirty="0" smtClean="0"/>
              <a:t>[8] D. </a:t>
            </a:r>
            <a:r>
              <a:rPr lang="en-IN" sz="1500" dirty="0" err="1" smtClean="0"/>
              <a:t>Bienstock</a:t>
            </a:r>
            <a:r>
              <a:rPr lang="en-IN" sz="1500" dirty="0" smtClean="0"/>
              <a:t> and A. </a:t>
            </a:r>
            <a:r>
              <a:rPr lang="en-IN" sz="1500" dirty="0" err="1" smtClean="0"/>
              <a:t>Verma</a:t>
            </a:r>
            <a:r>
              <a:rPr lang="en-IN" sz="1500" dirty="0" smtClean="0"/>
              <a:t>, “The </a:t>
            </a:r>
            <a:r>
              <a:rPr lang="en-IN" sz="1500" dirty="0" err="1" smtClean="0"/>
              <a:t>nk</a:t>
            </a:r>
            <a:r>
              <a:rPr lang="en-IN" sz="1500" dirty="0" smtClean="0"/>
              <a:t> problem in power grids: New models, formulations, and numerical experiments,” SIAM Journal on Optimization, vol. 20, no. 5, pp. 2352–2380, 2010. </a:t>
            </a:r>
          </a:p>
          <a:p>
            <a:pPr algn="just">
              <a:lnSpc>
                <a:spcPct val="170000"/>
              </a:lnSpc>
            </a:pPr>
            <a:r>
              <a:rPr lang="en-IN" sz="1500" dirty="0" smtClean="0"/>
              <a:t>[9] A. Bernstein, D. </a:t>
            </a:r>
            <a:r>
              <a:rPr lang="en-IN" sz="1500" dirty="0" err="1" smtClean="0"/>
              <a:t>Bienstock</a:t>
            </a:r>
            <a:r>
              <a:rPr lang="en-IN" sz="1500" dirty="0" smtClean="0"/>
              <a:t>, D. Hay, M. </a:t>
            </a:r>
            <a:r>
              <a:rPr lang="en-IN" sz="1500" dirty="0" err="1" smtClean="0"/>
              <a:t>Uzunoglu</a:t>
            </a:r>
            <a:r>
              <a:rPr lang="en-IN" sz="1500" dirty="0" smtClean="0"/>
              <a:t>, and G. </a:t>
            </a:r>
            <a:r>
              <a:rPr lang="en-IN" sz="1500" dirty="0" err="1" smtClean="0"/>
              <a:t>Zussman</a:t>
            </a:r>
            <a:r>
              <a:rPr lang="en-IN" sz="1500" dirty="0" smtClean="0"/>
              <a:t>, “Power grid vulnerability to geographically correlated </a:t>
            </a:r>
            <a:r>
              <a:rPr lang="en-IN" sz="1500" dirty="0" err="1" smtClean="0"/>
              <a:t>failuresłanalysis</a:t>
            </a:r>
            <a:r>
              <a:rPr lang="en-IN" sz="1500" dirty="0" smtClean="0"/>
              <a:t> and control implications,” in IEEE INFOCOM 2014-IEEE Conference on Computer Communications. IEEE, 2014, pp. 2634–2642. </a:t>
            </a:r>
          </a:p>
          <a:p>
            <a:pPr algn="just">
              <a:lnSpc>
                <a:spcPct val="170000"/>
              </a:lnSpc>
            </a:pPr>
            <a:r>
              <a:rPr lang="en-IN" sz="1500" dirty="0" smtClean="0"/>
              <a:t>[10] H. </a:t>
            </a:r>
            <a:r>
              <a:rPr lang="en-IN" sz="1500" dirty="0" err="1" smtClean="0"/>
              <a:t>Cetinay</a:t>
            </a:r>
            <a:r>
              <a:rPr lang="en-IN" sz="1500" dirty="0" smtClean="0"/>
              <a:t>, S. </a:t>
            </a:r>
            <a:r>
              <a:rPr lang="en-IN" sz="1500" dirty="0" err="1" smtClean="0"/>
              <a:t>Soltan</a:t>
            </a:r>
            <a:r>
              <a:rPr lang="en-IN" sz="1500" dirty="0" smtClean="0"/>
              <a:t>, F. A. </a:t>
            </a:r>
            <a:r>
              <a:rPr lang="en-IN" sz="1500" dirty="0" err="1" smtClean="0"/>
              <a:t>Kuipers</a:t>
            </a:r>
            <a:r>
              <a:rPr lang="en-IN" sz="1500" dirty="0" smtClean="0"/>
              <a:t>, G. </a:t>
            </a:r>
            <a:r>
              <a:rPr lang="en-IN" sz="1500" dirty="0" err="1" smtClean="0"/>
              <a:t>Zussman</a:t>
            </a:r>
            <a:r>
              <a:rPr lang="en-IN" sz="1500" dirty="0" smtClean="0"/>
              <a:t>, and P. Van </a:t>
            </a:r>
            <a:r>
              <a:rPr lang="en-IN" sz="1500" dirty="0" err="1" smtClean="0"/>
              <a:t>Mieghem</a:t>
            </a:r>
            <a:r>
              <a:rPr lang="en-IN" sz="1500" dirty="0" smtClean="0"/>
              <a:t>, “Analyzing cascading failures in power grids under the ac and dc power flow models,” ACM SIGMETRICS Performance Evaluation Review, vol. 45, no. 3, pp. 198–203, 2018.</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1659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Predicting Failure Cascades in Large Scale Power Systems via the Influence Model Framework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2021-05-24T15:19:54Z</dcterms:modified>
</cp:coreProperties>
</file>