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Optimal Reactive Power Dispatch with Discrete Controllers Using a Branch-and-Bound Algorithm A </a:t>
            </a:r>
            <a:r>
              <a:rPr lang="en-IN" b="1" dirty="0" err="1" smtClean="0">
                <a:latin typeface="Times New Roman" pitchFamily="18" charset="0"/>
                <a:cs typeface="Times New Roman" pitchFamily="18" charset="0"/>
              </a:rPr>
              <a:t>Semidefinite</a:t>
            </a:r>
            <a:r>
              <a:rPr lang="en-IN" b="1" dirty="0" smtClean="0">
                <a:latin typeface="Times New Roman" pitchFamily="18" charset="0"/>
                <a:cs typeface="Times New Roman" pitchFamily="18" charset="0"/>
              </a:rPr>
              <a:t> Relaxation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Recently, several convex relaxations have been successfully applied to solve the AC optimal power flow (OPF) problem, which has caught the attention of the research community. Among these relaxations, a relaxation based on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programming (SDP) stands out. Accordingly, in this work a methodology to solve the optimal reactive power dispatch (ORPD) in electric power systems (EPS), considering discrete controllers, is proposed. Discrete controllers, such as the tap position of on-load tap changing (OLTC) transformers and switchable reactive shunt compensation, are optimized by the proposed method.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relaxation (SDR) of the ORPD problem and a branch-and-bound (B&amp;B) algorithm has been fully deployed. The customized B&amp;B algorithm deals with the discrete nature of the binary control variables. Moreover, in order to enhance the </a:t>
            </a:r>
            <a:r>
              <a:rPr lang="en-IN" sz="2000" dirty="0" err="1" smtClean="0">
                <a:latin typeface="Times New Roman" pitchFamily="18" charset="0"/>
                <a:cs typeface="Times New Roman" pitchFamily="18" charset="0"/>
              </a:rPr>
              <a:t>convexification</a:t>
            </a:r>
            <a:r>
              <a:rPr lang="en-IN" sz="2000" dirty="0" smtClean="0">
                <a:latin typeface="Times New Roman" pitchFamily="18" charset="0"/>
                <a:cs typeface="Times New Roman" pitchFamily="18" charset="0"/>
              </a:rPr>
              <a:t>, valid inequalities called lifted non-linear-cuts (NLC) are implemented in the SDR. Additionally, a </a:t>
            </a:r>
            <a:r>
              <a:rPr lang="en-IN" sz="2000" dirty="0" err="1" smtClean="0">
                <a:latin typeface="Times New Roman" pitchFamily="18" charset="0"/>
                <a:cs typeface="Times New Roman" pitchFamily="18" charset="0"/>
              </a:rPr>
              <a:t>chordal</a:t>
            </a:r>
            <a:r>
              <a:rPr lang="en-IN" sz="2000" dirty="0" smtClean="0">
                <a:latin typeface="Times New Roman" pitchFamily="18" charset="0"/>
                <a:cs typeface="Times New Roman" pitchFamily="18" charset="0"/>
              </a:rPr>
              <a:t> decomposition technique is used to improve the computational performance. Finally, the B&amp;B algorithm is used to solve the mixed-integer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programming problem. Several benchmarks have been used to show the accuracy and scalability of the proposed method, and convergence analysis shows that near-global optimal solutions are generated with small relaxation gaps.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this constraint is satisfied, we stop. Otherwise, we proportionally reallocate the missing generation. However, due to the upper bound P max n , this redistribution may not be sufficient. </a:t>
            </a:r>
          </a:p>
          <a:p>
            <a:pPr algn="just">
              <a:lnSpc>
                <a:spcPct val="150000"/>
              </a:lnSpc>
            </a:pPr>
            <a:r>
              <a:rPr lang="en-IN" sz="2000" dirty="0" smtClean="0">
                <a:latin typeface="Times New Roman" pitchFamily="18" charset="0"/>
                <a:cs typeface="Times New Roman" pitchFamily="18" charset="0"/>
              </a:rPr>
              <a:t>In this case, we randomly go through the list of generators and increase those that still have margin until the constraint is satisfied. We propose to test 5 plans of generation for each instance. </a:t>
            </a:r>
          </a:p>
          <a:p>
            <a:pPr algn="just">
              <a:lnSpc>
                <a:spcPct val="150000"/>
              </a:lnSpc>
            </a:pPr>
            <a:r>
              <a:rPr lang="en-IN" sz="2000" dirty="0" smtClean="0">
                <a:latin typeface="Times New Roman" pitchFamily="18" charset="0"/>
                <a:cs typeface="Times New Roman" pitchFamily="18" charset="0"/>
              </a:rPr>
              <a:t>We focus on instances with more than 1000 buses. We only present instances for which we are certain that a feasible solution does exist.</a:t>
            </a:r>
          </a:p>
          <a:p>
            <a:pPr algn="just">
              <a:lnSpc>
                <a:spcPct val="150000"/>
              </a:lnSpc>
            </a:pPr>
            <a:r>
              <a:rPr lang="en-IN" sz="2000" dirty="0" smtClean="0">
                <a:latin typeface="Times New Roman" pitchFamily="18" charset="0"/>
                <a:cs typeface="Times New Roman" pitchFamily="18" charset="0"/>
              </a:rPr>
              <a:t>This algorithm is very flexible since it is enough to adjust a few parameters to obtain a method adapted to each variant. Our algorithm is able to close the gap or at least improve it on most MATPOWER instances.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AC optimal power flow (AC OPF) which is the continuous version of OPF it is well known as a non-linear programming (NLP) problem with non-convex constraints. </a:t>
            </a:r>
          </a:p>
          <a:p>
            <a:pPr algn="just">
              <a:lnSpc>
                <a:spcPct val="150000"/>
              </a:lnSpc>
            </a:pPr>
            <a:r>
              <a:rPr lang="en-IN" sz="2000" dirty="0" smtClean="0">
                <a:latin typeface="Times New Roman" pitchFamily="18" charset="0"/>
                <a:cs typeface="Times New Roman" pitchFamily="18" charset="0"/>
              </a:rPr>
              <a:t>It is important to mention that the essential feature that differentiates ORPD and OPF lies in the discrete control variables which represent the tap position of transformers and shunt capacitor banks operation. This additional feature increases the computational burden of the problem due to the "curse in dimensionality“.</a:t>
            </a:r>
          </a:p>
          <a:p>
            <a:pPr algn="just">
              <a:lnSpc>
                <a:spcPct val="150000"/>
              </a:lnSpc>
            </a:pPr>
            <a:r>
              <a:rPr lang="en-IN" sz="2000" dirty="0" smtClean="0">
                <a:latin typeface="Times New Roman" pitchFamily="18" charset="0"/>
                <a:cs typeface="Times New Roman" pitchFamily="18" charset="0"/>
              </a:rPr>
              <a:t>As a solution technique,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programming will be used alongside the Branch and Bound Algorithm, which deals with the </a:t>
            </a:r>
            <a:r>
              <a:rPr lang="en-IN" sz="2000" dirty="0" err="1" smtClean="0">
                <a:latin typeface="Times New Roman" pitchFamily="18" charset="0"/>
                <a:cs typeface="Times New Roman" pitchFamily="18" charset="0"/>
              </a:rPr>
              <a:t>integrality</a:t>
            </a:r>
            <a:r>
              <a:rPr lang="en-IN" sz="2000" dirty="0" smtClean="0">
                <a:latin typeface="Times New Roman" pitchFamily="18" charset="0"/>
                <a:cs typeface="Times New Roman" pitchFamily="18" charset="0"/>
              </a:rPr>
              <a:t> nature of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formulation provides strong lower bounds. On the other hand, it is not easy for the given model to further strengthen the provided model. </a:t>
            </a:r>
          </a:p>
          <a:p>
            <a:pPr algn="just">
              <a:lnSpc>
                <a:spcPct val="150000"/>
              </a:lnSpc>
            </a:pPr>
            <a:r>
              <a:rPr lang="en-IN" sz="2000" dirty="0" smtClean="0">
                <a:latin typeface="Times New Roman" pitchFamily="18" charset="0"/>
                <a:cs typeface="Times New Roman" pitchFamily="18" charset="0"/>
              </a:rPr>
              <a:t>More precisely, we tested different techniques to tighten this SDP relaxation. </a:t>
            </a:r>
          </a:p>
          <a:p>
            <a:pPr algn="just">
              <a:lnSpc>
                <a:spcPct val="150000"/>
              </a:lnSpc>
            </a:pPr>
            <a:r>
              <a:rPr lang="en-IN" sz="2000" dirty="0" smtClean="0">
                <a:latin typeface="Times New Roman" pitchFamily="18" charset="0"/>
                <a:cs typeface="Times New Roman" pitchFamily="18" charset="0"/>
              </a:rPr>
              <a:t>We tried to tighten the bounds </a:t>
            </a:r>
            <a:r>
              <a:rPr lang="en-IN" sz="2000" dirty="0" err="1" smtClean="0">
                <a:latin typeface="Times New Roman" pitchFamily="18" charset="0"/>
                <a:cs typeface="Times New Roman" pitchFamily="18" charset="0"/>
              </a:rPr>
              <a:t>onVss</a:t>
            </a:r>
            <a:r>
              <a:rPr lang="en-IN" sz="2000" dirty="0" smtClean="0">
                <a:latin typeface="Times New Roman" pitchFamily="18" charset="0"/>
                <a:cs typeface="Times New Roman" pitchFamily="18" charset="0"/>
              </a:rPr>
              <a:t> variables with Optimality-Based Bound Tightening (OBBT) techniques  in order to tighten the McCormick envelopes.</a:t>
            </a:r>
          </a:p>
          <a:p>
            <a:pPr algn="just">
              <a:lnSpc>
                <a:spcPct val="150000"/>
              </a:lnSpc>
            </a:pPr>
            <a:r>
              <a:rPr lang="en-IN" sz="2000" dirty="0" smtClean="0">
                <a:latin typeface="Times New Roman" pitchFamily="18" charset="0"/>
                <a:cs typeface="Times New Roman" pitchFamily="18" charset="0"/>
              </a:rPr>
              <a:t>We have introduced three new variants of the ROPF problem that tackle RTE issues. We have proposed a SDP-based B&amp;B algorithm to solve them.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improve the performance of the relaxations throughout the literature there are several narrowing methods such as bound tightening, the application of valid constraints, or the inclusion of spatial branch and bound algorithms that reinforce the relaxations.</a:t>
            </a:r>
          </a:p>
          <a:p>
            <a:pPr algn="just">
              <a:lnSpc>
                <a:spcPct val="150000"/>
              </a:lnSpc>
            </a:pPr>
            <a:r>
              <a:rPr lang="en-IN" sz="2000" dirty="0" smtClean="0">
                <a:latin typeface="Times New Roman" pitchFamily="18" charset="0"/>
                <a:cs typeface="Times New Roman" pitchFamily="18" charset="0"/>
              </a:rPr>
              <a:t>Within the electric power systems, it is common the use of the transformation ratio changers (taps), because they are controllable variables of the system restricted by certain limits. </a:t>
            </a:r>
          </a:p>
          <a:p>
            <a:pPr algn="just">
              <a:lnSpc>
                <a:spcPct val="150000"/>
              </a:lnSpc>
            </a:pPr>
            <a:r>
              <a:rPr lang="en-IN" sz="2000" dirty="0" smtClean="0">
                <a:latin typeface="Times New Roman" pitchFamily="18" charset="0"/>
                <a:cs typeface="Times New Roman" pitchFamily="18" charset="0"/>
              </a:rPr>
              <a:t>Classically the transformer tap ratio is included in the formulation of OPF in order to optimize the performance of the power system and improve the final result of the objective function.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Power System State Estimation: Theory and Implementation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ABUR, A.; EXPÓSITO,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Building the Network Model Maximum Likelihood Estimation Measurement Model and Assumptions WLS State Estimation Algorithm Decoupled Formulation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Power Flow Test Systems Repository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AL-ROOMI, A.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repository that contains most of the standard test systems used in power flow (or load flow) problems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Further developments in </a:t>
                      </a:r>
                      <a:r>
                        <a:rPr lang="en-US" sz="1800" dirty="0" err="1">
                          <a:latin typeface="Times New Roman"/>
                          <a:ea typeface="Calibri"/>
                          <a:cs typeface="Latha"/>
                        </a:rPr>
                        <a:t>lp</a:t>
                      </a:r>
                      <a:r>
                        <a:rPr lang="en-US" sz="1800" dirty="0">
                          <a:latin typeface="Times New Roman"/>
                          <a:ea typeface="Calibri"/>
                          <a:cs typeface="Latha"/>
                        </a:rPr>
                        <a:t>-based optimal power flow</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ALSAC, O.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 In addition, the approach accommodates a large variety of power system operating limits, including the very important category of contingency constraints.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Semidefinite relaxation and generalised benders decomposition to solve the transmission expansion network and reactive power planning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ALVAREZ, E. F.; PAREDES, M.; RIDER, M. J.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 mixed-integer non-linear programming model for the proposed planning problem is presented and rewritten with </a:t>
                      </a:r>
                      <a:r>
                        <a:rPr lang="en-US" sz="1800" dirty="0" err="1">
                          <a:latin typeface="Times New Roman"/>
                          <a:ea typeface="Calibri"/>
                          <a:cs typeface="Latha"/>
                        </a:rPr>
                        <a:t>semidefinite</a:t>
                      </a:r>
                      <a:r>
                        <a:rPr lang="en-US" sz="1800" dirty="0">
                          <a:latin typeface="Times New Roman"/>
                          <a:ea typeface="Calibri"/>
                          <a:cs typeface="Latha"/>
                        </a:rPr>
                        <a:t> structures.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676400" y="1143000"/>
            <a:ext cx="6248399"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this work, several SDP formulation for AC-OPF were presented to remark the equivalence between representations. Also, a proposed representation of SDP formulation considering the linear nature of the trace operator was presented to compare the proposed formulation and the non-linear model that later on will be modified to include the operation of discrete controllers i.e., tap position of transformers and reactive shunt compensation. The proposed methodology was developed on Julia Language using the optimization package </a:t>
            </a:r>
            <a:r>
              <a:rPr lang="en-IN" dirty="0" err="1" smtClean="0">
                <a:latin typeface="Times New Roman" pitchFamily="18" charset="0"/>
                <a:cs typeface="Times New Roman" pitchFamily="18" charset="0"/>
              </a:rPr>
              <a:t>JuMP</a:t>
            </a:r>
            <a:r>
              <a:rPr lang="en-IN" dirty="0" smtClean="0">
                <a:latin typeface="Times New Roman" pitchFamily="18" charset="0"/>
                <a:cs typeface="Times New Roman" pitchFamily="18" charset="0"/>
              </a:rPr>
              <a:t> (KWON, 2016) and using the commercial solver MOSEK (MOSEK, 2018). This work presented a methodology to solve the optimal reactive power dispatch with discrete controllers, such as the tap position of on-load tap-changing transformers and switchable shunt reactance compensation, via </a:t>
            </a:r>
            <a:r>
              <a:rPr lang="en-IN" dirty="0" err="1" smtClean="0">
                <a:latin typeface="Times New Roman" pitchFamily="18" charset="0"/>
                <a:cs typeface="Times New Roman" pitchFamily="18" charset="0"/>
              </a:rPr>
              <a:t>semidefinite</a:t>
            </a:r>
            <a:r>
              <a:rPr lang="en-IN" dirty="0" smtClean="0">
                <a:latin typeface="Times New Roman" pitchFamily="18" charset="0"/>
                <a:cs typeface="Times New Roman" pitchFamily="18" charset="0"/>
              </a:rPr>
              <a:t> relaxation and the branch-</a:t>
            </a:r>
            <a:r>
              <a:rPr lang="en-IN" dirty="0" err="1" smtClean="0">
                <a:latin typeface="Times New Roman" pitchFamily="18" charset="0"/>
                <a:cs typeface="Times New Roman" pitchFamily="18" charset="0"/>
              </a:rPr>
              <a:t>andbound</a:t>
            </a:r>
            <a:r>
              <a:rPr lang="en-IN" dirty="0" smtClean="0">
                <a:latin typeface="Times New Roman" pitchFamily="18" charset="0"/>
                <a:cs typeface="Times New Roman" pitchFamily="18" charset="0"/>
              </a:rPr>
              <a:t> algorithm. First, an SDR for the ORPD problem with continuous control variables is presented that considers the new reformulation presented for the OLTC variables, to obtain a connected structure of the SDP matrices.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ABUR, A.; EXPÓSITO, A. Power System State Estimation: Theory and Implementation. CRC Press, 2004. (Power Engineering (Willis)). ISBN 9780203913673. </a:t>
            </a:r>
            <a:r>
              <a:rPr lang="en-IN" sz="1500" dirty="0" err="1" smtClean="0">
                <a:latin typeface="Times New Roman" pitchFamily="18" charset="0"/>
                <a:cs typeface="Times New Roman" pitchFamily="18" charset="0"/>
              </a:rPr>
              <a:t>Disponível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em</a:t>
            </a:r>
            <a:r>
              <a:rPr lang="en-IN" sz="1500" dirty="0" smtClean="0">
                <a:latin typeface="Times New Roman" pitchFamily="18" charset="0"/>
                <a:cs typeface="Times New Roman" pitchFamily="18" charset="0"/>
              </a:rPr>
              <a:t>: . </a:t>
            </a:r>
            <a:r>
              <a:rPr lang="en-IN" sz="1500" dirty="0" err="1" smtClean="0">
                <a:latin typeface="Times New Roman" pitchFamily="18" charset="0"/>
                <a:cs typeface="Times New Roman" pitchFamily="18" charset="0"/>
              </a:rPr>
              <a:t>Citado</a:t>
            </a:r>
            <a:r>
              <a:rPr lang="en-IN" sz="1500" dirty="0" smtClean="0">
                <a:latin typeface="Times New Roman" pitchFamily="18" charset="0"/>
                <a:cs typeface="Times New Roman" pitchFamily="18" charset="0"/>
              </a:rPr>
              <a:t> 2 </a:t>
            </a:r>
            <a:r>
              <a:rPr lang="en-IN" sz="1500" dirty="0" err="1" smtClean="0">
                <a:latin typeface="Times New Roman" pitchFamily="18" charset="0"/>
                <a:cs typeface="Times New Roman" pitchFamily="18" charset="0"/>
              </a:rPr>
              <a:t>vezes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páginas</a:t>
            </a:r>
            <a:r>
              <a:rPr lang="en-IN" sz="1500" dirty="0" smtClean="0">
                <a:latin typeface="Times New Roman" pitchFamily="18" charset="0"/>
                <a:cs typeface="Times New Roman" pitchFamily="18" charset="0"/>
              </a:rPr>
              <a:t> 40 and 81. </a:t>
            </a:r>
          </a:p>
          <a:p>
            <a:pPr algn="just">
              <a:lnSpc>
                <a:spcPct val="160000"/>
              </a:lnSpc>
            </a:pPr>
            <a:r>
              <a:rPr lang="en-IN" sz="1500" dirty="0" smtClean="0">
                <a:latin typeface="Times New Roman" pitchFamily="18" charset="0"/>
                <a:cs typeface="Times New Roman" pitchFamily="18" charset="0"/>
              </a:rPr>
              <a:t>AL-ROOMI, A. R. Power Flow Test Systems Repository. Halifax, Nova Scotia, Canada: [</a:t>
            </a:r>
            <a:r>
              <a:rPr lang="en-IN" sz="1500" dirty="0" err="1" smtClean="0">
                <a:latin typeface="Times New Roman" pitchFamily="18" charset="0"/>
                <a:cs typeface="Times New Roman" pitchFamily="18" charset="0"/>
              </a:rPr>
              <a:t>s.n</a:t>
            </a:r>
            <a:r>
              <a:rPr lang="en-IN" sz="1500" dirty="0" smtClean="0">
                <a:latin typeface="Times New Roman" pitchFamily="18" charset="0"/>
                <a:cs typeface="Times New Roman" pitchFamily="18" charset="0"/>
              </a:rPr>
              <a:t>.], 2015. </a:t>
            </a:r>
            <a:r>
              <a:rPr lang="en-IN" sz="1500" dirty="0" err="1" smtClean="0">
                <a:latin typeface="Times New Roman" pitchFamily="18" charset="0"/>
                <a:cs typeface="Times New Roman" pitchFamily="18" charset="0"/>
              </a:rPr>
              <a:t>Disponível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em</a:t>
            </a:r>
            <a:r>
              <a:rPr lang="en-IN" sz="1500" dirty="0" smtClean="0">
                <a:latin typeface="Times New Roman" pitchFamily="18" charset="0"/>
                <a:cs typeface="Times New Roman" pitchFamily="18" charset="0"/>
              </a:rPr>
              <a:t>: . </a:t>
            </a:r>
            <a:r>
              <a:rPr lang="en-IN" sz="1500" dirty="0" err="1" smtClean="0">
                <a:latin typeface="Times New Roman" pitchFamily="18" charset="0"/>
                <a:cs typeface="Times New Roman" pitchFamily="18" charset="0"/>
              </a:rPr>
              <a:t>Citado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página</a:t>
            </a:r>
            <a:r>
              <a:rPr lang="en-IN" sz="1500" dirty="0" smtClean="0">
                <a:latin typeface="Times New Roman" pitchFamily="18" charset="0"/>
                <a:cs typeface="Times New Roman" pitchFamily="18" charset="0"/>
              </a:rPr>
              <a:t> 81. </a:t>
            </a:r>
          </a:p>
          <a:p>
            <a:pPr algn="just">
              <a:lnSpc>
                <a:spcPct val="160000"/>
              </a:lnSpc>
            </a:pPr>
            <a:r>
              <a:rPr lang="en-IN" sz="1500" dirty="0" smtClean="0">
                <a:latin typeface="Times New Roman" pitchFamily="18" charset="0"/>
                <a:cs typeface="Times New Roman" pitchFamily="18" charset="0"/>
              </a:rPr>
              <a:t>ALSAC, O. et al. Further developments in </a:t>
            </a:r>
            <a:r>
              <a:rPr lang="en-IN" sz="1500" dirty="0" err="1" smtClean="0">
                <a:latin typeface="Times New Roman" pitchFamily="18" charset="0"/>
                <a:cs typeface="Times New Roman" pitchFamily="18" charset="0"/>
              </a:rPr>
              <a:t>lp</a:t>
            </a:r>
            <a:r>
              <a:rPr lang="en-IN" sz="1500" dirty="0" smtClean="0">
                <a:latin typeface="Times New Roman" pitchFamily="18" charset="0"/>
                <a:cs typeface="Times New Roman" pitchFamily="18" charset="0"/>
              </a:rPr>
              <a:t>-based optimal power flow. IEEE Transactions on Power Systems, v. 5, n. 3, p. 697–711, Aug. 1990. </a:t>
            </a:r>
            <a:r>
              <a:rPr lang="en-IN" sz="1500" dirty="0" err="1" smtClean="0">
                <a:latin typeface="Times New Roman" pitchFamily="18" charset="0"/>
                <a:cs typeface="Times New Roman" pitchFamily="18" charset="0"/>
              </a:rPr>
              <a:t>Citado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página</a:t>
            </a:r>
            <a:r>
              <a:rPr lang="en-IN" sz="1500" dirty="0" smtClean="0">
                <a:latin typeface="Times New Roman" pitchFamily="18" charset="0"/>
                <a:cs typeface="Times New Roman" pitchFamily="18" charset="0"/>
              </a:rPr>
              <a:t> 19. </a:t>
            </a:r>
          </a:p>
          <a:p>
            <a:pPr algn="just">
              <a:lnSpc>
                <a:spcPct val="160000"/>
              </a:lnSpc>
            </a:pPr>
            <a:r>
              <a:rPr lang="en-IN" sz="1500" dirty="0" smtClean="0">
                <a:latin typeface="Times New Roman" pitchFamily="18" charset="0"/>
                <a:cs typeface="Times New Roman" pitchFamily="18" charset="0"/>
              </a:rPr>
              <a:t>ALVAREZ, E. F.; PAREDES, M.; RIDER, M. J. </a:t>
            </a:r>
            <a:r>
              <a:rPr lang="en-IN" sz="1500" dirty="0" err="1" smtClean="0">
                <a:latin typeface="Times New Roman" pitchFamily="18" charset="0"/>
                <a:cs typeface="Times New Roman" pitchFamily="18" charset="0"/>
              </a:rPr>
              <a:t>Semidefinite</a:t>
            </a:r>
            <a:r>
              <a:rPr lang="en-IN" sz="1500" dirty="0" smtClean="0">
                <a:latin typeface="Times New Roman" pitchFamily="18" charset="0"/>
                <a:cs typeface="Times New Roman" pitchFamily="18" charset="0"/>
              </a:rPr>
              <a:t> relaxation and generalised benders decomposition to solve the transmission expansion network and reactive power planning. IET Generation, Transmission Distribution, v. 14, n. 11, p. 2160–2168, 2020. </a:t>
            </a:r>
            <a:r>
              <a:rPr lang="en-IN" sz="1500" dirty="0" err="1" smtClean="0">
                <a:latin typeface="Times New Roman" pitchFamily="18" charset="0"/>
                <a:cs typeface="Times New Roman" pitchFamily="18" charset="0"/>
              </a:rPr>
              <a:t>Citado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página</a:t>
            </a:r>
            <a:r>
              <a:rPr lang="en-IN" sz="1500" dirty="0" smtClean="0">
                <a:latin typeface="Times New Roman" pitchFamily="18" charset="0"/>
                <a:cs typeface="Times New Roman" pitchFamily="18" charset="0"/>
              </a:rPr>
              <a:t> 62. </a:t>
            </a:r>
          </a:p>
          <a:p>
            <a:pPr algn="just">
              <a:lnSpc>
                <a:spcPct val="160000"/>
              </a:lnSpc>
            </a:pPr>
            <a:r>
              <a:rPr lang="en-IN" sz="1500" dirty="0" smtClean="0">
                <a:latin typeface="Times New Roman" pitchFamily="18" charset="0"/>
                <a:cs typeface="Times New Roman" pitchFamily="18" charset="0"/>
              </a:rPr>
              <a:t>BAI, X. et al. </a:t>
            </a:r>
            <a:r>
              <a:rPr lang="en-IN" sz="1500" dirty="0" err="1" smtClean="0">
                <a:latin typeface="Times New Roman" pitchFamily="18" charset="0"/>
                <a:cs typeface="Times New Roman" pitchFamily="18" charset="0"/>
              </a:rPr>
              <a:t>Semidefinite</a:t>
            </a:r>
            <a:r>
              <a:rPr lang="en-IN" sz="1500" dirty="0" smtClean="0">
                <a:latin typeface="Times New Roman" pitchFamily="18" charset="0"/>
                <a:cs typeface="Times New Roman" pitchFamily="18" charset="0"/>
              </a:rPr>
              <a:t> programming for optimal power flow problems. Int. J. of Electrical Power and Energy Systems, v. 30, n. 6-7, p. 383–392, Sep. 2008. </a:t>
            </a:r>
            <a:r>
              <a:rPr lang="en-IN" sz="1500" dirty="0" err="1" smtClean="0">
                <a:latin typeface="Times New Roman" pitchFamily="18" charset="0"/>
                <a:cs typeface="Times New Roman" pitchFamily="18" charset="0"/>
              </a:rPr>
              <a:t>Citado</a:t>
            </a:r>
            <a:r>
              <a:rPr lang="en-IN" sz="1500" dirty="0" smtClean="0">
                <a:latin typeface="Times New Roman" pitchFamily="18" charset="0"/>
                <a:cs typeface="Times New Roman" pitchFamily="18" charset="0"/>
              </a:rPr>
              <a:t> 6 </a:t>
            </a:r>
            <a:r>
              <a:rPr lang="en-IN" sz="1500" dirty="0" err="1" smtClean="0">
                <a:latin typeface="Times New Roman" pitchFamily="18" charset="0"/>
                <a:cs typeface="Times New Roman" pitchFamily="18" charset="0"/>
              </a:rPr>
              <a:t>vezes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páginas</a:t>
            </a:r>
            <a:r>
              <a:rPr lang="en-IN" sz="1500" dirty="0" smtClean="0">
                <a:latin typeface="Times New Roman" pitchFamily="18" charset="0"/>
                <a:cs typeface="Times New Roman" pitchFamily="18" charset="0"/>
              </a:rPr>
              <a:t> 20, 38, 40, 43, 45, and 60.</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BARAN, M.; WU, F. F. Optimal sizing of capacitors placed on a radial distribution system. IEEE Transactions on Power Delivery, v. 4, n. 1, p. 735–743, 1989. </a:t>
            </a:r>
            <a:r>
              <a:rPr lang="en-IN" sz="1600" dirty="0" err="1" smtClean="0">
                <a:latin typeface="Times New Roman" pitchFamily="18" charset="0"/>
                <a:cs typeface="Times New Roman" pitchFamily="18" charset="0"/>
              </a:rPr>
              <a:t>Citado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página</a:t>
            </a:r>
            <a:r>
              <a:rPr lang="en-IN" sz="1600" dirty="0" smtClean="0">
                <a:latin typeface="Times New Roman" pitchFamily="18" charset="0"/>
                <a:cs typeface="Times New Roman" pitchFamily="18" charset="0"/>
              </a:rPr>
              <a:t> 29. </a:t>
            </a:r>
          </a:p>
          <a:p>
            <a:pPr algn="just">
              <a:lnSpc>
                <a:spcPct val="170000"/>
              </a:lnSpc>
            </a:pPr>
            <a:r>
              <a:rPr lang="en-IN" sz="1600" dirty="0" smtClean="0">
                <a:latin typeface="Times New Roman" pitchFamily="18" charset="0"/>
                <a:cs typeface="Times New Roman" pitchFamily="18" charset="0"/>
              </a:rPr>
              <a:t>BEZANSON, J. et al. Julia: A fresh approach to numerical computing. SIAM review, SIAM, v. 59, n. 1, p. 65–98, 2017. </a:t>
            </a:r>
            <a:r>
              <a:rPr lang="en-IN" sz="1600" dirty="0" err="1" smtClean="0">
                <a:latin typeface="Times New Roman" pitchFamily="18" charset="0"/>
                <a:cs typeface="Times New Roman" pitchFamily="18" charset="0"/>
              </a:rPr>
              <a:t>Disponível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em</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Citado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página</a:t>
            </a:r>
            <a:r>
              <a:rPr lang="en-IN" sz="1600" dirty="0" smtClean="0">
                <a:latin typeface="Times New Roman" pitchFamily="18" charset="0"/>
                <a:cs typeface="Times New Roman" pitchFamily="18" charset="0"/>
              </a:rPr>
              <a:t> 81. </a:t>
            </a:r>
          </a:p>
          <a:p>
            <a:pPr algn="just">
              <a:lnSpc>
                <a:spcPct val="170000"/>
              </a:lnSpc>
            </a:pPr>
            <a:r>
              <a:rPr lang="en-IN" sz="1600" dirty="0" smtClean="0">
                <a:latin typeface="Times New Roman" pitchFamily="18" charset="0"/>
                <a:cs typeface="Times New Roman" pitchFamily="18" charset="0"/>
              </a:rPr>
              <a:t>BINGANE, C.; ANJOS, M. F.; DIGABEL, S. L. Tight-and-cheap conic relaxation for the ac optimal power flow problem. IEEE Transactions on Power Systems, v. 33, n. 6, p. 7181–7188, Nov. 2018. </a:t>
            </a:r>
            <a:r>
              <a:rPr lang="en-IN" sz="1600" dirty="0" err="1" smtClean="0">
                <a:latin typeface="Times New Roman" pitchFamily="18" charset="0"/>
                <a:cs typeface="Times New Roman" pitchFamily="18" charset="0"/>
              </a:rPr>
              <a:t>Citado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página</a:t>
            </a:r>
            <a:r>
              <a:rPr lang="en-IN" sz="1600" dirty="0" smtClean="0">
                <a:latin typeface="Times New Roman" pitchFamily="18" charset="0"/>
                <a:cs typeface="Times New Roman" pitchFamily="18" charset="0"/>
              </a:rPr>
              <a:t> 21. </a:t>
            </a:r>
          </a:p>
          <a:p>
            <a:pPr algn="just">
              <a:lnSpc>
                <a:spcPct val="170000"/>
              </a:lnSpc>
            </a:pPr>
            <a:r>
              <a:rPr lang="en-IN" sz="1600" dirty="0" smtClean="0">
                <a:latin typeface="Times New Roman" pitchFamily="18" charset="0"/>
                <a:cs typeface="Times New Roman" pitchFamily="18" charset="0"/>
              </a:rPr>
              <a:t>BINGANE, C.; ANJOS, M. F.; DIGABEL, S. L. Tight-and-cheap conic relaxation for the optimal reactive power dispatch problem. IEEE Transactions on Power Systems, 2019. </a:t>
            </a:r>
            <a:r>
              <a:rPr lang="en-IN" sz="1600" dirty="0" err="1" smtClean="0">
                <a:latin typeface="Times New Roman" pitchFamily="18" charset="0"/>
                <a:cs typeface="Times New Roman" pitchFamily="18" charset="0"/>
              </a:rPr>
              <a:t>Citado</a:t>
            </a:r>
            <a:r>
              <a:rPr lang="en-IN" sz="1600" dirty="0" smtClean="0">
                <a:latin typeface="Times New Roman" pitchFamily="18" charset="0"/>
                <a:cs typeface="Times New Roman" pitchFamily="18" charset="0"/>
              </a:rPr>
              <a:t> 4 </a:t>
            </a:r>
            <a:r>
              <a:rPr lang="en-IN" sz="1600" dirty="0" err="1" smtClean="0">
                <a:latin typeface="Times New Roman" pitchFamily="18" charset="0"/>
                <a:cs typeface="Times New Roman" pitchFamily="18" charset="0"/>
              </a:rPr>
              <a:t>vezes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páginas</a:t>
            </a:r>
            <a:r>
              <a:rPr lang="en-IN" sz="1600" dirty="0" smtClean="0">
                <a:latin typeface="Times New Roman" pitchFamily="18" charset="0"/>
                <a:cs typeface="Times New Roman" pitchFamily="18" charset="0"/>
              </a:rPr>
              <a:t> 49, 61, 62, and 64. </a:t>
            </a:r>
          </a:p>
          <a:p>
            <a:pPr algn="just">
              <a:lnSpc>
                <a:spcPct val="170000"/>
              </a:lnSpc>
            </a:pPr>
            <a:r>
              <a:rPr lang="en-IN" sz="1600" dirty="0" smtClean="0">
                <a:latin typeface="Times New Roman" pitchFamily="18" charset="0"/>
                <a:cs typeface="Times New Roman" pitchFamily="18" charset="0"/>
              </a:rPr>
              <a:t>BOSE, S. et al. Equivalent relaxations of optimal power flow. IEEE Transactions on Automatic Control, v. 60, n. 3, p. 729–742, March 2015. </a:t>
            </a:r>
            <a:r>
              <a:rPr lang="en-IN" sz="1600" dirty="0" err="1" smtClean="0">
                <a:latin typeface="Times New Roman" pitchFamily="18" charset="0"/>
                <a:cs typeface="Times New Roman" pitchFamily="18" charset="0"/>
              </a:rPr>
              <a:t>Citado</a:t>
            </a:r>
            <a:r>
              <a:rPr lang="en-IN" sz="1600" dirty="0" smtClean="0">
                <a:latin typeface="Times New Roman" pitchFamily="18" charset="0"/>
                <a:cs typeface="Times New Roman" pitchFamily="18" charset="0"/>
              </a:rPr>
              <a:t> 2 </a:t>
            </a:r>
            <a:r>
              <a:rPr lang="en-IN" sz="1600" dirty="0" err="1" smtClean="0">
                <a:latin typeface="Times New Roman" pitchFamily="18" charset="0"/>
                <a:cs typeface="Times New Roman" pitchFamily="18" charset="0"/>
              </a:rPr>
              <a:t>vezes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páginas</a:t>
            </a:r>
            <a:r>
              <a:rPr lang="en-IN" sz="1600" dirty="0" smtClean="0">
                <a:latin typeface="Times New Roman" pitchFamily="18" charset="0"/>
                <a:cs typeface="Times New Roman" pitchFamily="18" charset="0"/>
              </a:rPr>
              <a:t> 47 and 60.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1503</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Optimal Reactive Power Dispatch with Discrete Controllers Using a Branch-and-Bound Algorithm A Semidefinite Relaxation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2021-05-24T15:02:41Z</dcterms:modified>
</cp:coreProperties>
</file>