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Flexible Power Point Tracking for Solar Photovoltaic Systems using Secant Method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Grid-connected photovoltaic (PV) systems impose challenges like voltage fluctuations, low system inertia and power quality issues. The need to tackle these challenges led to the introduction of flexible power point tracking (FPPT), where the PV power output is controlled by an energy management system (EMS), rather than solely operating the PV systems on the maximum power point (MPP). The requirement of fast transient response implies that algorithms such as the one proposed in this paper are desirable. The proposed algorithm uses the secant method to achieve significantly improved results in comparison to the existing methods. The method also simplifies the prediction of variations during changes in the environment and power reference, hence, results in reduced oscillation around the set-point and faster convergence. Experimental validation is presented in this paper for supporting the claims. The results in terms of accuracy, convergence rate, steady state oscillations and cumulative error are bench-marked against one of the most recent FPPT methods.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flexibility of the proposed adaptive FPPT algorithm has been demonstrated experimentally on a 3-kVA laboratory setup under different conditions.</a:t>
            </a:r>
          </a:p>
          <a:p>
            <a:pPr algn="just">
              <a:lnSpc>
                <a:spcPct val="150000"/>
              </a:lnSpc>
            </a:pPr>
            <a:r>
              <a:rPr lang="en-IN" sz="2000" dirty="0" smtClean="0">
                <a:latin typeface="Times New Roman" pitchFamily="18" charset="0"/>
                <a:cs typeface="Times New Roman" pitchFamily="18" charset="0"/>
              </a:rPr>
              <a:t>The tracking error of the proposed algorithm has been reduced significantly in all experimental tests, while the settling has also been decreased. </a:t>
            </a:r>
          </a:p>
          <a:p>
            <a:pPr algn="just">
              <a:lnSpc>
                <a:spcPct val="150000"/>
              </a:lnSpc>
            </a:pPr>
            <a:r>
              <a:rPr lang="en-IN" sz="2000" dirty="0" smtClean="0">
                <a:latin typeface="Times New Roman" pitchFamily="18" charset="0"/>
                <a:cs typeface="Times New Roman" pitchFamily="18" charset="0"/>
              </a:rPr>
              <a:t>The results demonstrated the applicability and effectiveness of the proposed FPPT algorithm as an additional function for existing MPPT algorithms in GCPVPPs.</a:t>
            </a:r>
          </a:p>
          <a:p>
            <a:pPr algn="just">
              <a:lnSpc>
                <a:spcPct val="150000"/>
              </a:lnSpc>
            </a:pPr>
            <a:r>
              <a:rPr lang="en-IN" sz="2000" dirty="0" smtClean="0">
                <a:latin typeface="Times New Roman" pitchFamily="18" charset="0"/>
                <a:cs typeface="Times New Roman" pitchFamily="18" charset="0"/>
              </a:rPr>
              <a:t>Therefore, the existing maximum power point tracking algorithms in GCPVPPs, should be replaced by flexible power point tracking (FPPT) algorithms in GCPVPPs in order to comply with these demands.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known that the irradiance and cell temperature do not have a significant effect on the panel voltage around the MPP .Therefore, the parameters corresponding to the reference curve are selected to initiate the FPPT process. </a:t>
            </a:r>
          </a:p>
          <a:p>
            <a:pPr algn="just">
              <a:lnSpc>
                <a:spcPct val="150000"/>
              </a:lnSpc>
            </a:pPr>
            <a:r>
              <a:rPr lang="en-IN" sz="2000" dirty="0" smtClean="0">
                <a:latin typeface="Times New Roman" pitchFamily="18" charset="0"/>
                <a:cs typeface="Times New Roman" pitchFamily="18" charset="0"/>
              </a:rPr>
              <a:t>It should be noted that the issues arising from this assumption will be addressed in the following subsections of the </a:t>
            </a:r>
            <a:r>
              <a:rPr lang="en-IN" sz="2000" dirty="0" err="1" smtClean="0">
                <a:latin typeface="Times New Roman" pitchFamily="18" charset="0"/>
                <a:cs typeface="Times New Roman" pitchFamily="18" charset="0"/>
              </a:rPr>
              <a:t>paper.A</a:t>
            </a:r>
            <a:r>
              <a:rPr lang="en-IN" sz="2000" dirty="0" smtClean="0">
                <a:latin typeface="Times New Roman" pitchFamily="18" charset="0"/>
                <a:cs typeface="Times New Roman" pitchFamily="18" charset="0"/>
              </a:rPr>
              <a:t> power tolerance, </a:t>
            </a:r>
            <a:r>
              <a:rPr lang="en-IN" sz="2000" dirty="0" err="1" smtClean="0">
                <a:latin typeface="Times New Roman" pitchFamily="18" charset="0"/>
                <a:cs typeface="Times New Roman" pitchFamily="18" charset="0"/>
              </a:rPr>
              <a:t>δp</a:t>
            </a:r>
            <a:r>
              <a:rPr lang="en-IN" sz="2000" dirty="0" smtClean="0">
                <a:latin typeface="Times New Roman" pitchFamily="18" charset="0"/>
                <a:cs typeface="Times New Roman" pitchFamily="18" charset="0"/>
              </a:rPr>
              <a:t> is provided as a stopping condition for the proposed FPPT algorithm.</a:t>
            </a:r>
          </a:p>
          <a:p>
            <a:pPr algn="just">
              <a:lnSpc>
                <a:spcPct val="150000"/>
              </a:lnSpc>
            </a:pPr>
            <a:r>
              <a:rPr lang="en-IN" sz="2000" dirty="0" smtClean="0">
                <a:latin typeface="Times New Roman" pitchFamily="18" charset="0"/>
                <a:cs typeface="Times New Roman" pitchFamily="18" charset="0"/>
              </a:rPr>
              <a:t>The need to tackle these challenges led to the introduction of flexible power point tracking (FPPT), where the PV power output is controlled by an energy management system (EMS), rather than solely operating the PV systems on the maximum power point (MPP).</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Improving the conversion efficiency by means of this method only requires a cheap thermometer besides the essential sensing tools of P&amp;O. </a:t>
            </a:r>
          </a:p>
          <a:p>
            <a:pPr algn="just">
              <a:lnSpc>
                <a:spcPct val="150000"/>
              </a:lnSpc>
            </a:pPr>
            <a:r>
              <a:rPr lang="en-IN" sz="2000" dirty="0" smtClean="0">
                <a:latin typeface="Times New Roman" pitchFamily="18" charset="0"/>
                <a:cs typeface="Times New Roman" pitchFamily="18" charset="0"/>
              </a:rPr>
              <a:t>It has been shown that the proposed ER method ensures a fast convergence speed in response to the rapidly changing atmospheric conditions. </a:t>
            </a:r>
          </a:p>
          <a:p>
            <a:pPr algn="just">
              <a:lnSpc>
                <a:spcPct val="150000"/>
              </a:lnSpc>
            </a:pPr>
            <a:r>
              <a:rPr lang="en-IN" sz="2000" dirty="0" smtClean="0">
                <a:latin typeface="Times New Roman" pitchFamily="18" charset="0"/>
                <a:cs typeface="Times New Roman" pitchFamily="18" charset="0"/>
              </a:rPr>
              <a:t>The variable perturbation step searching applied in ER not only accelerates the tracking speed, but also provides a way for eliminating the oscillations in steady state.</a:t>
            </a:r>
          </a:p>
          <a:p>
            <a:pPr algn="just">
              <a:lnSpc>
                <a:spcPct val="150000"/>
              </a:lnSpc>
            </a:pPr>
            <a:r>
              <a:rPr lang="en-IN" sz="2000" dirty="0" smtClean="0">
                <a:latin typeface="Times New Roman" pitchFamily="18" charset="0"/>
                <a:cs typeface="Times New Roman" pitchFamily="18" charset="0"/>
              </a:rPr>
              <a:t>As long as the power varies exceeding the predetermined tolerance τ, which indicates the changes of I-V characteristic, MPP estimation process is reactivated and a new searching iteration begins. The flow chart of the proposed ER method.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various performance parameters for the comparison of the secant method and the adaptive voltage-step-based P&amp;O algorithm.</a:t>
            </a:r>
          </a:p>
          <a:p>
            <a:pPr algn="just">
              <a:lnSpc>
                <a:spcPct val="150000"/>
              </a:lnSpc>
            </a:pPr>
            <a:r>
              <a:rPr lang="en-IN" sz="2000" dirty="0" smtClean="0">
                <a:latin typeface="Times New Roman" pitchFamily="18" charset="0"/>
                <a:cs typeface="Times New Roman" pitchFamily="18" charset="0"/>
              </a:rPr>
              <a:t>An extra measurement was taken in order to discern environmental changes, which affects the PV performance. Convergence needs to be faster as the power reference may vary frequently, and the effect of environmental changes should also be considered.</a:t>
            </a:r>
          </a:p>
          <a:p>
            <a:pPr algn="just">
              <a:lnSpc>
                <a:spcPct val="150000"/>
              </a:lnSpc>
            </a:pPr>
            <a:r>
              <a:rPr lang="en-IN" sz="2000" dirty="0" smtClean="0">
                <a:latin typeface="Times New Roman" pitchFamily="18" charset="0"/>
                <a:cs typeface="Times New Roman" pitchFamily="18" charset="0"/>
              </a:rPr>
              <a:t>It can be seen that the secant method showcases better performance on both sides of operation than the adaptive step P&amp;O method.</a:t>
            </a:r>
          </a:p>
          <a:p>
            <a:pPr algn="just">
              <a:lnSpc>
                <a:spcPct val="150000"/>
              </a:lnSpc>
            </a:pPr>
            <a:r>
              <a:rPr lang="en-IN" sz="2000" dirty="0" smtClean="0">
                <a:latin typeface="Times New Roman" pitchFamily="18" charset="0"/>
                <a:cs typeface="Times New Roman" pitchFamily="18" charset="0"/>
              </a:rPr>
              <a:t>Its execution is also simple, as there is no need for evaluating any derivatives or additional </a:t>
            </a:r>
            <a:r>
              <a:rPr lang="en-IN" sz="2000" dirty="0" err="1" smtClean="0">
                <a:latin typeface="Times New Roman" pitchFamily="18" charset="0"/>
                <a:cs typeface="Times New Roman" pitchFamily="18" charset="0"/>
              </a:rPr>
              <a:t>functions.Overall</a:t>
            </a:r>
            <a:r>
              <a:rPr lang="en-IN" sz="2000" dirty="0" smtClean="0">
                <a:latin typeface="Times New Roman" pitchFamily="18" charset="0"/>
                <a:cs typeface="Times New Roman" pitchFamily="18" charset="0"/>
              </a:rPr>
              <a:t>, the proposed secant-method-based FPPT algorithm showcases better performance than any other FPPT algorithm available in the literature.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The role of renewable energy in the global energy transformation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D. Gielen, F. Boshell, D. Saygin, M. D. Bazilian, N. Wagner, and R. Gorini,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This paper explores the technical and economic characteristics of an accelerated energy transition to 2050, using new datasets for renewable energy.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Solar energy for future world:-A review</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N. Kannan and D. Vakeesan,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Solar energy, among other renewable sources of energy, is a promising and freely available energy source for managing long term issues in energy crisis.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5503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MPPT methods for solar PV systems: a critical review based on tracking nature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 K. </a:t>
                      </a:r>
                      <a:r>
                        <a:rPr lang="en-US" sz="1800" dirty="0" err="1">
                          <a:latin typeface="Times New Roman"/>
                          <a:ea typeface="Calibri"/>
                          <a:cs typeface="Latha"/>
                        </a:rPr>
                        <a:t>Podder</a:t>
                      </a:r>
                      <a:r>
                        <a:rPr lang="en-US" sz="1800" dirty="0">
                          <a:latin typeface="Times New Roman"/>
                          <a:ea typeface="Calibri"/>
                          <a:cs typeface="Latha"/>
                        </a:rPr>
                        <a:t>, N. K. Roy, and H. R. </a:t>
                      </a:r>
                      <a:r>
                        <a:rPr lang="en-US" sz="1800" dirty="0" err="1">
                          <a:latin typeface="Times New Roman"/>
                          <a:ea typeface="Calibri"/>
                          <a:cs typeface="Latha"/>
                        </a:rPr>
                        <a:t>Pota</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An efficient maximum power point tracking (MPPT) method plays an important role to improve the efficiency of a photovoltaic (PV) generation system.</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Assessing MPPT techniques on hot-spotted and partially shaded photovoltaic modules: Comprehensive review based on experimental data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Dhimish,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MPPT techniques have been embedded into a commercial off-the-shelf MPPT unit, accordingly running different experiments on multiple hot-spotted PV modules.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905000" y="1524000"/>
            <a:ext cx="6400800" cy="4419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447800" y="1219200"/>
            <a:ext cx="7498080" cy="4800600"/>
          </a:xfrm>
        </p:spPr>
        <p:txBody>
          <a:bodyPr>
            <a:noAutofit/>
          </a:bodyPr>
          <a:lstStyle/>
          <a:p>
            <a:pPr algn="just">
              <a:buNone/>
            </a:pPr>
            <a:r>
              <a:rPr lang="en-IN" sz="1600" dirty="0" smtClean="0">
                <a:latin typeface="Times New Roman" pitchFamily="18" charset="0"/>
                <a:cs typeface="Times New Roman" pitchFamily="18" charset="0"/>
              </a:rPr>
              <a:t>     An algorithm for FPPT operation of solar PV system based on the secant method has been proposed. The flowchart presented for illustrating the implementation of this algorithm shows that it is simple to adopt and covers all possible cases that might arise during the operation of a PV system, starting from the initialization process. The proposed method has been demonstrated with experimental results and bench-marked against the most recent adaptive voltage step-based P&amp;O algorithm. From the study of these results under various operating situations, such as step change and linear change in power reference and also during change in irradiance, it is observed that the secant method provides much faster settling times compared to the adaptive-step-based P&amp;O method. Moreover, by adopting the proposed method, the set power reference is regulated accurately and the power oscillations are completely eliminated. This is due to the fact that this proposed algorithm ceases its operation only when the error between the reference and actual power is less than the specified tolerance. Results were also presented after simulating the PV system over a day, with the proposed FPPT algorithm. The cumulative error is very minimal on all the test conditions for the proposed method on both sides of operation compared to the adaptive voltage step-based P&amp;O method. Its execution is also simple, as there is no need for evaluating any derivatives or additional functions. Also, by monitoring only the error value, any change in the system is identified and the algorithm reverts back to its initial values. Overall, the proposed secant-method-based FPPT algorithm showcases better performance than any other FPPT algorithm available in the literature.</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D. </a:t>
            </a:r>
            <a:r>
              <a:rPr lang="en-IN" sz="1500" dirty="0" err="1" smtClean="0">
                <a:latin typeface="Times New Roman" pitchFamily="18" charset="0"/>
                <a:cs typeface="Times New Roman" pitchFamily="18" charset="0"/>
              </a:rPr>
              <a:t>Gielen</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Boshell</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Saygin</a:t>
            </a:r>
            <a:r>
              <a:rPr lang="en-IN" sz="1500" dirty="0" smtClean="0">
                <a:latin typeface="Times New Roman" pitchFamily="18" charset="0"/>
                <a:cs typeface="Times New Roman" pitchFamily="18" charset="0"/>
              </a:rPr>
              <a:t>, M. D. </a:t>
            </a:r>
            <a:r>
              <a:rPr lang="en-IN" sz="1500" dirty="0" err="1" smtClean="0">
                <a:latin typeface="Times New Roman" pitchFamily="18" charset="0"/>
                <a:cs typeface="Times New Roman" pitchFamily="18" charset="0"/>
              </a:rPr>
              <a:t>Bazilian</a:t>
            </a:r>
            <a:r>
              <a:rPr lang="en-IN" sz="1500" dirty="0" smtClean="0">
                <a:latin typeface="Times New Roman" pitchFamily="18" charset="0"/>
                <a:cs typeface="Times New Roman" pitchFamily="18" charset="0"/>
              </a:rPr>
              <a:t>, N. Wagner, and R. </a:t>
            </a:r>
            <a:r>
              <a:rPr lang="en-IN" sz="1500" dirty="0" err="1" smtClean="0">
                <a:latin typeface="Times New Roman" pitchFamily="18" charset="0"/>
                <a:cs typeface="Times New Roman" pitchFamily="18" charset="0"/>
              </a:rPr>
              <a:t>Gorini</a:t>
            </a:r>
            <a:r>
              <a:rPr lang="en-IN" sz="1500" dirty="0" smtClean="0">
                <a:latin typeface="Times New Roman" pitchFamily="18" charset="0"/>
                <a:cs typeface="Times New Roman" pitchFamily="18" charset="0"/>
              </a:rPr>
              <a:t>, “The role of renewable energy in the global energy transformation,” Energy Strategy Reviews, vol. 24, pp. 38–50, Apr. 2019. </a:t>
            </a:r>
          </a:p>
          <a:p>
            <a:pPr algn="just">
              <a:lnSpc>
                <a:spcPct val="160000"/>
              </a:lnSpc>
            </a:pPr>
            <a:r>
              <a:rPr lang="en-IN" sz="1500" dirty="0" smtClean="0">
                <a:latin typeface="Times New Roman" pitchFamily="18" charset="0"/>
                <a:cs typeface="Times New Roman" pitchFamily="18" charset="0"/>
              </a:rPr>
              <a:t>[2] N. </a:t>
            </a:r>
            <a:r>
              <a:rPr lang="en-IN" sz="1500" dirty="0" err="1" smtClean="0">
                <a:latin typeface="Times New Roman" pitchFamily="18" charset="0"/>
                <a:cs typeface="Times New Roman" pitchFamily="18" charset="0"/>
              </a:rPr>
              <a:t>Kannan</a:t>
            </a:r>
            <a:r>
              <a:rPr lang="en-IN" sz="1500" dirty="0" smtClean="0">
                <a:latin typeface="Times New Roman" pitchFamily="18" charset="0"/>
                <a:cs typeface="Times New Roman" pitchFamily="18" charset="0"/>
              </a:rPr>
              <a:t> and D. </a:t>
            </a:r>
            <a:r>
              <a:rPr lang="en-IN" sz="1500" dirty="0" err="1" smtClean="0">
                <a:latin typeface="Times New Roman" pitchFamily="18" charset="0"/>
                <a:cs typeface="Times New Roman" pitchFamily="18" charset="0"/>
              </a:rPr>
              <a:t>Vakeesan</a:t>
            </a:r>
            <a:r>
              <a:rPr lang="en-IN" sz="1500" dirty="0" smtClean="0">
                <a:latin typeface="Times New Roman" pitchFamily="18" charset="0"/>
                <a:cs typeface="Times New Roman" pitchFamily="18" charset="0"/>
              </a:rPr>
              <a:t>, “Solar energy for future world:-A review,” Renew. Sustain. Energy Rev., vol. 62, pp. 1092–1105, Sep. 2016. </a:t>
            </a:r>
          </a:p>
          <a:p>
            <a:pPr algn="just">
              <a:lnSpc>
                <a:spcPct val="160000"/>
              </a:lnSpc>
            </a:pPr>
            <a:r>
              <a:rPr lang="en-IN" sz="1500" dirty="0" smtClean="0">
                <a:latin typeface="Times New Roman" pitchFamily="18" charset="0"/>
                <a:cs typeface="Times New Roman" pitchFamily="18" charset="0"/>
              </a:rPr>
              <a:t>[3] </a:t>
            </a:r>
            <a:r>
              <a:rPr lang="en-IN" sz="1500" dirty="0" smtClean="0">
                <a:latin typeface="Times New Roman" pitchFamily="18" charset="0"/>
                <a:cs typeface="Times New Roman" pitchFamily="18" charset="0"/>
              </a:rPr>
              <a:t>A. K. </a:t>
            </a:r>
            <a:r>
              <a:rPr lang="en-IN" sz="1500" dirty="0" err="1" smtClean="0">
                <a:latin typeface="Times New Roman" pitchFamily="18" charset="0"/>
                <a:cs typeface="Times New Roman" pitchFamily="18" charset="0"/>
              </a:rPr>
              <a:t>Podder</a:t>
            </a:r>
            <a:r>
              <a:rPr lang="en-IN" sz="1500" dirty="0" smtClean="0">
                <a:latin typeface="Times New Roman" pitchFamily="18" charset="0"/>
                <a:cs typeface="Times New Roman" pitchFamily="18" charset="0"/>
              </a:rPr>
              <a:t>, N. K. Roy, and H. R. </a:t>
            </a:r>
            <a:r>
              <a:rPr lang="en-IN" sz="1500" dirty="0" err="1" smtClean="0">
                <a:latin typeface="Times New Roman" pitchFamily="18" charset="0"/>
                <a:cs typeface="Times New Roman" pitchFamily="18" charset="0"/>
              </a:rPr>
              <a:t>Pota</a:t>
            </a:r>
            <a:r>
              <a:rPr lang="en-IN" sz="1500" dirty="0" smtClean="0">
                <a:latin typeface="Times New Roman" pitchFamily="18" charset="0"/>
                <a:cs typeface="Times New Roman" pitchFamily="18" charset="0"/>
              </a:rPr>
              <a:t>, “MPPT methods for solar PV systems: a critical review based on </a:t>
            </a:r>
            <a:r>
              <a:rPr lang="en-IN" sz="1500" dirty="0" smtClean="0">
                <a:latin typeface="Times New Roman" pitchFamily="18" charset="0"/>
                <a:cs typeface="Times New Roman" pitchFamily="18" charset="0"/>
              </a:rPr>
              <a:t>tracking nature,” IET Renewable Power Generation, vol. 13, no. 10, pp. 1615–1632, Jul. 2019. </a:t>
            </a:r>
          </a:p>
          <a:p>
            <a:pPr algn="just">
              <a:lnSpc>
                <a:spcPct val="160000"/>
              </a:lnSpc>
            </a:pPr>
            <a:r>
              <a:rPr lang="en-IN" sz="1500" dirty="0" smtClean="0">
                <a:latin typeface="Times New Roman" pitchFamily="18" charset="0"/>
                <a:cs typeface="Times New Roman" pitchFamily="18" charset="0"/>
              </a:rPr>
              <a:t>[4] M. </a:t>
            </a:r>
            <a:r>
              <a:rPr lang="en-IN" sz="1500" dirty="0" err="1" smtClean="0">
                <a:latin typeface="Times New Roman" pitchFamily="18" charset="0"/>
                <a:cs typeface="Times New Roman" pitchFamily="18" charset="0"/>
              </a:rPr>
              <a:t>Dhimish</a:t>
            </a:r>
            <a:r>
              <a:rPr lang="en-IN" sz="1500" dirty="0" smtClean="0">
                <a:latin typeface="Times New Roman" pitchFamily="18" charset="0"/>
                <a:cs typeface="Times New Roman" pitchFamily="18" charset="0"/>
              </a:rPr>
              <a:t>, “Assessing MPPT techniques on hot-spotted and partially shaded photovoltaic modules: Comprehensive review based on experimental data,” IEEE Trans. Electron. Devices, vol. 66, no. 3, pp. 1132–1144, Mar. 2019. </a:t>
            </a:r>
          </a:p>
          <a:p>
            <a:pPr algn="just">
              <a:lnSpc>
                <a:spcPct val="160000"/>
              </a:lnSpc>
            </a:pPr>
            <a:r>
              <a:rPr lang="en-IN" sz="1500" dirty="0" smtClean="0">
                <a:latin typeface="Times New Roman" pitchFamily="18" charset="0"/>
                <a:cs typeface="Times New Roman" pitchFamily="18" charset="0"/>
              </a:rPr>
              <a:t>[5] S. K. </a:t>
            </a:r>
            <a:r>
              <a:rPr lang="en-IN" sz="1500" dirty="0" err="1" smtClean="0">
                <a:latin typeface="Times New Roman" pitchFamily="18" charset="0"/>
                <a:cs typeface="Times New Roman" pitchFamily="18" charset="0"/>
              </a:rPr>
              <a:t>Kollimalla</a:t>
            </a:r>
            <a:r>
              <a:rPr lang="en-IN" sz="1500" dirty="0" smtClean="0">
                <a:latin typeface="Times New Roman" pitchFamily="18" charset="0"/>
                <a:cs typeface="Times New Roman" pitchFamily="18" charset="0"/>
              </a:rPr>
              <a:t> and M. K. </a:t>
            </a:r>
            <a:r>
              <a:rPr lang="en-IN" sz="1500" dirty="0" err="1" smtClean="0">
                <a:latin typeface="Times New Roman" pitchFamily="18" charset="0"/>
                <a:cs typeface="Times New Roman" pitchFamily="18" charset="0"/>
              </a:rPr>
              <a:t>Mishra</a:t>
            </a:r>
            <a:r>
              <a:rPr lang="en-IN" sz="1500" dirty="0" smtClean="0">
                <a:latin typeface="Times New Roman" pitchFamily="18" charset="0"/>
                <a:cs typeface="Times New Roman" pitchFamily="18" charset="0"/>
              </a:rPr>
              <a:t>, “Variable perturbation size adaptive P&amp;O MPPT algorithm for sudden changes in irradiance,” IEEE Trans. Sustain. Energy, vol. 5, no. 3, pp. 718–728, Jul. 2014.</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M. </a:t>
            </a:r>
            <a:r>
              <a:rPr lang="en-IN" sz="1500" dirty="0" err="1" smtClean="0">
                <a:latin typeface="Times New Roman" pitchFamily="18" charset="0"/>
                <a:cs typeface="Times New Roman" pitchFamily="18" charset="0"/>
              </a:rPr>
              <a:t>Killi</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Samanta</a:t>
            </a:r>
            <a:r>
              <a:rPr lang="en-IN" sz="1500" dirty="0" smtClean="0">
                <a:latin typeface="Times New Roman" pitchFamily="18" charset="0"/>
                <a:cs typeface="Times New Roman" pitchFamily="18" charset="0"/>
              </a:rPr>
              <a:t>, “Modified perturb and observe MPPT algorithm for drift avoidance in photovoltaic systems,” IEEE Trans. Ind. Electron., vol. 62, no. 9, pp. 5549–5559, Sep. 2015. </a:t>
            </a:r>
          </a:p>
          <a:p>
            <a:pPr algn="just">
              <a:lnSpc>
                <a:spcPct val="170000"/>
              </a:lnSpc>
            </a:pPr>
            <a:r>
              <a:rPr lang="en-IN" sz="1500" dirty="0" smtClean="0">
                <a:latin typeface="Times New Roman" pitchFamily="18" charset="0"/>
                <a:cs typeface="Times New Roman" pitchFamily="18" charset="0"/>
              </a:rPr>
              <a:t>[7] S. </a:t>
            </a:r>
            <a:r>
              <a:rPr lang="en-IN" sz="1500" dirty="0" err="1" smtClean="0">
                <a:latin typeface="Times New Roman" pitchFamily="18" charset="0"/>
                <a:cs typeface="Times New Roman" pitchFamily="18" charset="0"/>
              </a:rPr>
              <a:t>Mohanty</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Subudhi</a:t>
            </a:r>
            <a:r>
              <a:rPr lang="en-IN" sz="1500" dirty="0" smtClean="0">
                <a:latin typeface="Times New Roman" pitchFamily="18" charset="0"/>
                <a:cs typeface="Times New Roman" pitchFamily="18" charset="0"/>
              </a:rPr>
              <a:t>, and P. K. Ray, “A grey wolf-assisted perturb &amp; observe MPPT algorithm for a PV system,” IEEE Trans. Energy Conversion, vol. 32, no. 1, pp. 340–347, Mar. 2017. </a:t>
            </a:r>
          </a:p>
          <a:p>
            <a:pPr algn="just">
              <a:lnSpc>
                <a:spcPct val="170000"/>
              </a:lnSpc>
            </a:pPr>
            <a:r>
              <a:rPr lang="en-IN" sz="1500" dirty="0" smtClean="0">
                <a:latin typeface="Times New Roman" pitchFamily="18" charset="0"/>
                <a:cs typeface="Times New Roman" pitchFamily="18" charset="0"/>
              </a:rPr>
              <a:t>[8] N. E. </a:t>
            </a:r>
            <a:r>
              <a:rPr lang="en-IN" sz="1500" dirty="0" err="1" smtClean="0">
                <a:latin typeface="Times New Roman" pitchFamily="18" charset="0"/>
                <a:cs typeface="Times New Roman" pitchFamily="18" charset="0"/>
              </a:rPr>
              <a:t>Zakzouk</a:t>
            </a:r>
            <a:r>
              <a:rPr lang="en-IN" sz="1500" dirty="0" smtClean="0">
                <a:latin typeface="Times New Roman" pitchFamily="18" charset="0"/>
                <a:cs typeface="Times New Roman" pitchFamily="18" charset="0"/>
              </a:rPr>
              <a:t>, M. A. </a:t>
            </a:r>
            <a:r>
              <a:rPr lang="en-IN" sz="1500" dirty="0" err="1" smtClean="0">
                <a:latin typeface="Times New Roman" pitchFamily="18" charset="0"/>
                <a:cs typeface="Times New Roman" pitchFamily="18" charset="0"/>
              </a:rPr>
              <a:t>Elsaharty</a:t>
            </a:r>
            <a:r>
              <a:rPr lang="en-IN" sz="1500" dirty="0" smtClean="0">
                <a:latin typeface="Times New Roman" pitchFamily="18" charset="0"/>
                <a:cs typeface="Times New Roman" pitchFamily="18" charset="0"/>
              </a:rPr>
              <a:t>, A. K. </a:t>
            </a:r>
            <a:r>
              <a:rPr lang="en-IN" sz="1500" dirty="0" err="1" smtClean="0">
                <a:latin typeface="Times New Roman" pitchFamily="18" charset="0"/>
                <a:cs typeface="Times New Roman" pitchFamily="18" charset="0"/>
              </a:rPr>
              <a:t>Abdelsalam</a:t>
            </a:r>
            <a:r>
              <a:rPr lang="en-IN" sz="1500" dirty="0" smtClean="0">
                <a:latin typeface="Times New Roman" pitchFamily="18" charset="0"/>
                <a:cs typeface="Times New Roman" pitchFamily="18" charset="0"/>
              </a:rPr>
              <a:t>, A. A. </a:t>
            </a:r>
            <a:r>
              <a:rPr lang="en-IN" sz="1500" dirty="0" err="1" smtClean="0">
                <a:latin typeface="Times New Roman" pitchFamily="18" charset="0"/>
                <a:cs typeface="Times New Roman" pitchFamily="18" charset="0"/>
              </a:rPr>
              <a:t>Helal</a:t>
            </a:r>
            <a:r>
              <a:rPr lang="en-IN" sz="1500" dirty="0" smtClean="0">
                <a:latin typeface="Times New Roman" pitchFamily="18" charset="0"/>
                <a:cs typeface="Times New Roman" pitchFamily="18" charset="0"/>
              </a:rPr>
              <a:t>, and B. W. Williams, “Improved performance low-cost incremental conductance PV MPPT technique,” IET Renew. Power </a:t>
            </a:r>
            <a:r>
              <a:rPr lang="en-IN" sz="1500" dirty="0" err="1" smtClean="0">
                <a:latin typeface="Times New Roman" pitchFamily="18" charset="0"/>
                <a:cs typeface="Times New Roman" pitchFamily="18" charset="0"/>
              </a:rPr>
              <a:t>Gener</a:t>
            </a:r>
            <a:r>
              <a:rPr lang="en-IN" sz="1500" dirty="0" smtClean="0">
                <a:latin typeface="Times New Roman" pitchFamily="18" charset="0"/>
                <a:cs typeface="Times New Roman" pitchFamily="18" charset="0"/>
              </a:rPr>
              <a:t>., vol. 10, no. 4, pp. 561–574, Apr. 2016. </a:t>
            </a:r>
          </a:p>
          <a:p>
            <a:pPr algn="just">
              <a:lnSpc>
                <a:spcPct val="170000"/>
              </a:lnSpc>
            </a:pPr>
            <a:r>
              <a:rPr lang="en-IN" sz="1500" dirty="0" smtClean="0">
                <a:latin typeface="Times New Roman" pitchFamily="18" charset="0"/>
                <a:cs typeface="Times New Roman" pitchFamily="18" charset="0"/>
              </a:rPr>
              <a:t>[9] K. S. </a:t>
            </a:r>
            <a:r>
              <a:rPr lang="en-IN" sz="1500" dirty="0" err="1" smtClean="0">
                <a:latin typeface="Times New Roman" pitchFamily="18" charset="0"/>
                <a:cs typeface="Times New Roman" pitchFamily="18" charset="0"/>
              </a:rPr>
              <a:t>Tey</a:t>
            </a:r>
            <a:r>
              <a:rPr lang="en-IN" sz="1500" dirty="0" smtClean="0">
                <a:latin typeface="Times New Roman" pitchFamily="18" charset="0"/>
                <a:cs typeface="Times New Roman" pitchFamily="18" charset="0"/>
              </a:rPr>
              <a:t> and S. </a:t>
            </a:r>
            <a:r>
              <a:rPr lang="en-IN" sz="1500" dirty="0" err="1" smtClean="0">
                <a:latin typeface="Times New Roman" pitchFamily="18" charset="0"/>
                <a:cs typeface="Times New Roman" pitchFamily="18" charset="0"/>
              </a:rPr>
              <a:t>Mekhilef</a:t>
            </a:r>
            <a:r>
              <a:rPr lang="en-IN" sz="1500" dirty="0" smtClean="0">
                <a:latin typeface="Times New Roman" pitchFamily="18" charset="0"/>
                <a:cs typeface="Times New Roman" pitchFamily="18" charset="0"/>
              </a:rPr>
              <a:t>, “Modified incremental conductance algorithm for photovoltaic system under partial shading conditions and load variation,” IEEE Trans. Ind. Electron., vol. 61, no. 10, pp. 5384–5392, Oct. 2014. </a:t>
            </a:r>
          </a:p>
          <a:p>
            <a:pPr algn="just">
              <a:lnSpc>
                <a:spcPct val="170000"/>
              </a:lnSpc>
            </a:pPr>
            <a:r>
              <a:rPr lang="en-IN" sz="1500" dirty="0" smtClean="0">
                <a:latin typeface="Times New Roman" pitchFamily="18" charset="0"/>
                <a:cs typeface="Times New Roman" pitchFamily="18" charset="0"/>
              </a:rPr>
              <a:t>[10] H. </a:t>
            </a:r>
            <a:r>
              <a:rPr lang="en-IN" sz="1500" dirty="0" err="1" smtClean="0">
                <a:latin typeface="Times New Roman" pitchFamily="18" charset="0"/>
                <a:cs typeface="Times New Roman" pitchFamily="18" charset="0"/>
              </a:rPr>
              <a:t>Rezk</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Aly</a:t>
            </a:r>
            <a:r>
              <a:rPr lang="en-IN" sz="1500" dirty="0" smtClean="0">
                <a:latin typeface="Times New Roman" pitchFamily="18" charset="0"/>
                <a:cs typeface="Times New Roman" pitchFamily="18" charset="0"/>
              </a:rPr>
              <a:t>, M. Al-</a:t>
            </a:r>
            <a:r>
              <a:rPr lang="en-IN" sz="1500" dirty="0" err="1" smtClean="0">
                <a:latin typeface="Times New Roman" pitchFamily="18" charset="0"/>
                <a:cs typeface="Times New Roman" pitchFamily="18" charset="0"/>
              </a:rPr>
              <a:t>Dhaifallah</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Shoyama</a:t>
            </a:r>
            <a:r>
              <a:rPr lang="en-IN" sz="1500" dirty="0" smtClean="0">
                <a:latin typeface="Times New Roman" pitchFamily="18" charset="0"/>
                <a:cs typeface="Times New Roman" pitchFamily="18" charset="0"/>
              </a:rPr>
              <a:t>, “Design and hardware implementation of new adaptive fuzzy logic-based </a:t>
            </a:r>
            <a:r>
              <a:rPr lang="en-IN" sz="1500" dirty="0" err="1" smtClean="0">
                <a:latin typeface="Times New Roman" pitchFamily="18" charset="0"/>
                <a:cs typeface="Times New Roman" pitchFamily="18" charset="0"/>
              </a:rPr>
              <a:t>mppt</a:t>
            </a:r>
            <a:r>
              <a:rPr lang="en-IN" sz="1500" dirty="0" smtClean="0">
                <a:latin typeface="Times New Roman" pitchFamily="18" charset="0"/>
                <a:cs typeface="Times New Roman" pitchFamily="18" charset="0"/>
              </a:rPr>
              <a:t> control method for photovoltaic applications,” IEEE Access, vol. 7, pp. 106 427–106 438, Aug. 2019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1718</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Flexible Power Point Tracking for Solar Photovoltaic Systems using Secant Method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2021-05-24T14:33:37Z</dcterms:modified>
</cp:coreProperties>
</file>