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Data-Driven Chance-Constrained Optimal Gas-Power Flow Calculation A Bayesian Nonparametric Approach</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paper proposes a data-driven </a:t>
            </a:r>
            <a:r>
              <a:rPr lang="en-IN" sz="2000" dirty="0" err="1" smtClean="0">
                <a:latin typeface="Times New Roman" pitchFamily="18" charset="0"/>
                <a:cs typeface="Times New Roman" pitchFamily="18" charset="0"/>
              </a:rPr>
              <a:t>chanceconstrained</a:t>
            </a:r>
            <a:r>
              <a:rPr lang="en-IN" sz="2000" dirty="0" smtClean="0">
                <a:latin typeface="Times New Roman" pitchFamily="18" charset="0"/>
                <a:cs typeface="Times New Roman" pitchFamily="18" charset="0"/>
              </a:rPr>
              <a:t> optimal gas-power flow (OGPF) calculation method without any prior assumption on the distribution of uncertainties of wind power generation. The Gaussian mixture model is employed to fit the uncertainty distribution, where the Bayesian nonparametric </a:t>
            </a:r>
            <a:r>
              <a:rPr lang="en-IN" sz="2000" dirty="0" err="1" smtClean="0">
                <a:latin typeface="Times New Roman" pitchFamily="18" charset="0"/>
                <a:cs typeface="Times New Roman" pitchFamily="18" charset="0"/>
              </a:rPr>
              <a:t>Dirichlet</a:t>
            </a:r>
            <a:r>
              <a:rPr lang="en-IN" sz="2000" dirty="0" smtClean="0">
                <a:latin typeface="Times New Roman" pitchFamily="18" charset="0"/>
                <a:cs typeface="Times New Roman" pitchFamily="18" charset="0"/>
              </a:rPr>
              <a:t> process is adopted to tune the component number. To facilitate the online application of the proposed methods, an online-offline double-track distribution construction approach is established, where the frequency of training the relatively time-consuming </a:t>
            </a:r>
            <a:r>
              <a:rPr lang="en-IN" sz="2000" dirty="0" err="1" smtClean="0">
                <a:latin typeface="Times New Roman" pitchFamily="18" charset="0"/>
                <a:cs typeface="Times New Roman" pitchFamily="18" charset="0"/>
              </a:rPr>
              <a:t>Dirichlet</a:t>
            </a:r>
            <a:r>
              <a:rPr lang="en-IN" sz="2000" dirty="0" smtClean="0">
                <a:latin typeface="Times New Roman" pitchFamily="18" charset="0"/>
                <a:cs typeface="Times New Roman" pitchFamily="18" charset="0"/>
              </a:rPr>
              <a:t> process Gaussian mixture model can be reduced.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On account of the quadratic gas consumption expression of gas-fired generators as well as the linear decision rule based uncertainty mitigation mechanism, the chance constraints would become quadratic ones with quadratic terms of uncertainties, which makes the proposed model more intractable. An equivalent linear separable counterpart is then provided for the quadratic chance constraints, after which the intractable chance constraints could be converted into traditional linear ones. The convex-concave procedure is used to crack the </a:t>
            </a:r>
            <a:r>
              <a:rPr lang="en-IN" sz="2000" dirty="0" err="1" smtClean="0">
                <a:latin typeface="Times New Roman" pitchFamily="18" charset="0"/>
                <a:cs typeface="Times New Roman" pitchFamily="18" charset="0"/>
              </a:rPr>
              <a:t>nonconvex</a:t>
            </a:r>
            <a:r>
              <a:rPr lang="en-IN" sz="2000" dirty="0" smtClean="0">
                <a:latin typeface="Times New Roman" pitchFamily="18" charset="0"/>
                <a:cs typeface="Times New Roman" pitchFamily="18" charset="0"/>
              </a:rPr>
              <a:t> Weymouth equation in the gas network and the auxiliary quadratic equalities. Simulation results on two test systems validate the effectiveness of the proposed methods.</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 the basis of the above discussion on effort directions, this paper aims to summarize the existing work of each aspect in IES operation optimization and give our insights to inspire future researches.</a:t>
            </a:r>
          </a:p>
          <a:p>
            <a:pPr algn="just">
              <a:lnSpc>
                <a:spcPct val="150000"/>
              </a:lnSpc>
            </a:pPr>
            <a:r>
              <a:rPr lang="en-IN" sz="2000" dirty="0" smtClean="0">
                <a:latin typeface="Times New Roman" pitchFamily="18" charset="0"/>
                <a:cs typeface="Times New Roman" pitchFamily="18" charset="0"/>
              </a:rPr>
              <a:t>At present, the selection of the optimization algorithm for a concrete operation optimization problem often relies on expert knowledge or production experiences and existing previous research. </a:t>
            </a:r>
          </a:p>
          <a:p>
            <a:pPr algn="just">
              <a:lnSpc>
                <a:spcPct val="150000"/>
              </a:lnSpc>
            </a:pPr>
            <a:r>
              <a:rPr lang="en-IN" sz="2000" dirty="0" smtClean="0">
                <a:latin typeface="Times New Roman" pitchFamily="18" charset="0"/>
                <a:cs typeface="Times New Roman" pitchFamily="18" charset="0"/>
              </a:rPr>
              <a:t>With the increasing penetration of renewable resources in IES, more renewable energy generation units with different power generation characteristics in time and space scale may be integrated in the system, and these existing PDFs are not fairly applicable and sufficiently accurate.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Optimal gas-power flow (OGPF) is one of the most fundamental problems in the area of IEGS operation, which has been addressed by many inspiring works. </a:t>
            </a:r>
          </a:p>
          <a:p>
            <a:pPr algn="just">
              <a:lnSpc>
                <a:spcPct val="150000"/>
              </a:lnSpc>
            </a:pPr>
            <a:r>
              <a:rPr lang="en-IN" sz="2000" dirty="0" smtClean="0">
                <a:latin typeface="Times New Roman" pitchFamily="18" charset="0"/>
                <a:cs typeface="Times New Roman" pitchFamily="18" charset="0"/>
              </a:rPr>
              <a:t>A steady-state OGPF model was proposed in, where the computational challenging Weymouth equations were replaced with their mixed integer linear program (MILP) based approximation.</a:t>
            </a:r>
          </a:p>
          <a:p>
            <a:pPr algn="just">
              <a:lnSpc>
                <a:spcPct val="150000"/>
              </a:lnSpc>
            </a:pPr>
            <a:r>
              <a:rPr lang="en-IN" sz="2000" dirty="0" smtClean="0">
                <a:latin typeface="Times New Roman" pitchFamily="18" charset="0"/>
                <a:cs typeface="Times New Roman" pitchFamily="18" charset="0"/>
              </a:rPr>
              <a:t>In, the simplified gas flow dynamics was incorporated in the OGPF model, which can still be converted into a tractable problem by employing the mixed integer based piecewise linearization. </a:t>
            </a:r>
          </a:p>
          <a:p>
            <a:pPr algn="just">
              <a:lnSpc>
                <a:spcPct val="150000"/>
              </a:lnSpc>
            </a:pPr>
            <a:r>
              <a:rPr lang="en-IN" sz="2000" dirty="0" smtClean="0">
                <a:latin typeface="Times New Roman" pitchFamily="18" charset="0"/>
                <a:cs typeface="Times New Roman" pitchFamily="18" charset="0"/>
              </a:rPr>
              <a:t>In, DPMM is adopted to set the component numbers for basic uncertainty sets in the robust unit commitment problem.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reduce pollutant emission and faced with the fossil energy crisis, the installed capacity of renewable energy is rapidly growing worldwide, and an RE-dominated system is proposed for the future.</a:t>
            </a:r>
          </a:p>
          <a:p>
            <a:pPr algn="just">
              <a:lnSpc>
                <a:spcPct val="150000"/>
              </a:lnSpc>
            </a:pPr>
            <a:r>
              <a:rPr lang="en-IN" sz="2000" dirty="0" smtClean="0">
                <a:latin typeface="Times New Roman" pitchFamily="18" charset="0"/>
                <a:cs typeface="Times New Roman" pitchFamily="18" charset="0"/>
              </a:rPr>
              <a:t>The experiments showed that the proposed method was one to two orders more efficient than Monte Carlo-based estimates. However, it faced a curse-of-dimensionality challenge. </a:t>
            </a:r>
          </a:p>
          <a:p>
            <a:pPr algn="just">
              <a:lnSpc>
                <a:spcPct val="150000"/>
              </a:lnSpc>
            </a:pPr>
            <a:r>
              <a:rPr lang="en-IN" sz="2000" dirty="0" smtClean="0">
                <a:latin typeface="Times New Roman" pitchFamily="18" charset="0"/>
                <a:cs typeface="Times New Roman" pitchFamily="18" charset="0"/>
              </a:rPr>
              <a:t>It is obvious that the prediction error is getting smaller as time goes on. </a:t>
            </a:r>
          </a:p>
          <a:p>
            <a:pPr algn="just">
              <a:lnSpc>
                <a:spcPct val="150000"/>
              </a:lnSpc>
            </a:pPr>
            <a:r>
              <a:rPr lang="en-IN" sz="2000" dirty="0" smtClean="0">
                <a:latin typeface="Times New Roman" pitchFamily="18" charset="0"/>
                <a:cs typeface="Times New Roman" pitchFamily="18" charset="0"/>
              </a:rPr>
              <a:t>Multi-stage operation optimization is therefore proposed to successively mitigate uncertainty of RE at different time scales and then reduce adverse influence on the IES optimal operation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can be observed that the solution becomes a feasible one after three iterations, reflecting the well convergence performance of the devised algorithm.</a:t>
            </a:r>
          </a:p>
          <a:p>
            <a:pPr algn="just">
              <a:lnSpc>
                <a:spcPct val="150000"/>
              </a:lnSpc>
            </a:pPr>
            <a:r>
              <a:rPr lang="en-IN" sz="2000" dirty="0" smtClean="0">
                <a:latin typeface="Times New Roman" pitchFamily="18" charset="0"/>
                <a:cs typeface="Times New Roman" pitchFamily="18" charset="0"/>
              </a:rPr>
              <a:t>As aforementioned, GMM could be adopted to generate a candidate distribution for the uncertainties. However, the component number for GMM training, which is a crucial parameter on the performance of the training results, has to be predetermined.</a:t>
            </a:r>
          </a:p>
          <a:p>
            <a:pPr algn="just">
              <a:lnSpc>
                <a:spcPct val="150000"/>
              </a:lnSpc>
            </a:pPr>
            <a:r>
              <a:rPr lang="en-IN" sz="2000" dirty="0" smtClean="0">
                <a:latin typeface="Times New Roman" pitchFamily="18" charset="0"/>
                <a:cs typeface="Times New Roman" pitchFamily="18" charset="0"/>
              </a:rPr>
              <a:t>The fitting time of the DPGMM is the longest, as its component number is 7. The costs of the decisions and their aftermath are gathered in the third and fourth columns of Table II, where the performances of the DPGMM and the Gaussian distribution are the best and the worst, respectively.</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2000" dirty="0">
                          <a:latin typeface="Times New Roman"/>
                          <a:ea typeface="Times New Roman"/>
                          <a:cs typeface="Latha"/>
                        </a:rPr>
                        <a:t>Integrated energy management system: Concept, design, and demonstration in china</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2000">
                          <a:latin typeface="Times New Roman"/>
                          <a:ea typeface="Times New Roman"/>
                          <a:cs typeface="Latha"/>
                        </a:rPr>
                        <a:t>H. Sun, Q. Guo, B. Zhang, W. Wu, B. Wang, X. Shen, and J. Wang,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Energy Internet (EI), an interlocked combination of energy systems and the Internet, is an emerging concept that embodies the contours of the next-generation energy system.</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Security-constrained unit commitment with natural gas transmission constraints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Liu, M. Shahidehpour, Y. Fu, Z. Li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proposed methodology examines the interdependency of electricity and natural gas in a highly complex transmission system.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model to long-term, </a:t>
                      </a:r>
                      <a:r>
                        <a:rPr lang="en-US" sz="2000" dirty="0" err="1">
                          <a:latin typeface="Times New Roman"/>
                          <a:ea typeface="Calibri"/>
                          <a:cs typeface="Latha"/>
                        </a:rPr>
                        <a:t>multiarea</a:t>
                      </a:r>
                      <a:r>
                        <a:rPr lang="en-US" sz="2000" dirty="0">
                          <a:latin typeface="Times New Roman"/>
                          <a:ea typeface="Calibri"/>
                          <a:cs typeface="Latha"/>
                        </a:rPr>
                        <a:t>, multistage, and integrated expansion planning of electricity and natural gas systems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Unsihuay-Vila, J. W. Marangon-Lima, A. C. Z. de Souza, I. J. Perez-Arriaga, and P. P. Balestrassi,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didactic case study as well as the Brazilian integrated gas/electricity system are presented to illustrate the proposed framework.</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Strategic offering and equilibrium in coupled gas and electricity markets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Wang, W. Wei, J. Wang, F. Liu, and S. Mei,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wide integration of gas-fired units and implementation of power-to-gas technologies bring increasing interdependence among the natural gas and electricity infrastructures.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p:cNvPicPr>
            <a:picLocks noGrp="1" noChangeAspect="1" noChangeArrowheads="1"/>
          </p:cNvPicPr>
          <p:nvPr>
            <p:ph idx="1"/>
          </p:nvPr>
        </p:nvPicPr>
        <p:blipFill>
          <a:blip r:embed="rId2"/>
          <a:srcRect/>
          <a:stretch>
            <a:fillRect/>
          </a:stretch>
        </p:blipFill>
        <p:spPr bwMode="auto">
          <a:xfrm>
            <a:off x="1524000" y="1371600"/>
            <a:ext cx="6823075" cy="4724399"/>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447800" y="1295400"/>
            <a:ext cx="7498080" cy="4800600"/>
          </a:xfrm>
        </p:spPr>
        <p:txBody>
          <a:bodyPr>
            <a:normAutofit fontScale="62500" lnSpcReduction="20000"/>
          </a:bodyPr>
          <a:lstStyle/>
          <a:p>
            <a:pPr algn="just">
              <a:buNone/>
            </a:pPr>
            <a:r>
              <a:rPr lang="en-IN" dirty="0" smtClean="0">
                <a:latin typeface="Times New Roman" pitchFamily="18" charset="0"/>
                <a:cs typeface="Times New Roman" pitchFamily="18" charset="0"/>
              </a:rPr>
              <a:t>    This paper addresses two vital issues which are barely discussed in the research works on CC-OGPF calculation: </a:t>
            </a:r>
            <a:r>
              <a:rPr lang="en-IN" dirty="0" err="1" smtClean="0">
                <a:latin typeface="Times New Roman" pitchFamily="18" charset="0"/>
                <a:cs typeface="Times New Roman" pitchFamily="18" charset="0"/>
              </a:rPr>
              <a:t>i</a:t>
            </a:r>
            <a:r>
              <a:rPr lang="en-IN" dirty="0" smtClean="0">
                <a:latin typeface="Times New Roman" pitchFamily="18" charset="0"/>
                <a:cs typeface="Times New Roman" pitchFamily="18" charset="0"/>
              </a:rPr>
              <a:t>. how to fit the uncertainty distribution using analytical methods in a fully data-driven manner; ii. how to deal with the difficulty of solving quadratic chance constraints originated from the quadratic gas consumption terms of gas-fired units. To this end, a double-track online-offline uncertainty PDF fitting method is proposed, where the nonparametric feature of DPGMM and the relatively fast fitting property of the GMM are combined. The quadratic chance constraints are equivalently transformed into linear separable regular ones via reformulation and variable substitution. The remaining solution difficulties, which are the quadratic equalities, are handed over to the SOC-based convex-concave procedure. Simulation results demonstrate better uncertainty PDF fitting capability as well as closer-to-expectation operation performances of the proposed DPGMM based CC-OGPF model over the other GMM based ones. Future work would focus on developing DP-based uncertainty models to facilitate the decision-making of energy systems. </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H. Sun, Q. </a:t>
            </a:r>
            <a:r>
              <a:rPr lang="en-IN" sz="1500" dirty="0" err="1" smtClean="0">
                <a:latin typeface="Times New Roman" pitchFamily="18" charset="0"/>
                <a:cs typeface="Times New Roman" pitchFamily="18" charset="0"/>
              </a:rPr>
              <a:t>Guo</a:t>
            </a:r>
            <a:r>
              <a:rPr lang="en-IN" sz="1500" dirty="0" smtClean="0">
                <a:latin typeface="Times New Roman" pitchFamily="18" charset="0"/>
                <a:cs typeface="Times New Roman" pitchFamily="18" charset="0"/>
              </a:rPr>
              <a:t>, B. Zhang, W. Wu, B. Wang, X. </a:t>
            </a:r>
            <a:r>
              <a:rPr lang="en-IN" sz="1500" dirty="0" err="1" smtClean="0">
                <a:latin typeface="Times New Roman" pitchFamily="18" charset="0"/>
                <a:cs typeface="Times New Roman" pitchFamily="18" charset="0"/>
              </a:rPr>
              <a:t>Shen</a:t>
            </a:r>
            <a:r>
              <a:rPr lang="en-IN" sz="1500" dirty="0" smtClean="0">
                <a:latin typeface="Times New Roman" pitchFamily="18" charset="0"/>
                <a:cs typeface="Times New Roman" pitchFamily="18" charset="0"/>
              </a:rPr>
              <a:t>, and J. Wang, “Integrated energy management system: Concept, design, and demonstration in china,” IEEE Electrification Magazine, vol. 6, no. 2, pp. 42–50, June 2018. </a:t>
            </a:r>
          </a:p>
          <a:p>
            <a:pPr algn="just">
              <a:lnSpc>
                <a:spcPct val="160000"/>
              </a:lnSpc>
            </a:pPr>
            <a:r>
              <a:rPr lang="en-IN" sz="1500" dirty="0" smtClean="0">
                <a:latin typeface="Times New Roman" pitchFamily="18" charset="0"/>
                <a:cs typeface="Times New Roman" pitchFamily="18" charset="0"/>
              </a:rPr>
              <a:t>[2] P. Stevens, The shale gas revolution: Developments and changes. Chatham House London, 2012. </a:t>
            </a:r>
          </a:p>
          <a:p>
            <a:pPr algn="just">
              <a:lnSpc>
                <a:spcPct val="160000"/>
              </a:lnSpc>
            </a:pPr>
            <a:r>
              <a:rPr lang="en-IN" sz="1500" dirty="0" smtClean="0">
                <a:latin typeface="Times New Roman" pitchFamily="18" charset="0"/>
                <a:cs typeface="Times New Roman" pitchFamily="18" charset="0"/>
              </a:rPr>
              <a:t>[3] C. Liu, M. </a:t>
            </a:r>
            <a:r>
              <a:rPr lang="en-IN" sz="1500" dirty="0" err="1" smtClean="0">
                <a:latin typeface="Times New Roman" pitchFamily="18" charset="0"/>
                <a:cs typeface="Times New Roman" pitchFamily="18" charset="0"/>
              </a:rPr>
              <a:t>Shahidehpour</a:t>
            </a:r>
            <a:r>
              <a:rPr lang="en-IN" sz="1500" dirty="0" smtClean="0">
                <a:latin typeface="Times New Roman" pitchFamily="18" charset="0"/>
                <a:cs typeface="Times New Roman" pitchFamily="18" charset="0"/>
              </a:rPr>
              <a:t>, Y. Fu, Z. Li et al., “Security-constrained unit commitment with natural gas </a:t>
            </a:r>
            <a:r>
              <a:rPr lang="en-IN" sz="1500" dirty="0" smtClean="0">
                <a:latin typeface="Times New Roman" pitchFamily="18" charset="0"/>
                <a:cs typeface="Times New Roman" pitchFamily="18" charset="0"/>
              </a:rPr>
              <a:t>transmission constraints,” </a:t>
            </a:r>
            <a:r>
              <a:rPr lang="en-IN" sz="1500" dirty="0" smtClean="0">
                <a:latin typeface="Times New Roman" pitchFamily="18" charset="0"/>
                <a:cs typeface="Times New Roman" pitchFamily="18" charset="0"/>
              </a:rPr>
              <a:t>IEEE Trans. Power Syst., vol. 24, no. 3, pp. 1523–1536, 2009. </a:t>
            </a:r>
          </a:p>
          <a:p>
            <a:pPr algn="just">
              <a:lnSpc>
                <a:spcPct val="160000"/>
              </a:lnSpc>
            </a:pPr>
            <a:r>
              <a:rPr lang="en-IN" sz="1500" dirty="0" smtClean="0">
                <a:latin typeface="Times New Roman" pitchFamily="18" charset="0"/>
                <a:cs typeface="Times New Roman" pitchFamily="18" charset="0"/>
              </a:rPr>
              <a:t>[4] C. </a:t>
            </a:r>
            <a:r>
              <a:rPr lang="en-IN" sz="1500" dirty="0" err="1" smtClean="0">
                <a:latin typeface="Times New Roman" pitchFamily="18" charset="0"/>
                <a:cs typeface="Times New Roman" pitchFamily="18" charset="0"/>
              </a:rPr>
              <a:t>Unsihuay</a:t>
            </a:r>
            <a:r>
              <a:rPr lang="en-IN" sz="1500" dirty="0" smtClean="0">
                <a:latin typeface="Times New Roman" pitchFamily="18" charset="0"/>
                <a:cs typeface="Times New Roman" pitchFamily="18" charset="0"/>
              </a:rPr>
              <a:t>-Vila, J. W. </a:t>
            </a:r>
            <a:r>
              <a:rPr lang="en-IN" sz="1500" dirty="0" err="1" smtClean="0">
                <a:latin typeface="Times New Roman" pitchFamily="18" charset="0"/>
                <a:cs typeface="Times New Roman" pitchFamily="18" charset="0"/>
              </a:rPr>
              <a:t>Marangon</a:t>
            </a:r>
            <a:r>
              <a:rPr lang="en-IN" sz="1500" dirty="0" smtClean="0">
                <a:latin typeface="Times New Roman" pitchFamily="18" charset="0"/>
                <a:cs typeface="Times New Roman" pitchFamily="18" charset="0"/>
              </a:rPr>
              <a:t>-Lima, A. C. Z. de Souza, I. J. Perez-</a:t>
            </a:r>
            <a:r>
              <a:rPr lang="en-IN" sz="1500" dirty="0" err="1" smtClean="0">
                <a:latin typeface="Times New Roman" pitchFamily="18" charset="0"/>
                <a:cs typeface="Times New Roman" pitchFamily="18" charset="0"/>
              </a:rPr>
              <a:t>Arriaga</a:t>
            </a:r>
            <a:r>
              <a:rPr lang="en-IN" sz="1500" dirty="0" smtClean="0">
                <a:latin typeface="Times New Roman" pitchFamily="18" charset="0"/>
                <a:cs typeface="Times New Roman" pitchFamily="18" charset="0"/>
              </a:rPr>
              <a:t>, and P. P. </a:t>
            </a:r>
            <a:r>
              <a:rPr lang="en-IN" sz="1500" dirty="0" err="1" smtClean="0">
                <a:latin typeface="Times New Roman" pitchFamily="18" charset="0"/>
                <a:cs typeface="Times New Roman" pitchFamily="18" charset="0"/>
              </a:rPr>
              <a:t>Balestrassi</a:t>
            </a:r>
            <a:r>
              <a:rPr lang="en-IN" sz="1500" dirty="0" smtClean="0">
                <a:latin typeface="Times New Roman" pitchFamily="18" charset="0"/>
                <a:cs typeface="Times New Roman" pitchFamily="18" charset="0"/>
              </a:rPr>
              <a:t>, “A model to long-term, </a:t>
            </a:r>
            <a:r>
              <a:rPr lang="en-IN" sz="1500" dirty="0" err="1" smtClean="0">
                <a:latin typeface="Times New Roman" pitchFamily="18" charset="0"/>
                <a:cs typeface="Times New Roman" pitchFamily="18" charset="0"/>
              </a:rPr>
              <a:t>multiarea</a:t>
            </a:r>
            <a:r>
              <a:rPr lang="en-IN" sz="1500" dirty="0" smtClean="0">
                <a:latin typeface="Times New Roman" pitchFamily="18" charset="0"/>
                <a:cs typeface="Times New Roman" pitchFamily="18" charset="0"/>
              </a:rPr>
              <a:t>, multistage, and integrated expansion planning of electricity and natural gas systems,” IEEE Trans. Power Syst., vol. 25, no. 2, pp. 1154–1168, May 2010. </a:t>
            </a:r>
          </a:p>
          <a:p>
            <a:pPr algn="just">
              <a:lnSpc>
                <a:spcPct val="160000"/>
              </a:lnSpc>
            </a:pPr>
            <a:r>
              <a:rPr lang="en-IN" sz="1500" dirty="0" smtClean="0">
                <a:latin typeface="Times New Roman" pitchFamily="18" charset="0"/>
                <a:cs typeface="Times New Roman" pitchFamily="18" charset="0"/>
              </a:rPr>
              <a:t>[5] C. Wang, W. Wei, J. Wang, F. Liu, and S. Mei, “Strategic offering and equilibrium in coupled gas and electricity markets,” IEEE Trans. Power Syst., vol. 33, no. 1, pp. 290–306, Jan 201</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C. M. Correa-Posada and P. </a:t>
            </a:r>
            <a:r>
              <a:rPr lang="en-IN" sz="1600" dirty="0" err="1" smtClean="0">
                <a:latin typeface="Times New Roman" pitchFamily="18" charset="0"/>
                <a:cs typeface="Times New Roman" pitchFamily="18" charset="0"/>
              </a:rPr>
              <a:t>Sánchez-Martın</a:t>
            </a:r>
            <a:r>
              <a:rPr lang="en-IN" sz="1600" dirty="0" smtClean="0">
                <a:latin typeface="Times New Roman" pitchFamily="18" charset="0"/>
                <a:cs typeface="Times New Roman" pitchFamily="18" charset="0"/>
              </a:rPr>
              <a:t>, “Security-constrained optimal power and natural-gas flow,” IEEE Trans. Power Syst., vol. 29, no. 4, pp. 1780–1787, 2014. </a:t>
            </a:r>
          </a:p>
          <a:p>
            <a:pPr algn="just">
              <a:lnSpc>
                <a:spcPct val="170000"/>
              </a:lnSpc>
            </a:pPr>
            <a:r>
              <a:rPr lang="en-IN" sz="1600" dirty="0" smtClean="0">
                <a:latin typeface="Times New Roman" pitchFamily="18" charset="0"/>
                <a:cs typeface="Times New Roman" pitchFamily="18" charset="0"/>
              </a:rPr>
              <a:t>[7] C. M. Correa-Posada and P. </a:t>
            </a:r>
            <a:r>
              <a:rPr lang="en-IN" sz="1600" dirty="0" err="1" smtClean="0">
                <a:latin typeface="Times New Roman" pitchFamily="18" charset="0"/>
                <a:cs typeface="Times New Roman" pitchFamily="18" charset="0"/>
              </a:rPr>
              <a:t>Sánchez-Martín</a:t>
            </a:r>
            <a:r>
              <a:rPr lang="en-IN" sz="1600" dirty="0" smtClean="0">
                <a:latin typeface="Times New Roman" pitchFamily="18" charset="0"/>
                <a:cs typeface="Times New Roman" pitchFamily="18" charset="0"/>
              </a:rPr>
              <a:t>, “Integrated power and natural gas model for energy adequacy in short-term operation,” IEEE Trans. Power Syst., vol. 30, no. 6, pp. 3347–3355, 2014. </a:t>
            </a:r>
          </a:p>
          <a:p>
            <a:pPr algn="just">
              <a:lnSpc>
                <a:spcPct val="170000"/>
              </a:lnSpc>
            </a:pPr>
            <a:r>
              <a:rPr lang="en-IN" sz="1600" dirty="0" smtClean="0">
                <a:latin typeface="Times New Roman" pitchFamily="18" charset="0"/>
                <a:cs typeface="Times New Roman" pitchFamily="18" charset="0"/>
              </a:rPr>
              <a:t>[8] C. Wang, W. Wei, J. Wang, L. </a:t>
            </a:r>
            <a:r>
              <a:rPr lang="en-IN" sz="1600" dirty="0" err="1" smtClean="0">
                <a:latin typeface="Times New Roman" pitchFamily="18" charset="0"/>
                <a:cs typeface="Times New Roman" pitchFamily="18" charset="0"/>
              </a:rPr>
              <a:t>Bai</a:t>
            </a:r>
            <a:r>
              <a:rPr lang="en-IN" sz="1600" dirty="0" smtClean="0">
                <a:latin typeface="Times New Roman" pitchFamily="18" charset="0"/>
                <a:cs typeface="Times New Roman" pitchFamily="18" charset="0"/>
              </a:rPr>
              <a:t>, Y. Liang, and T. Bi, “Convex optimization based distributed optimal gas-power flow calculation,” IEEE Trans. Sustain. Energy, vol. 9, no. 3, pp. 1145–1156, 2017. </a:t>
            </a:r>
          </a:p>
          <a:p>
            <a:pPr algn="just">
              <a:lnSpc>
                <a:spcPct val="170000"/>
              </a:lnSpc>
            </a:pPr>
            <a:r>
              <a:rPr lang="en-IN" sz="1600" dirty="0" smtClean="0">
                <a:latin typeface="Times New Roman" pitchFamily="18" charset="0"/>
                <a:cs typeface="Times New Roman" pitchFamily="18" charset="0"/>
              </a:rPr>
              <a:t>[9] A. K. Prasad and S. Roy, “Reduced dimensional </a:t>
            </a:r>
            <a:r>
              <a:rPr lang="en-IN" sz="1600" dirty="0" err="1" smtClean="0">
                <a:latin typeface="Times New Roman" pitchFamily="18" charset="0"/>
                <a:cs typeface="Times New Roman" pitchFamily="18" charset="0"/>
              </a:rPr>
              <a:t>chebyshevpolynomial</a:t>
            </a:r>
            <a:r>
              <a:rPr lang="en-IN" sz="1600" dirty="0" smtClean="0">
                <a:latin typeface="Times New Roman" pitchFamily="18" charset="0"/>
                <a:cs typeface="Times New Roman" pitchFamily="18" charset="0"/>
              </a:rPr>
              <a:t> chaos approach for fast mixed epistemic-</a:t>
            </a:r>
            <a:r>
              <a:rPr lang="en-IN" sz="1600" dirty="0" err="1" smtClean="0">
                <a:latin typeface="Times New Roman" pitchFamily="18" charset="0"/>
                <a:cs typeface="Times New Roman" pitchFamily="18" charset="0"/>
              </a:rPr>
              <a:t>aleatory</a:t>
            </a:r>
            <a:r>
              <a:rPr lang="en-IN" sz="1600" dirty="0" smtClean="0">
                <a:latin typeface="Times New Roman" pitchFamily="18" charset="0"/>
                <a:cs typeface="Times New Roman" pitchFamily="18" charset="0"/>
              </a:rPr>
              <a:t> uncertainty quantification of transmission line networks,” IEEE Trans. </a:t>
            </a:r>
            <a:r>
              <a:rPr lang="en-IN" sz="1600" dirty="0" err="1" smtClean="0">
                <a:latin typeface="Times New Roman" pitchFamily="18" charset="0"/>
                <a:cs typeface="Times New Roman" pitchFamily="18" charset="0"/>
              </a:rPr>
              <a:t>Compon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Packag</a:t>
            </a:r>
            <a:r>
              <a:rPr lang="en-IN" sz="1600" dirty="0" smtClean="0">
                <a:latin typeface="Times New Roman" pitchFamily="18" charset="0"/>
                <a:cs typeface="Times New Roman" pitchFamily="18" charset="0"/>
              </a:rPr>
              <a:t>. Manuf. Technol., vol. 9, no. 6, pp. 1119–1132, 2019. </a:t>
            </a:r>
          </a:p>
          <a:p>
            <a:pPr algn="just">
              <a:lnSpc>
                <a:spcPct val="170000"/>
              </a:lnSpc>
            </a:pPr>
            <a:r>
              <a:rPr lang="en-IN" sz="1600" dirty="0" smtClean="0">
                <a:latin typeface="Times New Roman" pitchFamily="18" charset="0"/>
                <a:cs typeface="Times New Roman" pitchFamily="18" charset="0"/>
              </a:rPr>
              <a:t>[10] C. Lee, J. Wu, W. Wang, and X. </a:t>
            </a:r>
            <a:r>
              <a:rPr lang="en-IN" sz="1600" dirty="0" err="1" smtClean="0">
                <a:latin typeface="Times New Roman" pitchFamily="18" charset="0"/>
                <a:cs typeface="Times New Roman" pitchFamily="18" charset="0"/>
              </a:rPr>
              <a:t>Yue</a:t>
            </a:r>
            <a:r>
              <a:rPr lang="en-IN" sz="1600" dirty="0" smtClean="0">
                <a:latin typeface="Times New Roman" pitchFamily="18" charset="0"/>
                <a:cs typeface="Times New Roman" pitchFamily="18" charset="0"/>
              </a:rPr>
              <a:t>, “Neural network </a:t>
            </a:r>
            <a:r>
              <a:rPr lang="en-IN" sz="1600" dirty="0" err="1" smtClean="0">
                <a:latin typeface="Times New Roman" pitchFamily="18" charset="0"/>
                <a:cs typeface="Times New Roman" pitchFamily="18" charset="0"/>
              </a:rPr>
              <a:t>gaussian</a:t>
            </a:r>
            <a:r>
              <a:rPr lang="en-IN" sz="1600" dirty="0" smtClean="0">
                <a:latin typeface="Times New Roman" pitchFamily="18" charset="0"/>
                <a:cs typeface="Times New Roman" pitchFamily="18" charset="0"/>
              </a:rPr>
              <a:t> process considering input uncertainty for composite structures assembly,” IEEE/ASME Transactions on </a:t>
            </a:r>
            <a:r>
              <a:rPr lang="en-IN" sz="1600" dirty="0" err="1" smtClean="0">
                <a:latin typeface="Times New Roman" pitchFamily="18" charset="0"/>
                <a:cs typeface="Times New Roman" pitchFamily="18" charset="0"/>
              </a:rPr>
              <a:t>Mechatronics</a:t>
            </a:r>
            <a:r>
              <a:rPr lang="en-IN" sz="1600" dirty="0" smtClean="0">
                <a:latin typeface="Times New Roman" pitchFamily="18" charset="0"/>
                <a:cs typeface="Times New Roman" pitchFamily="18" charset="0"/>
              </a:rPr>
              <a:t>, pp. 1–1, 202</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1270</TotalTime>
  <Words>1622</Words>
  <Application>Microsoft Office PowerPoint</Application>
  <PresentationFormat>On-screen Show (4:3)</PresentationFormat>
  <Paragraphs>67</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Data-Driven Chance-Constrained Optimal Gas-Power Flow Calculation A Bayesian Nonparametric Approach</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2021-05-24T14:04:59Z</dcterms:modified>
</cp:coreProperties>
</file>