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Multi-loop Transient Stability Control via Power Modulation from Energy Storage Device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524000"/>
            <a:ext cx="7498080" cy="47244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presents an optimal transient-stability control strategy that modulates the real power injected and absorbed by distributed energy-storage devices. These devices are located at the high-voltage bus of several generators in a synchronous power system. The system is broken into areas based upon groupings of generators. The control strategy consists of two parallel feedback loops. One loop focuses on preserving the synchronism of the generator to its own area. The second loop focuses on preserving the synchronism of a given area to the other areas.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Each control loop strategy is based upon local and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-of-inertia frequency measurements. The strategy is derived from two perspectives. With the first, the goal is to remove as much kinetic energy gained during a disturbance as quickly as possible before it is converted to potential energy. With the second perspective, an optimal transient control </a:t>
            </a:r>
            <a:r>
              <a:rPr lang="en-IN" sz="2000" dirty="0" err="1" smtClean="0">
                <a:latin typeface="Times New Roman" pitchFamily="18" charset="0"/>
                <a:cs typeface="Times New Roman" pitchFamily="18" charset="0"/>
              </a:rPr>
              <a:t>costfunction</a:t>
            </a:r>
            <a:r>
              <a:rPr lang="en-IN" sz="2000" dirty="0" smtClean="0">
                <a:latin typeface="Times New Roman" pitchFamily="18" charset="0"/>
                <a:cs typeface="Times New Roman" pitchFamily="18" charset="0"/>
              </a:rPr>
              <a:t> is minimized. Both perspectives result in the same strategy. The performance of the control strategy is evaluated on a four-machine power system model and on a 34-generator reduced-order model of the western North-American grid. The results show that this control approach significantly improves the transient stability of power systems.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worth pointing out that the active and reactive power adjustment methods presented in existing literature usually consider case studies with test systems having a share of renewable power generation up to 50%. </a:t>
            </a:r>
          </a:p>
          <a:p>
            <a:pPr algn="just">
              <a:lnSpc>
                <a:spcPct val="150000"/>
              </a:lnSpc>
            </a:pPr>
            <a:r>
              <a:rPr lang="en-IN" sz="2000" dirty="0" smtClean="0">
                <a:latin typeface="Times New Roman" pitchFamily="18" charset="0"/>
                <a:cs typeface="Times New Roman" pitchFamily="18" charset="0"/>
              </a:rPr>
              <a:t>Therefore, this paper focuses on modifying the outer control scheme of the WGs. </a:t>
            </a:r>
          </a:p>
          <a:p>
            <a:pPr algn="just">
              <a:lnSpc>
                <a:spcPct val="150000"/>
              </a:lnSpc>
            </a:pPr>
            <a:r>
              <a:rPr lang="en-IN" sz="2000" dirty="0" smtClean="0">
                <a:latin typeface="Times New Roman" pitchFamily="18" charset="0"/>
                <a:cs typeface="Times New Roman" pitchFamily="18" charset="0"/>
              </a:rPr>
              <a:t>Other methods of existing literature attempted to modify the form of performing current limitations on the grid side converter, whereas other methods have proposed to modify the form of active and reactive power injection (e.g., based on signals measured at the connection point of the WGs).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a classical constrained-input, minimum-time optimal control problem and the application of </a:t>
            </a:r>
            <a:r>
              <a:rPr lang="en-IN" sz="2000" dirty="0" err="1" smtClean="0">
                <a:latin typeface="Times New Roman" pitchFamily="18" charset="0"/>
                <a:cs typeface="Times New Roman" pitchFamily="18" charset="0"/>
              </a:rPr>
              <a:t>Pontryagin’s</a:t>
            </a:r>
            <a:r>
              <a:rPr lang="en-IN" sz="2000" dirty="0" smtClean="0">
                <a:latin typeface="Times New Roman" pitchFamily="18" charset="0"/>
                <a:cs typeface="Times New Roman" pitchFamily="18" charset="0"/>
              </a:rPr>
              <a:t> minimum principle yields the well-known bang-bang solution. </a:t>
            </a:r>
          </a:p>
          <a:p>
            <a:pPr algn="just">
              <a:lnSpc>
                <a:spcPct val="150000"/>
              </a:lnSpc>
            </a:pPr>
            <a:r>
              <a:rPr lang="en-IN" sz="2000" dirty="0" smtClean="0">
                <a:latin typeface="Times New Roman" pitchFamily="18" charset="0"/>
                <a:cs typeface="Times New Roman" pitchFamily="18" charset="0"/>
              </a:rPr>
              <a:t>An optimal control problem can be formulated to determine the best trajectory for Pc(t).</a:t>
            </a:r>
          </a:p>
          <a:p>
            <a:pPr algn="just">
              <a:lnSpc>
                <a:spcPct val="150000"/>
              </a:lnSpc>
            </a:pPr>
            <a:r>
              <a:rPr lang="en-IN" sz="2000" dirty="0" smtClean="0">
                <a:latin typeface="Times New Roman" pitchFamily="18" charset="0"/>
                <a:cs typeface="Times New Roman" pitchFamily="18" charset="0"/>
              </a:rPr>
              <a:t>The first constraint limits the maximum power absorption and delivery of the storage device and the second guarantees that the kinetic energy is gone at the end of the active control period. </a:t>
            </a:r>
          </a:p>
          <a:p>
            <a:pPr algn="just">
              <a:lnSpc>
                <a:spcPct val="150000"/>
              </a:lnSpc>
            </a:pPr>
            <a:r>
              <a:rPr lang="en-IN" sz="2000" dirty="0" smtClean="0">
                <a:latin typeface="Times New Roman" pitchFamily="18" charset="0"/>
                <a:cs typeface="Times New Roman" pitchFamily="18" charset="0"/>
              </a:rPr>
              <a:t>The state equations are derived from  with δ and ˙δ as the states.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 static synchronous compensator (STATCOM) based method has been proposed to enhance LVRT capability of four parallel-operated fully decoupled WGs fed to a power system by a proportional–integral–derivative (PID) damping controller designed based on the modal control theory.</a:t>
            </a:r>
          </a:p>
          <a:p>
            <a:pPr algn="just">
              <a:lnSpc>
                <a:spcPct val="150000"/>
              </a:lnSpc>
            </a:pPr>
            <a:r>
              <a:rPr lang="en-IN" sz="2000" dirty="0" smtClean="0">
                <a:latin typeface="Times New Roman" pitchFamily="18" charset="0"/>
                <a:cs typeface="Times New Roman" pitchFamily="18" charset="0"/>
              </a:rPr>
              <a:t>This paper bridges the research gap on how to mitigate the amplitude of the first swing while enhancing the damping of rotor angle oscillations triggered by major electrical disturbances. </a:t>
            </a:r>
          </a:p>
          <a:p>
            <a:pPr algn="just">
              <a:lnSpc>
                <a:spcPct val="150000"/>
              </a:lnSpc>
            </a:pPr>
            <a:r>
              <a:rPr lang="en-IN" sz="2000" dirty="0" smtClean="0">
                <a:latin typeface="Times New Roman" pitchFamily="18" charset="0"/>
                <a:cs typeface="Times New Roman" pitchFamily="18" charset="0"/>
              </a:rPr>
              <a:t>To this aim, a power-angle modulation (PAM) controller is proposed to adjust the post-fault active power response of the WG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control strategy is evaluated on a four-machine power system model and on a 34-generator reduced-order model of the western North-American grid. The result shows that this control approach significantly improves the transient stability of power systems.</a:t>
            </a:r>
          </a:p>
          <a:p>
            <a:pPr algn="just">
              <a:lnSpc>
                <a:spcPct val="150000"/>
              </a:lnSpc>
            </a:pPr>
            <a:r>
              <a:rPr lang="en-IN" sz="2000" dirty="0" smtClean="0">
                <a:latin typeface="Times New Roman" pitchFamily="18" charset="0"/>
                <a:cs typeface="Times New Roman" pitchFamily="18" charset="0"/>
              </a:rPr>
              <a:t>To compare the performance of the multi-loop control strategy with that of the single-loop control, the simulation is repeated; however, in this case, the single-loop control strategy is implemented rather than the proposed multi-loop control strategy.</a:t>
            </a:r>
          </a:p>
          <a:p>
            <a:pPr algn="just">
              <a:lnSpc>
                <a:spcPct val="150000"/>
              </a:lnSpc>
            </a:pPr>
            <a:r>
              <a:rPr lang="en-IN" sz="2000" dirty="0" smtClean="0">
                <a:latin typeface="Times New Roman" pitchFamily="18" charset="0"/>
                <a:cs typeface="Times New Roman" pitchFamily="18" charset="0"/>
              </a:rPr>
              <a:t>The performance of the control strategy is demonstrated on this contingency. Using the latched control, the speed of all the generators in the system grouped by their respective areas.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Power system stability and control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P. Kundur, N. J. Balu, and M. G. Lauby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book continues the successful approach of the first edition by progressing from simplicity to complexity.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Definition and classification of power system stability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Kundur and V. Ajjarapu,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problem of defining and classifying power system stability has been addressed by several previous CIGRE and IEEE Task Force reports.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Implementation and testing of remedial action schemes for real-time transient stability studies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 Mahmoudi, S. Kincic, H. Zhang, and K. Tomsovic,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Deployment of Remedial Action Schemes (RAS) is a cost-effective alternative when taking pre-contingency actions or building new infrastructure are not desirable.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eac based braking resistor approach for transient stability improvement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Chen and M. e. El-Hawary,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new braking resistor approach using the equal area criterion (EAC) is presented to improve the transient stability of power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752600" y="1600200"/>
            <a:ext cx="6324599"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1143000"/>
          </a:xfrm>
        </p:spPr>
        <p:txBody>
          <a:bodyPr/>
          <a:lstStyle/>
          <a:p>
            <a:r>
              <a:rPr lang="en-US" dirty="0" smtClean="0"/>
              <a:t>CONCLUTION</a:t>
            </a:r>
            <a:endParaRPr lang="en-US" dirty="0"/>
          </a:p>
        </p:txBody>
      </p:sp>
      <p:sp>
        <p:nvSpPr>
          <p:cNvPr id="3" name="Content Placeholder 2"/>
          <p:cNvSpPr>
            <a:spLocks noGrp="1"/>
          </p:cNvSpPr>
          <p:nvPr>
            <p:ph idx="1"/>
          </p:nvPr>
        </p:nvSpPr>
        <p:spPr>
          <a:xfrm>
            <a:off x="1143000" y="838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this paper, we developed and demonstrated an optimal control strategy that modulates the real power absorbed and injected by distributed energy storage devices in a synchronous power system. A single-loop control strategy was derived using a two-machine equivalent power system and then extended to a multi-loop control strategy. The control response was designed to have two parallel feedback loops with one loop focusing on preserving the synchronism of an individual generator to its area, and the other focusing on preserving the synchronism of a given area with other areas. The performance of the multi-loop control strategy is tested on a four-machine power system and a reduced-order model of the </a:t>
            </a:r>
            <a:r>
              <a:rPr lang="en-IN" sz="1600" dirty="0" err="1" smtClean="0">
                <a:latin typeface="Times New Roman" pitchFamily="18" charset="0"/>
                <a:cs typeface="Times New Roman" pitchFamily="18" charset="0"/>
              </a:rPr>
              <a:t>wNAPs</a:t>
            </a:r>
            <a:r>
              <a:rPr lang="en-IN" sz="1600" dirty="0" smtClean="0">
                <a:latin typeface="Times New Roman" pitchFamily="18" charset="0"/>
                <a:cs typeface="Times New Roman" pitchFamily="18" charset="0"/>
              </a:rPr>
              <a:t>. The results are compared to that of the derived </a:t>
            </a:r>
            <a:r>
              <a:rPr lang="en-IN" sz="1600" dirty="0" err="1" smtClean="0">
                <a:latin typeface="Times New Roman" pitchFamily="18" charset="0"/>
                <a:cs typeface="Times New Roman" pitchFamily="18" charset="0"/>
              </a:rPr>
              <a:t>singleloop</a:t>
            </a:r>
            <a:r>
              <a:rPr lang="en-IN" sz="1600" dirty="0" smtClean="0">
                <a:latin typeface="Times New Roman" pitchFamily="18" charset="0"/>
                <a:cs typeface="Times New Roman" pitchFamily="18" charset="0"/>
              </a:rPr>
              <a:t> control strategy. The results show that both the derived single-loop control strategy and the multi-loop control strategy significantly improve the transient stability of power systems. In cases where areas begin to swing against each other, the multi-loop control strategy outperforms the single-loop control strategy as designed.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 </a:t>
            </a:r>
            <a:r>
              <a:rPr lang="en-IN" sz="1500" dirty="0" err="1" smtClean="0">
                <a:latin typeface="Times New Roman" pitchFamily="18" charset="0"/>
                <a:cs typeface="Times New Roman" pitchFamily="18" charset="0"/>
              </a:rPr>
              <a:t>Kundur</a:t>
            </a:r>
            <a:r>
              <a:rPr lang="en-IN" sz="1500" dirty="0" smtClean="0">
                <a:latin typeface="Times New Roman" pitchFamily="18" charset="0"/>
                <a:cs typeface="Times New Roman" pitchFamily="18" charset="0"/>
              </a:rPr>
              <a:t>, N. J. </a:t>
            </a:r>
            <a:r>
              <a:rPr lang="en-IN" sz="1500" dirty="0" err="1" smtClean="0">
                <a:latin typeface="Times New Roman" pitchFamily="18" charset="0"/>
                <a:cs typeface="Times New Roman" pitchFamily="18" charset="0"/>
              </a:rPr>
              <a:t>Balu</a:t>
            </a:r>
            <a:r>
              <a:rPr lang="en-IN" sz="1500" dirty="0" smtClean="0">
                <a:latin typeface="Times New Roman" pitchFamily="18" charset="0"/>
                <a:cs typeface="Times New Roman" pitchFamily="18" charset="0"/>
              </a:rPr>
              <a:t>, and M. G. </a:t>
            </a:r>
            <a:r>
              <a:rPr lang="en-IN" sz="1500" dirty="0" err="1" smtClean="0">
                <a:latin typeface="Times New Roman" pitchFamily="18" charset="0"/>
                <a:cs typeface="Times New Roman" pitchFamily="18" charset="0"/>
              </a:rPr>
              <a:t>Lauby</a:t>
            </a:r>
            <a:r>
              <a:rPr lang="en-IN" sz="1500" dirty="0" smtClean="0">
                <a:latin typeface="Times New Roman" pitchFamily="18" charset="0"/>
                <a:cs typeface="Times New Roman" pitchFamily="18" charset="0"/>
              </a:rPr>
              <a:t>, Power system stability and control. McGraw-hill New York, 1994, vol. 7. </a:t>
            </a:r>
          </a:p>
          <a:p>
            <a:pPr algn="just">
              <a:lnSpc>
                <a:spcPct val="160000"/>
              </a:lnSpc>
            </a:pPr>
            <a:r>
              <a:rPr lang="en-IN" sz="1500" dirty="0" smtClean="0">
                <a:latin typeface="Times New Roman" pitchFamily="18" charset="0"/>
                <a:cs typeface="Times New Roman" pitchFamily="18" charset="0"/>
              </a:rPr>
              <a:t>[2] P. </a:t>
            </a:r>
            <a:r>
              <a:rPr lang="en-IN" sz="1500" dirty="0" err="1" smtClean="0">
                <a:latin typeface="Times New Roman" pitchFamily="18" charset="0"/>
                <a:cs typeface="Times New Roman" pitchFamily="18" charset="0"/>
              </a:rPr>
              <a:t>Kundur</a:t>
            </a:r>
            <a:r>
              <a:rPr lang="en-IN" sz="1500" dirty="0" smtClean="0">
                <a:latin typeface="Times New Roman" pitchFamily="18" charset="0"/>
                <a:cs typeface="Times New Roman" pitchFamily="18" charset="0"/>
              </a:rPr>
              <a:t> and V. </a:t>
            </a:r>
            <a:r>
              <a:rPr lang="en-IN" sz="1500" dirty="0" err="1" smtClean="0">
                <a:latin typeface="Times New Roman" pitchFamily="18" charset="0"/>
                <a:cs typeface="Times New Roman" pitchFamily="18" charset="0"/>
              </a:rPr>
              <a:t>Ajjarapu</a:t>
            </a:r>
            <a:r>
              <a:rPr lang="en-IN" sz="1500" dirty="0" smtClean="0">
                <a:latin typeface="Times New Roman" pitchFamily="18" charset="0"/>
                <a:cs typeface="Times New Roman" pitchFamily="18" charset="0"/>
              </a:rPr>
              <a:t>, “Definition and classification of power system stability,” IEEE Transaction on Power Systems, vol. 19, pp. 1387–1401, 2004. </a:t>
            </a:r>
          </a:p>
          <a:p>
            <a:pPr algn="just">
              <a:lnSpc>
                <a:spcPct val="160000"/>
              </a:lnSpc>
            </a:pPr>
            <a:r>
              <a:rPr lang="en-IN" sz="1500" dirty="0" smtClean="0">
                <a:latin typeface="Times New Roman" pitchFamily="18" charset="0"/>
                <a:cs typeface="Times New Roman" pitchFamily="18" charset="0"/>
              </a:rPr>
              <a:t>[3] M. M. </a:t>
            </a:r>
            <a:r>
              <a:rPr lang="en-IN" sz="1500" dirty="0" err="1" smtClean="0">
                <a:latin typeface="Times New Roman" pitchFamily="18" charset="0"/>
                <a:cs typeface="Times New Roman" pitchFamily="18" charset="0"/>
              </a:rPr>
              <a:t>Mahmoudi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Kincic</a:t>
            </a:r>
            <a:r>
              <a:rPr lang="en-IN" sz="1500" dirty="0" smtClean="0">
                <a:latin typeface="Times New Roman" pitchFamily="18" charset="0"/>
                <a:cs typeface="Times New Roman" pitchFamily="18" charset="0"/>
              </a:rPr>
              <a:t>, H. Zhang, and K. </a:t>
            </a:r>
            <a:r>
              <a:rPr lang="en-IN" sz="1500" dirty="0" err="1" smtClean="0">
                <a:latin typeface="Times New Roman" pitchFamily="18" charset="0"/>
                <a:cs typeface="Times New Roman" pitchFamily="18" charset="0"/>
              </a:rPr>
              <a:t>Tomsovic</a:t>
            </a:r>
            <a:r>
              <a:rPr lang="en-IN" sz="1500" dirty="0" smtClean="0">
                <a:latin typeface="Times New Roman" pitchFamily="18" charset="0"/>
                <a:cs typeface="Times New Roman" pitchFamily="18" charset="0"/>
              </a:rPr>
              <a:t>, “Implementation and testing of remedial action schemes for real-time transient stability studies,” in 2017 IEEE Power &amp; Energy Society General Meeting, 2017, pp. 1–5. </a:t>
            </a:r>
          </a:p>
          <a:p>
            <a:pPr algn="just">
              <a:lnSpc>
                <a:spcPct val="160000"/>
              </a:lnSpc>
            </a:pPr>
            <a:r>
              <a:rPr lang="en-IN" sz="1500" dirty="0" smtClean="0">
                <a:latin typeface="Times New Roman" pitchFamily="18" charset="0"/>
                <a:cs typeface="Times New Roman" pitchFamily="18" charset="0"/>
              </a:rPr>
              <a:t>[4] Y. Chen and M. e. El-</a:t>
            </a:r>
            <a:r>
              <a:rPr lang="en-IN" sz="1500" dirty="0" err="1" smtClean="0">
                <a:latin typeface="Times New Roman" pitchFamily="18" charset="0"/>
                <a:cs typeface="Times New Roman" pitchFamily="18" charset="0"/>
              </a:rPr>
              <a:t>Hawary</a:t>
            </a:r>
            <a:r>
              <a:rPr lang="en-IN" sz="1500" dirty="0" smtClean="0">
                <a:latin typeface="Times New Roman" pitchFamily="18" charset="0"/>
                <a:cs typeface="Times New Roman" pitchFamily="18" charset="0"/>
              </a:rPr>
              <a:t>, “An </a:t>
            </a:r>
            <a:r>
              <a:rPr lang="en-IN" sz="1500" dirty="0" err="1" smtClean="0">
                <a:latin typeface="Times New Roman" pitchFamily="18" charset="0"/>
                <a:cs typeface="Times New Roman" pitchFamily="18" charset="0"/>
              </a:rPr>
              <a:t>eac</a:t>
            </a:r>
            <a:r>
              <a:rPr lang="en-IN" sz="1500" dirty="0" smtClean="0">
                <a:latin typeface="Times New Roman" pitchFamily="18" charset="0"/>
                <a:cs typeface="Times New Roman" pitchFamily="18" charset="0"/>
              </a:rPr>
              <a:t> based braking resistor approach for transient stability improvement,” in 2006 IEEE International Symposium on Industrial Electronics, vol. 3, Conference Proceedings, pp. 1869–1874. </a:t>
            </a:r>
          </a:p>
          <a:p>
            <a:pPr algn="just">
              <a:lnSpc>
                <a:spcPct val="160000"/>
              </a:lnSpc>
            </a:pPr>
            <a:r>
              <a:rPr lang="en-IN" sz="1500" dirty="0" smtClean="0">
                <a:latin typeface="Times New Roman" pitchFamily="18" charset="0"/>
                <a:cs typeface="Times New Roman" pitchFamily="18" charset="0"/>
              </a:rPr>
              <a:t>[5] M. H. Ali, T. Murata, and J. Tamura, “Effect of coordination of optimal reclosing and fuzzy controlled braking resistor on transient stability during unsuccessful reclosing,” IEEE Transactions on Power Systems, vol. 21, no. 3, pp. 1321–1330, 2006.</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a:t>
            </a:r>
            <a:r>
              <a:rPr lang="en-IN" sz="1600" dirty="0" err="1" smtClean="0">
                <a:latin typeface="Times New Roman" pitchFamily="18" charset="0"/>
                <a:cs typeface="Times New Roman" pitchFamily="18" charset="0"/>
              </a:rPr>
              <a:t>Kawabe</a:t>
            </a:r>
            <a:r>
              <a:rPr lang="en-IN" sz="1600" dirty="0" smtClean="0">
                <a:latin typeface="Times New Roman" pitchFamily="18" charset="0"/>
                <a:cs typeface="Times New Roman" pitchFamily="18" charset="0"/>
              </a:rPr>
              <a:t> and A. Yokoyama, “Improvement of angle and voltage stability by control of batteries using wide-area measurement system in power systems,” in 2012 3rd IEEE PES Innovative Smart Grid Technologies Europe (ISGT Europe), 2012, pp. 1–7. </a:t>
            </a:r>
          </a:p>
          <a:p>
            <a:pPr algn="just">
              <a:lnSpc>
                <a:spcPct val="170000"/>
              </a:lnSpc>
            </a:pP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Ojetola</a:t>
            </a:r>
            <a:r>
              <a:rPr lang="en-IN" sz="1600" dirty="0" smtClean="0">
                <a:latin typeface="Times New Roman" pitchFamily="18" charset="0"/>
                <a:cs typeface="Times New Roman" pitchFamily="18" charset="0"/>
              </a:rPr>
              <a:t>, J. Wold, D. </a:t>
            </a:r>
            <a:r>
              <a:rPr lang="en-IN" sz="1600" dirty="0" err="1" smtClean="0">
                <a:latin typeface="Times New Roman" pitchFamily="18" charset="0"/>
                <a:cs typeface="Times New Roman" pitchFamily="18" charset="0"/>
              </a:rPr>
              <a:t>Trudnowski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Wilches</a:t>
            </a:r>
            <a:r>
              <a:rPr lang="en-IN" sz="1600" dirty="0" smtClean="0">
                <a:latin typeface="Times New Roman" pitchFamily="18" charset="0"/>
                <a:cs typeface="Times New Roman" pitchFamily="18" charset="0"/>
              </a:rPr>
              <a:t>-Bernal, and R. Elliott, “A real power injection control strategy for improving transient stability,” IEEE Power and Energy Society General Meeting, 2020. </a:t>
            </a:r>
          </a:p>
          <a:p>
            <a:pPr algn="just">
              <a:lnSpc>
                <a:spcPct val="170000"/>
              </a:lnSpc>
            </a:pPr>
            <a:r>
              <a:rPr lang="en-IN" sz="1600" dirty="0" smtClean="0">
                <a:latin typeface="Times New Roman" pitchFamily="18" charset="0"/>
                <a:cs typeface="Times New Roman" pitchFamily="18" charset="0"/>
              </a:rPr>
              <a:t>[8] R. T. Elliott, “Trajectory tracking wide-area control for power systems,” Ph.D. dissertation, University of Washington, 2020. </a:t>
            </a:r>
          </a:p>
          <a:p>
            <a:pPr algn="just">
              <a:lnSpc>
                <a:spcPct val="170000"/>
              </a:lnSpc>
            </a:pPr>
            <a:r>
              <a:rPr lang="en-IN" sz="1600" dirty="0" smtClean="0">
                <a:latin typeface="Times New Roman" pitchFamily="18" charset="0"/>
                <a:cs typeface="Times New Roman" pitchFamily="18" charset="0"/>
              </a:rPr>
              <a:t>[9] P. Sauer and M. </a:t>
            </a:r>
            <a:r>
              <a:rPr lang="en-IN" sz="1600" dirty="0" err="1" smtClean="0">
                <a:latin typeface="Times New Roman" pitchFamily="18" charset="0"/>
                <a:cs typeface="Times New Roman" pitchFamily="18" charset="0"/>
              </a:rPr>
              <a:t>Pai</a:t>
            </a:r>
            <a:r>
              <a:rPr lang="en-IN" sz="1600" dirty="0" smtClean="0">
                <a:latin typeface="Times New Roman" pitchFamily="18" charset="0"/>
                <a:cs typeface="Times New Roman" pitchFamily="18" charset="0"/>
              </a:rPr>
              <a:t>, Power system dynamics and stability. Prentice Hall, 1998. </a:t>
            </a:r>
          </a:p>
          <a:p>
            <a:pPr algn="just">
              <a:lnSpc>
                <a:spcPct val="170000"/>
              </a:lnSpc>
            </a:pPr>
            <a:r>
              <a:rPr lang="en-IN" sz="1600" dirty="0" smtClean="0">
                <a:latin typeface="Times New Roman" pitchFamily="18" charset="0"/>
                <a:cs typeface="Times New Roman" pitchFamily="18" charset="0"/>
              </a:rPr>
              <a:t>[10] Y.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T. V. </a:t>
            </a:r>
            <a:r>
              <a:rPr lang="en-IN" sz="1600" dirty="0" err="1" smtClean="0">
                <a:latin typeface="Times New Roman" pitchFamily="18" charset="0"/>
                <a:cs typeface="Times New Roman" pitchFamily="18" charset="0"/>
              </a:rPr>
              <a:t>Custem</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Ribbens-Pavella</a:t>
            </a:r>
            <a:r>
              <a:rPr lang="en-IN" sz="1600" dirty="0" smtClean="0">
                <a:latin typeface="Times New Roman" pitchFamily="18" charset="0"/>
                <a:cs typeface="Times New Roman" pitchFamily="18" charset="0"/>
              </a:rPr>
              <a:t>, “Extended equal area criterion justifications, generalizations, applications,” IEEE Transactions on Power Systems, vol. 4, no. 1, pp. 44–52, 1989.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1433</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Multi-loop Transient Stability Control via Power Modulation from Energy Storage Device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2021-05-24T13:43:33Z</dcterms:modified>
</cp:coreProperties>
</file>