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Searching for Critical Power System Cascading Failures with Graph </a:t>
            </a:r>
            <a:r>
              <a:rPr lang="en-IN" b="1" dirty="0" err="1" smtClean="0">
                <a:latin typeface="Times New Roman" pitchFamily="18" charset="0"/>
                <a:cs typeface="Times New Roman" pitchFamily="18" charset="0"/>
              </a:rPr>
              <a:t>Convolutional</a:t>
            </a:r>
            <a:r>
              <a:rPr lang="en-IN" b="1" dirty="0" smtClean="0">
                <a:latin typeface="Times New Roman" pitchFamily="18" charset="0"/>
                <a:cs typeface="Times New Roman" pitchFamily="18" charset="0"/>
              </a:rPr>
              <a:t> Network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Power system cascading failures become more time variant and complex because of the increasing network interconnection and higher renewable energy penetration. High computational cost is the main obstacle for a more frequent online cascading failure search, which is essential to improve system security. We propose a more efficient search framework with the aid of graph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network (GCN) to identify as many critical cascading failures as possible with limited attempts. The complex mechanism of cascading failures can be well captured by training a graph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network (GCN) offline. Subsequently, the search for critical cascading failures can be significantly accelerated with the aid of the trained GCN model. We further enable the interpretability of the GCN model by a layer-wise relevance propagation (LRP) algorithm. The proposed method is tested on both the IEEE RTS-79 test system and China’s Henan Province power system. The results show that the GCN guided method can not only accelerate the search of critical cascading failures, but also reveal the reasons for predicting the potential cascading failures.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Several existing studies also formulate the islanding problem as a mixed-integer linear programming (MILP) problem, distinctly handling power balance in each created island for a feasible solution. </a:t>
            </a:r>
          </a:p>
          <a:p>
            <a:pPr algn="just">
              <a:lnSpc>
                <a:spcPct val="150000"/>
              </a:lnSpc>
            </a:pPr>
            <a:r>
              <a:rPr lang="en-IN" sz="2000" dirty="0" smtClean="0">
                <a:latin typeface="Times New Roman" pitchFamily="18" charset="0"/>
                <a:cs typeface="Times New Roman" pitchFamily="18" charset="0"/>
              </a:rPr>
              <a:t>In these approaches, the decision on the island margins and generator configuration is taken with respect to the balance of the load-generation and the minimization of load shedding, while ensuring that system constraints are not violated.</a:t>
            </a:r>
          </a:p>
          <a:p>
            <a:pPr algn="just">
              <a:lnSpc>
                <a:spcPct val="150000"/>
              </a:lnSpc>
            </a:pPr>
            <a:r>
              <a:rPr lang="en-IN" sz="2000" dirty="0" smtClean="0">
                <a:latin typeface="Times New Roman" pitchFamily="18" charset="0"/>
                <a:cs typeface="Times New Roman" pitchFamily="18" charset="0"/>
              </a:rPr>
              <a:t>Machine learning (ML) is an area of artificial intelligence that utilises existing datasets to make predictions on unseen data.</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Although these methods can significantly improve the sampling efficiency compared to random sampling, they still suffer from duplicated simulations of the same cascading paths. To avoid duplicated simulations, some methods model the cascading failures simulation as a Markov chain search problem. </a:t>
            </a:r>
          </a:p>
          <a:p>
            <a:pPr algn="just">
              <a:lnSpc>
                <a:spcPct val="150000"/>
              </a:lnSpc>
            </a:pPr>
            <a:r>
              <a:rPr lang="en-IN" sz="2000" dirty="0" smtClean="0">
                <a:latin typeface="Times New Roman" pitchFamily="18" charset="0"/>
                <a:cs typeface="Times New Roman" pitchFamily="18" charset="0"/>
              </a:rPr>
              <a:t>Because of the complex mechanism of cascading failures, it still remains a challenging problem to effectively search for the cascading failure paths that result in load shedding.</a:t>
            </a:r>
          </a:p>
          <a:p>
            <a:pPr algn="just">
              <a:lnSpc>
                <a:spcPct val="150000"/>
              </a:lnSpc>
            </a:pPr>
            <a:r>
              <a:rPr lang="en-IN" sz="2000" dirty="0" smtClean="0">
                <a:latin typeface="Times New Roman" pitchFamily="18" charset="0"/>
                <a:cs typeface="Times New Roman" pitchFamily="18" charset="0"/>
              </a:rPr>
              <a:t>Two vital problems remain to be addressed to build better machine learning models. One challenge is that the number of model parameters increases significantly with the size of the power system, making the training process time-consuming and prone to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Some machine learning models are proposed to capture the complex mechanism of cascading failures. </a:t>
            </a:r>
          </a:p>
          <a:p>
            <a:pPr algn="just">
              <a:lnSpc>
                <a:spcPct val="150000"/>
              </a:lnSpc>
            </a:pPr>
            <a:r>
              <a:rPr lang="en-IN" sz="2000" dirty="0" smtClean="0">
                <a:latin typeface="Times New Roman" pitchFamily="18" charset="0"/>
                <a:cs typeface="Times New Roman" pitchFamily="18" charset="0"/>
              </a:rPr>
              <a:t>The proposed GCN approach uses graphical model to learn this mechanism and theoretically requires far less parameters than other machine learning models (DNN or CNN) .</a:t>
            </a:r>
          </a:p>
          <a:p>
            <a:pPr algn="just">
              <a:lnSpc>
                <a:spcPct val="150000"/>
              </a:lnSpc>
            </a:pPr>
            <a:r>
              <a:rPr lang="en-IN" sz="2000" dirty="0" smtClean="0">
                <a:latin typeface="Times New Roman" pitchFamily="18" charset="0"/>
                <a:cs typeface="Times New Roman" pitchFamily="18" charset="0"/>
              </a:rPr>
              <a:t>To the best of the authors’ knowledge, the paper is the first to implement the interpretability of GCN models in power grid analysis. </a:t>
            </a:r>
          </a:p>
          <a:p>
            <a:pPr algn="just">
              <a:lnSpc>
                <a:spcPct val="150000"/>
              </a:lnSpc>
            </a:pPr>
            <a:r>
              <a:rPr lang="en-IN" sz="2000" dirty="0" smtClean="0">
                <a:latin typeface="Times New Roman" pitchFamily="18" charset="0"/>
                <a:cs typeface="Times New Roman" pitchFamily="18" charset="0"/>
              </a:rPr>
              <a:t>The proposed algorithms can identify the contributing factors that cause the cascading failures, such results could help manage the power system to mitigate the damage.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hyper-parameters of the GCN model are tuned by 5-fold cross-validation , where we tune the hyper-parameters by grid search and choosing the </a:t>
            </a:r>
            <a:r>
              <a:rPr lang="en-IN" sz="2000" dirty="0" err="1" smtClean="0">
                <a:latin typeface="Times New Roman" pitchFamily="18" charset="0"/>
                <a:cs typeface="Times New Roman" pitchFamily="18" charset="0"/>
              </a:rPr>
              <a:t>hyperparameters</a:t>
            </a:r>
            <a:r>
              <a:rPr lang="en-IN" sz="2000" dirty="0" smtClean="0">
                <a:latin typeface="Times New Roman" pitchFamily="18" charset="0"/>
                <a:cs typeface="Times New Roman" pitchFamily="18" charset="0"/>
              </a:rPr>
              <a:t> with the best performance on the cross-validation set. </a:t>
            </a:r>
          </a:p>
          <a:p>
            <a:pPr algn="just">
              <a:lnSpc>
                <a:spcPct val="150000"/>
              </a:lnSpc>
            </a:pPr>
            <a:r>
              <a:rPr lang="en-IN" sz="2000" dirty="0" smtClean="0">
                <a:latin typeface="Times New Roman" pitchFamily="18" charset="0"/>
                <a:cs typeface="Times New Roman" pitchFamily="18" charset="0"/>
              </a:rPr>
              <a:t>The hyper-parameters of the GCN model are tuned by 20% of the training data.</a:t>
            </a:r>
          </a:p>
          <a:p>
            <a:pPr algn="just">
              <a:lnSpc>
                <a:spcPct val="150000"/>
              </a:lnSpc>
            </a:pPr>
            <a:r>
              <a:rPr lang="en-IN" sz="2000" dirty="0" smtClean="0">
                <a:latin typeface="Times New Roman" pitchFamily="18" charset="0"/>
                <a:cs typeface="Times New Roman" pitchFamily="18" charset="0"/>
              </a:rPr>
              <a:t>we present the search efficiency on a set of new load profiles of the power system of Henan province. The search performance of method Rand, PFW, LODF, and GCN .</a:t>
            </a:r>
          </a:p>
          <a:p>
            <a:pPr algn="just">
              <a:lnSpc>
                <a:spcPct val="150000"/>
              </a:lnSpc>
            </a:pPr>
            <a:r>
              <a:rPr lang="en-IN" sz="2000" dirty="0" smtClean="0">
                <a:latin typeface="Times New Roman" pitchFamily="18" charset="0"/>
                <a:cs typeface="Times New Roman" pitchFamily="18" charset="0"/>
              </a:rPr>
              <a:t>The above approach is a hybrid search method of machine learning and physical rules, which shows promising performance in case studies.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Risk assessment of cascading outages: Methodologies and challenges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Times New Roman"/>
                          <a:cs typeface="Latha"/>
                        </a:rPr>
                        <a:t>M. Vaiman, K. Bell, Y. Chen, B. Chowdhury, I. Dobson, P. Hines, M. Papic, S. Miller, and P. Zhang,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Cascading outages can cause large blackouts, and a variety of methods are emerging to study this challenging topic.</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on power system blackout and cascading events: Research motivations and challenges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Haes Alhelou, M. E. Hamedani-Golshan, T. C. Njenda, and P. Siano,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To operate such systems in a stable mode, several control and protection techniques are required.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826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Impacts of wind power uncertainty on grid vulnerability to cascading overload failures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M. H. </a:t>
                      </a:r>
                      <a:r>
                        <a:rPr lang="en-US" sz="2000" dirty="0" err="1">
                          <a:latin typeface="Times New Roman" pitchFamily="18" charset="0"/>
                          <a:ea typeface="Calibri"/>
                          <a:cs typeface="Times New Roman" pitchFamily="18" charset="0"/>
                        </a:rPr>
                        <a:t>Athari</a:t>
                      </a:r>
                      <a:r>
                        <a:rPr lang="en-US" sz="2000" dirty="0">
                          <a:latin typeface="Times New Roman" pitchFamily="18" charset="0"/>
                          <a:ea typeface="Calibri"/>
                          <a:cs typeface="Times New Roman" pitchFamily="18" charset="0"/>
                        </a:rPr>
                        <a:t> and Z. Wang,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proposed approach incorporates both thermal stability model for transmission line outage and automatic power balance algorithms.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Composite power system vulnerability evaluation to cascading failures using importance sampling and antithetic </a:t>
                      </a:r>
                      <a:r>
                        <a:rPr lang="en-US" sz="2000" dirty="0" err="1">
                          <a:latin typeface="Times New Roman" pitchFamily="18" charset="0"/>
                          <a:ea typeface="Calibri"/>
                          <a:cs typeface="Times New Roman" pitchFamily="18" charset="0"/>
                        </a:rPr>
                        <a:t>variates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Q. Chen and L. </a:t>
                      </a:r>
                      <a:r>
                        <a:rPr lang="en-US" sz="2000" dirty="0" err="1">
                          <a:latin typeface="Times New Roman" pitchFamily="18" charset="0"/>
                          <a:ea typeface="Calibri"/>
                          <a:cs typeface="Times New Roman" pitchFamily="18" charset="0"/>
                        </a:rPr>
                        <a:t>Mili</a:t>
                      </a:r>
                      <a:r>
                        <a:rPr lang="en-US" sz="2000" dirty="0">
                          <a:latin typeface="Times New Roman" pitchFamily="18" charset="0"/>
                          <a:ea typeface="Calibri"/>
                          <a:cs typeface="Times New Roman" pitchFamily="18" charset="0"/>
                        </a:rPr>
                        <a:t>,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To overcome this difficulty, importance sampling technique utilizing the </a:t>
                      </a:r>
                      <a:r>
                        <a:rPr lang="en-US" sz="2000" dirty="0" err="1">
                          <a:solidFill>
                            <a:srgbClr val="333333"/>
                          </a:solidFill>
                          <a:latin typeface="Times New Roman" pitchFamily="18" charset="0"/>
                          <a:ea typeface="Calibri"/>
                          <a:cs typeface="Times New Roman" pitchFamily="18" charset="0"/>
                        </a:rPr>
                        <a:t>Weibull</a:t>
                      </a:r>
                      <a:r>
                        <a:rPr lang="en-US" sz="2000" dirty="0">
                          <a:solidFill>
                            <a:srgbClr val="333333"/>
                          </a:solidFill>
                          <a:latin typeface="Times New Roman" pitchFamily="18" charset="0"/>
                          <a:ea typeface="Calibri"/>
                          <a:cs typeface="Times New Roman" pitchFamily="18" charset="0"/>
                        </a:rPr>
                        <a:t> distribution is applied to power generator outages.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1.jpg"/>
          <p:cNvPicPr>
            <a:picLocks noGrp="1" noChangeAspect="1" noChangeArrowheads="1"/>
          </p:cNvPicPr>
          <p:nvPr>
            <p:ph idx="1"/>
          </p:nvPr>
        </p:nvPicPr>
        <p:blipFill>
          <a:blip r:embed="rId2"/>
          <a:srcRect/>
          <a:stretch>
            <a:fillRect/>
          </a:stretch>
        </p:blipFill>
        <p:spPr bwMode="auto">
          <a:xfrm>
            <a:off x="1828800" y="1905000"/>
            <a:ext cx="6248400" cy="42671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Our work provides a GCN based approach to conduct online search for the power system cascading failures with high efficiency. The proposed method links the power network topology with the structure of neural networks and therefore </a:t>
            </a:r>
            <a:r>
              <a:rPr lang="en-IN" dirty="0" err="1" smtClean="0">
                <a:latin typeface="Times New Roman" pitchFamily="18" charset="0"/>
                <a:cs typeface="Times New Roman" pitchFamily="18" charset="0"/>
              </a:rPr>
              <a:t>yeilds</a:t>
            </a:r>
            <a:r>
              <a:rPr lang="en-IN" dirty="0" smtClean="0">
                <a:latin typeface="Times New Roman" pitchFamily="18" charset="0"/>
                <a:cs typeface="Times New Roman" pitchFamily="18" charset="0"/>
              </a:rPr>
              <a:t> a smaller parameter space to predict the load shedding events caused by cascading failures. We also provide an LRP algorithm to uncover the reasons for predicting the cascading failure events. Case studies on the IEEE RTS-79 test system and on China’s Henan province power system validate the superiority of the method: 1) the GCN model has a better prediction accuracy than benchmark neural network models; 2) the GCN based cascading search method has a higher efficiency in detecting the load shedding events caused by cascading failures; 3) the prediction results of the GCN model are interpretable, enabling the user to check the logic of the model and uncover the factors that cause the cascading failures. Overall, the proposed method enables an efficient and interpretable online cascading failure search that can contribute to a reliable operation of power systems.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M. </a:t>
            </a:r>
            <a:r>
              <a:rPr lang="en-IN" sz="1500" dirty="0" err="1" smtClean="0">
                <a:latin typeface="Times New Roman" pitchFamily="18" charset="0"/>
                <a:cs typeface="Times New Roman" pitchFamily="18" charset="0"/>
              </a:rPr>
              <a:t>Vaiman</a:t>
            </a:r>
            <a:r>
              <a:rPr lang="en-IN" sz="1500" dirty="0" smtClean="0">
                <a:latin typeface="Times New Roman" pitchFamily="18" charset="0"/>
                <a:cs typeface="Times New Roman" pitchFamily="18" charset="0"/>
              </a:rPr>
              <a:t>, K. Bell, Y. Chen, B. </a:t>
            </a:r>
            <a:r>
              <a:rPr lang="en-IN" sz="1500" dirty="0" err="1" smtClean="0">
                <a:latin typeface="Times New Roman" pitchFamily="18" charset="0"/>
                <a:cs typeface="Times New Roman" pitchFamily="18" charset="0"/>
              </a:rPr>
              <a:t>Chowdhury</a:t>
            </a:r>
            <a:r>
              <a:rPr lang="en-IN" sz="1500" dirty="0" smtClean="0">
                <a:latin typeface="Times New Roman" pitchFamily="18" charset="0"/>
                <a:cs typeface="Times New Roman" pitchFamily="18" charset="0"/>
              </a:rPr>
              <a:t>, I. Dobson, P. Hines, M. </a:t>
            </a:r>
            <a:r>
              <a:rPr lang="en-IN" sz="1500" dirty="0" err="1" smtClean="0">
                <a:latin typeface="Times New Roman" pitchFamily="18" charset="0"/>
                <a:cs typeface="Times New Roman" pitchFamily="18" charset="0"/>
              </a:rPr>
              <a:t>Papic</a:t>
            </a:r>
            <a:r>
              <a:rPr lang="en-IN" sz="1500" dirty="0" smtClean="0">
                <a:latin typeface="Times New Roman" pitchFamily="18" charset="0"/>
                <a:cs typeface="Times New Roman" pitchFamily="18" charset="0"/>
              </a:rPr>
              <a:t>, S. Miller, and P. Zhang, “Risk assessment of cascading outages: Methodologies and challenges,” IEEE Transactions on Power Systems, vol. 27, no. 2, p. 631, 2012. </a:t>
            </a:r>
          </a:p>
          <a:p>
            <a:pPr algn="just">
              <a:lnSpc>
                <a:spcPct val="160000"/>
              </a:lnSpc>
            </a:pPr>
            <a:r>
              <a:rPr lang="en-IN" sz="1500" dirty="0" smtClean="0">
                <a:latin typeface="Times New Roman" pitchFamily="18" charset="0"/>
                <a:cs typeface="Times New Roman" pitchFamily="18" charset="0"/>
              </a:rPr>
              <a:t>[2] D. </a:t>
            </a:r>
            <a:r>
              <a:rPr lang="en-IN" sz="1500" dirty="0" err="1" smtClean="0">
                <a:latin typeface="Times New Roman" pitchFamily="18" charset="0"/>
                <a:cs typeface="Times New Roman" pitchFamily="18" charset="0"/>
              </a:rPr>
              <a:t>Bienstock</a:t>
            </a:r>
            <a:r>
              <a:rPr lang="en-IN" sz="1500" dirty="0" smtClean="0">
                <a:latin typeface="Times New Roman" pitchFamily="18" charset="0"/>
                <a:cs typeface="Times New Roman" pitchFamily="18" charset="0"/>
              </a:rPr>
              <a:t>, Electrical transmission system cascades and vulnerability: an operations research viewpoint. SIAM, 2015, vol. 22. </a:t>
            </a:r>
          </a:p>
          <a:p>
            <a:pPr algn="just">
              <a:lnSpc>
                <a:spcPct val="160000"/>
              </a:lnSpc>
            </a:pPr>
            <a:r>
              <a:rPr lang="en-IN" sz="1500" dirty="0" smtClean="0">
                <a:latin typeface="Times New Roman" pitchFamily="18" charset="0"/>
                <a:cs typeface="Times New Roman" pitchFamily="18" charset="0"/>
              </a:rPr>
              <a:t>[3] H. </a:t>
            </a:r>
            <a:r>
              <a:rPr lang="en-IN" sz="1500" dirty="0" err="1" smtClean="0">
                <a:latin typeface="Times New Roman" pitchFamily="18" charset="0"/>
                <a:cs typeface="Times New Roman" pitchFamily="18" charset="0"/>
              </a:rPr>
              <a:t>Haes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Alhelou</a:t>
            </a:r>
            <a:r>
              <a:rPr lang="en-IN" sz="1500" dirty="0" smtClean="0">
                <a:latin typeface="Times New Roman" pitchFamily="18" charset="0"/>
                <a:cs typeface="Times New Roman" pitchFamily="18" charset="0"/>
              </a:rPr>
              <a:t>, M. E. </a:t>
            </a:r>
            <a:r>
              <a:rPr lang="en-IN" sz="1500" dirty="0" err="1" smtClean="0">
                <a:latin typeface="Times New Roman" pitchFamily="18" charset="0"/>
                <a:cs typeface="Times New Roman" pitchFamily="18" charset="0"/>
              </a:rPr>
              <a:t>Hamedani-Golshan</a:t>
            </a:r>
            <a:r>
              <a:rPr lang="en-IN" sz="1500" dirty="0" smtClean="0">
                <a:latin typeface="Times New Roman" pitchFamily="18" charset="0"/>
                <a:cs typeface="Times New Roman" pitchFamily="18" charset="0"/>
              </a:rPr>
              <a:t>, T. C. </a:t>
            </a:r>
            <a:r>
              <a:rPr lang="en-IN" sz="1500" dirty="0" err="1" smtClean="0">
                <a:latin typeface="Times New Roman" pitchFamily="18" charset="0"/>
                <a:cs typeface="Times New Roman" pitchFamily="18" charset="0"/>
              </a:rPr>
              <a:t>Njenda</a:t>
            </a:r>
            <a:r>
              <a:rPr lang="en-IN" sz="1500" dirty="0" smtClean="0">
                <a:latin typeface="Times New Roman" pitchFamily="18" charset="0"/>
                <a:cs typeface="Times New Roman" pitchFamily="18" charset="0"/>
              </a:rPr>
              <a:t>, and P. </a:t>
            </a:r>
            <a:r>
              <a:rPr lang="en-IN" sz="1500" dirty="0" err="1" smtClean="0">
                <a:latin typeface="Times New Roman" pitchFamily="18" charset="0"/>
                <a:cs typeface="Times New Roman" pitchFamily="18" charset="0"/>
              </a:rPr>
              <a:t>Siano</a:t>
            </a:r>
            <a:r>
              <a:rPr lang="en-IN" sz="1500" dirty="0" smtClean="0">
                <a:latin typeface="Times New Roman" pitchFamily="18" charset="0"/>
                <a:cs typeface="Times New Roman" pitchFamily="18" charset="0"/>
              </a:rPr>
              <a:t>, “A survey on power system blackout and cascading events: Research motivations and challenges,” Energies, vol. 12, no. 4, p. 682, 2019. </a:t>
            </a:r>
          </a:p>
          <a:p>
            <a:pPr algn="just">
              <a:lnSpc>
                <a:spcPct val="160000"/>
              </a:lnSpc>
            </a:pPr>
            <a:r>
              <a:rPr lang="en-IN" sz="1500" dirty="0" smtClean="0">
                <a:latin typeface="Times New Roman" pitchFamily="18" charset="0"/>
                <a:cs typeface="Times New Roman" pitchFamily="18" charset="0"/>
              </a:rPr>
              <a:t>[4] M. H. </a:t>
            </a:r>
            <a:r>
              <a:rPr lang="en-IN" sz="1500" dirty="0" err="1" smtClean="0">
                <a:latin typeface="Times New Roman" pitchFamily="18" charset="0"/>
                <a:cs typeface="Times New Roman" pitchFamily="18" charset="0"/>
              </a:rPr>
              <a:t>Athari</a:t>
            </a:r>
            <a:r>
              <a:rPr lang="en-IN" sz="1500" dirty="0" smtClean="0">
                <a:latin typeface="Times New Roman" pitchFamily="18" charset="0"/>
                <a:cs typeface="Times New Roman" pitchFamily="18" charset="0"/>
              </a:rPr>
              <a:t> and Z. Wang, “Impacts of wind power uncertainty on grid vulnerability to cascading overload failures,” IEEE Transactions on Sustainable Energy, vol. 9, no. 1, pp. 128–137, 2017. </a:t>
            </a:r>
          </a:p>
          <a:p>
            <a:pPr algn="just">
              <a:lnSpc>
                <a:spcPct val="160000"/>
              </a:lnSpc>
            </a:pPr>
            <a:r>
              <a:rPr lang="en-IN" sz="1500" dirty="0" smtClean="0">
                <a:latin typeface="Times New Roman" pitchFamily="18" charset="0"/>
                <a:cs typeface="Times New Roman" pitchFamily="18" charset="0"/>
              </a:rPr>
              <a:t>[5] Q. Chen and L. </a:t>
            </a:r>
            <a:r>
              <a:rPr lang="en-IN" sz="1500" dirty="0" err="1" smtClean="0">
                <a:latin typeface="Times New Roman" pitchFamily="18" charset="0"/>
                <a:cs typeface="Times New Roman" pitchFamily="18" charset="0"/>
              </a:rPr>
              <a:t>Mili</a:t>
            </a:r>
            <a:r>
              <a:rPr lang="en-IN" sz="1500" dirty="0" smtClean="0">
                <a:latin typeface="Times New Roman" pitchFamily="18" charset="0"/>
                <a:cs typeface="Times New Roman" pitchFamily="18" charset="0"/>
              </a:rPr>
              <a:t>, “Composite power system vulnerability evaluation to cascading failures using importance sampling and antithetic </a:t>
            </a:r>
            <a:r>
              <a:rPr lang="en-IN" sz="1500" dirty="0" err="1" smtClean="0">
                <a:latin typeface="Times New Roman" pitchFamily="18" charset="0"/>
                <a:cs typeface="Times New Roman" pitchFamily="18" charset="0"/>
              </a:rPr>
              <a:t>variates</a:t>
            </a:r>
            <a:r>
              <a:rPr lang="en-IN" sz="1500" dirty="0" smtClean="0">
                <a:latin typeface="Times New Roman" pitchFamily="18" charset="0"/>
                <a:cs typeface="Times New Roman" pitchFamily="18" charset="0"/>
              </a:rPr>
              <a:t>,” IEEE transactions on power systems, vol. 28, no. 3, pp. 2321–2330, 2013.</a:t>
            </a: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P. </a:t>
            </a:r>
            <a:r>
              <a:rPr lang="en-IN" sz="1500" dirty="0" err="1" smtClean="0">
                <a:latin typeface="Times New Roman" pitchFamily="18" charset="0"/>
                <a:cs typeface="Times New Roman" pitchFamily="18" charset="0"/>
              </a:rPr>
              <a:t>Henneaux</a:t>
            </a:r>
            <a:r>
              <a:rPr lang="en-IN" sz="1500" dirty="0" smtClean="0">
                <a:latin typeface="Times New Roman" pitchFamily="18" charset="0"/>
                <a:cs typeface="Times New Roman" pitchFamily="18" charset="0"/>
              </a:rPr>
              <a:t> and P.-E. </a:t>
            </a:r>
            <a:r>
              <a:rPr lang="en-IN" sz="1500" dirty="0" err="1" smtClean="0">
                <a:latin typeface="Times New Roman" pitchFamily="18" charset="0"/>
                <a:cs typeface="Times New Roman" pitchFamily="18" charset="0"/>
              </a:rPr>
              <a:t>Labeau</a:t>
            </a:r>
            <a:r>
              <a:rPr lang="en-IN" sz="1500" dirty="0" smtClean="0">
                <a:latin typeface="Times New Roman" pitchFamily="18" charset="0"/>
                <a:cs typeface="Times New Roman" pitchFamily="18" charset="0"/>
              </a:rPr>
              <a:t>, “Improving </a:t>
            </a:r>
            <a:r>
              <a:rPr lang="en-IN" sz="1500" dirty="0" err="1" smtClean="0">
                <a:latin typeface="Times New Roman" pitchFamily="18" charset="0"/>
                <a:cs typeface="Times New Roman" pitchFamily="18" charset="0"/>
              </a:rPr>
              <a:t>monte</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carlo</a:t>
            </a:r>
            <a:r>
              <a:rPr lang="en-IN" sz="1500" dirty="0" smtClean="0">
                <a:latin typeface="Times New Roman" pitchFamily="18" charset="0"/>
                <a:cs typeface="Times New Roman" pitchFamily="18" charset="0"/>
              </a:rPr>
              <a:t> simulation efficiency of level-</a:t>
            </a:r>
            <a:r>
              <a:rPr lang="en-IN" sz="1500" dirty="0" err="1" smtClean="0">
                <a:latin typeface="Times New Roman" pitchFamily="18" charset="0"/>
                <a:cs typeface="Times New Roman" pitchFamily="18" charset="0"/>
              </a:rPr>
              <a:t>i</a:t>
            </a:r>
            <a:r>
              <a:rPr lang="en-IN" sz="1500" dirty="0" smtClean="0">
                <a:latin typeface="Times New Roman" pitchFamily="18" charset="0"/>
                <a:cs typeface="Times New Roman" pitchFamily="18" charset="0"/>
              </a:rPr>
              <a:t> blackout probabilistic risk assessment,” in 2014 International Conference on Probabilistic Methods Applied to Power Systems (PMAPS). IEEE, 2014, pp. 1–6. </a:t>
            </a:r>
          </a:p>
          <a:p>
            <a:pPr algn="just">
              <a:lnSpc>
                <a:spcPct val="170000"/>
              </a:lnSpc>
            </a:pPr>
            <a:r>
              <a:rPr lang="en-IN" sz="1500" dirty="0" smtClean="0">
                <a:latin typeface="Times New Roman" pitchFamily="18" charset="0"/>
                <a:cs typeface="Times New Roman" pitchFamily="18" charset="0"/>
              </a:rPr>
              <a:t>[7] J. Kim, J. A. </a:t>
            </a:r>
            <a:r>
              <a:rPr lang="en-IN" sz="1500" dirty="0" err="1" smtClean="0">
                <a:latin typeface="Times New Roman" pitchFamily="18" charset="0"/>
                <a:cs typeface="Times New Roman" pitchFamily="18" charset="0"/>
              </a:rPr>
              <a:t>Bucklew</a:t>
            </a:r>
            <a:r>
              <a:rPr lang="en-IN" sz="1500" dirty="0" smtClean="0">
                <a:latin typeface="Times New Roman" pitchFamily="18" charset="0"/>
                <a:cs typeface="Times New Roman" pitchFamily="18" charset="0"/>
              </a:rPr>
              <a:t>, and I. Dobson, “Splitting method for speedy simulation of cascading blackouts,” IEEE Transactions on Power Systems, vol. 28, no. 3, pp. 3010–3017, 2012. </a:t>
            </a:r>
          </a:p>
          <a:p>
            <a:pPr algn="just">
              <a:lnSpc>
                <a:spcPct val="170000"/>
              </a:lnSpc>
            </a:pPr>
            <a:r>
              <a:rPr lang="en-IN" sz="1500" dirty="0" smtClean="0">
                <a:latin typeface="Times New Roman" pitchFamily="18" charset="0"/>
                <a:cs typeface="Times New Roman" pitchFamily="18" charset="0"/>
              </a:rPr>
              <a:t>[8] S.-P. Wang, A. Chen, C.-W. Liu, C.-H. Chen, J. </a:t>
            </a:r>
            <a:r>
              <a:rPr lang="en-IN" sz="1500" dirty="0" err="1" smtClean="0">
                <a:latin typeface="Times New Roman" pitchFamily="18" charset="0"/>
                <a:cs typeface="Times New Roman" pitchFamily="18" charset="0"/>
              </a:rPr>
              <a:t>Shortle</a:t>
            </a:r>
            <a:r>
              <a:rPr lang="en-IN" sz="1500" dirty="0" smtClean="0">
                <a:latin typeface="Times New Roman" pitchFamily="18" charset="0"/>
                <a:cs typeface="Times New Roman" pitchFamily="18" charset="0"/>
              </a:rPr>
              <a:t>, and J.-Y. Wu, “Efficient splitting simulation for blackout analysis,” IEEE Transactions on Power Systems, vol. 30, no. 4, pp. 1775–1783, 2014. </a:t>
            </a:r>
          </a:p>
          <a:p>
            <a:pPr algn="just">
              <a:lnSpc>
                <a:spcPct val="170000"/>
              </a:lnSpc>
            </a:pPr>
            <a:r>
              <a:rPr lang="en-IN" sz="1500" dirty="0" smtClean="0">
                <a:latin typeface="Times New Roman" pitchFamily="18" charset="0"/>
                <a:cs typeface="Times New Roman" pitchFamily="18" charset="0"/>
              </a:rPr>
              <a:t>[9] M. J. </a:t>
            </a:r>
            <a:r>
              <a:rPr lang="en-IN" sz="1500" dirty="0" err="1" smtClean="0">
                <a:latin typeface="Times New Roman" pitchFamily="18" charset="0"/>
                <a:cs typeface="Times New Roman" pitchFamily="18" charset="0"/>
              </a:rPr>
              <a:t>Eppstein</a:t>
            </a:r>
            <a:r>
              <a:rPr lang="en-IN" sz="1500" dirty="0" smtClean="0">
                <a:latin typeface="Times New Roman" pitchFamily="18" charset="0"/>
                <a:cs typeface="Times New Roman" pitchFamily="18" charset="0"/>
              </a:rPr>
              <a:t> and P. D. Hines, “A “random chemistry” algorithm for identifying collections of multiple contingencies that initiate cascading failure,” IEEE Transactions on Power Systems, vol. 27, no. 3, pp. 1698– 1705, 2012. </a:t>
            </a:r>
          </a:p>
          <a:p>
            <a:pPr algn="just">
              <a:lnSpc>
                <a:spcPct val="170000"/>
              </a:lnSpc>
            </a:pPr>
            <a:r>
              <a:rPr lang="en-IN" sz="1500" dirty="0" smtClean="0">
                <a:latin typeface="Times New Roman" pitchFamily="18" charset="0"/>
                <a:cs typeface="Times New Roman" pitchFamily="18" charset="0"/>
              </a:rPr>
              <a:t>[10] R. Yao, S. Huang, K. Sun, F. Liu, X. Zhang, S. Mei, W. Wei, and L. Ding, “Risk assessment of multi-timescale cascading outages based on </a:t>
            </a:r>
            <a:r>
              <a:rPr lang="en-IN" sz="1500" dirty="0" err="1" smtClean="0">
                <a:latin typeface="Times New Roman" pitchFamily="18" charset="0"/>
                <a:cs typeface="Times New Roman" pitchFamily="18" charset="0"/>
              </a:rPr>
              <a:t>markovian</a:t>
            </a:r>
            <a:r>
              <a:rPr lang="en-IN" sz="1500" dirty="0" smtClean="0">
                <a:latin typeface="Times New Roman" pitchFamily="18" charset="0"/>
                <a:cs typeface="Times New Roman" pitchFamily="18" charset="0"/>
              </a:rPr>
              <a:t> tree search,” IEEE Transactions on Power Systems, vol. 32, no. 4, pp. 2887–2900, 2016.</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1571</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Searching for Critical Power System Cascading Failures with Graph Convolutional Network</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2021-05-22T14:40:50Z</dcterms:modified>
</cp:coreProperties>
</file>