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researchgate.net/figure/System-frequency-with-the-three-methods_fig11_261959474"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 the Impact of Discrete Secondary Controllers on Power System Dynamics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paper discusses the impact of discrete secondary controllers on the dynamic response of power systems. The idea of the paper originates from the observation that there is a range of values, from few tens of seconds to few minutes, of the execution cycles of conventional automatic generation control (AGC) that leads to a limit cycle. Below and above this range the system is stable. This is certainly not a problem in practice as the AGC updates the power set points of generating units every few seconds. However, this phenomenon has interesting consequences if one considers real-time electricity markets with short dispatch periods (i.e., 5 minutes) as these markets can be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a sort of AGC. The paper first provides a formal analogy between conventional AGC and real-time electricity markets. Then it shows that the </a:t>
            </a:r>
            <a:r>
              <a:rPr lang="en-IN" sz="2000" dirty="0" err="1" smtClean="0">
                <a:latin typeface="Times New Roman" pitchFamily="18" charset="0"/>
                <a:cs typeface="Times New Roman" pitchFamily="18" charset="0"/>
              </a:rPr>
              <a:t>discretization</a:t>
            </a:r>
            <a:r>
              <a:rPr lang="en-IN" sz="2000" dirty="0" smtClean="0">
                <a:latin typeface="Times New Roman" pitchFamily="18" charset="0"/>
                <a:cs typeface="Times New Roman" pitchFamily="18" charset="0"/>
              </a:rPr>
              <a:t>-driven instability exists if the system includes a real-time electricity market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secondary frequency controller. Finally, the paper discusses the impact of the combined effect of high wind generation shares and discrete secondary controllers on power system dynamics.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 Measurement Unit is based upon the </a:t>
            </a:r>
            <a:r>
              <a:rPr lang="en-IN" sz="2000" dirty="0" err="1" smtClean="0">
                <a:latin typeface="Times New Roman" pitchFamily="18" charset="0"/>
                <a:cs typeface="Times New Roman" pitchFamily="18" charset="0"/>
              </a:rPr>
              <a:t>synchrophasor</a:t>
            </a:r>
            <a:r>
              <a:rPr lang="en-IN" sz="2000" dirty="0" smtClean="0">
                <a:latin typeface="Times New Roman" pitchFamily="18" charset="0"/>
                <a:cs typeface="Times New Roman" pitchFamily="18" charset="0"/>
              </a:rPr>
              <a:t> measurement from the existing power systems. </a:t>
            </a:r>
            <a:r>
              <a:rPr lang="en-IN" sz="2000" dirty="0" err="1" smtClean="0">
                <a:latin typeface="Times New Roman" pitchFamily="18" charset="0"/>
                <a:cs typeface="Times New Roman" pitchFamily="18" charset="0"/>
              </a:rPr>
              <a:t>Synchrophasors</a:t>
            </a:r>
            <a:r>
              <a:rPr lang="en-IN" sz="2000" dirty="0" smtClean="0">
                <a:latin typeface="Times New Roman" pitchFamily="18" charset="0"/>
                <a:cs typeface="Times New Roman" pitchFamily="18" charset="0"/>
              </a:rPr>
              <a:t> are the expression of mathematical method by the </a:t>
            </a: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 values of the sinusoidal waveforms in power system. The measurement derived from the </a:t>
            </a:r>
            <a:r>
              <a:rPr lang="en-IN" sz="2000" dirty="0" err="1" smtClean="0">
                <a:latin typeface="Times New Roman" pitchFamily="18" charset="0"/>
                <a:cs typeface="Times New Roman" pitchFamily="18" charset="0"/>
              </a:rPr>
              <a:t>synchrophasor</a:t>
            </a:r>
            <a:r>
              <a:rPr lang="en-IN" sz="2000" dirty="0" smtClean="0">
                <a:latin typeface="Times New Roman" pitchFamily="18" charset="0"/>
                <a:cs typeface="Times New Roman" pitchFamily="18" charset="0"/>
              </a:rPr>
              <a:t> is called synchronized measurement.</a:t>
            </a:r>
          </a:p>
          <a:p>
            <a:pPr algn="just">
              <a:lnSpc>
                <a:spcPct val="150000"/>
              </a:lnSpc>
            </a:pPr>
            <a:r>
              <a:rPr lang="en-IN" sz="2000" dirty="0" smtClean="0">
                <a:latin typeface="Times New Roman" pitchFamily="18" charset="0"/>
                <a:cs typeface="Times New Roman" pitchFamily="18" charset="0"/>
              </a:rPr>
              <a:t>Small signal stability problems exist in power system for many decades. The system oscillates with </a:t>
            </a:r>
            <a:r>
              <a:rPr lang="en-IN" sz="2000" dirty="0" err="1" smtClean="0">
                <a:latin typeface="Times New Roman" pitchFamily="18" charset="0"/>
                <a:cs typeface="Times New Roman" pitchFamily="18" charset="0"/>
              </a:rPr>
              <a:t>undamped</a:t>
            </a:r>
            <a:r>
              <a:rPr lang="en-IN" sz="2000" dirty="0" smtClean="0">
                <a:latin typeface="Times New Roman" pitchFamily="18" charset="0"/>
                <a:cs typeface="Times New Roman" pitchFamily="18" charset="0"/>
              </a:rPr>
              <a:t> or growing phenomenon because of lacking of damping or synchronism.</a:t>
            </a:r>
          </a:p>
          <a:p>
            <a:pPr algn="just">
              <a:lnSpc>
                <a:spcPct val="150000"/>
              </a:lnSpc>
            </a:pPr>
            <a:r>
              <a:rPr lang="en-IN" sz="2000" dirty="0" smtClean="0">
                <a:latin typeface="Times New Roman" pitchFamily="18" charset="0"/>
                <a:cs typeface="Times New Roman" pitchFamily="18" charset="0"/>
              </a:rPr>
              <a:t>Electromechanical oscillation in power system is studied in the area of rotor angle stability problem, the oscillation exists because of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that the synchronous generators' power outputs are related to the variation of rotor angles.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 certainly not a problem in practice as the AGC updates the power set points of generating units every few seconds.</a:t>
            </a:r>
          </a:p>
          <a:p>
            <a:pPr algn="just">
              <a:lnSpc>
                <a:spcPct val="150000"/>
              </a:lnSpc>
            </a:pPr>
            <a:r>
              <a:rPr lang="en-IN" sz="2000" dirty="0" smtClean="0">
                <a:latin typeface="Times New Roman" pitchFamily="18" charset="0"/>
                <a:cs typeface="Times New Roman" pitchFamily="18" charset="0"/>
              </a:rPr>
              <a:t>Moreover, it is shown that the only effective solution to remove this issue is to keep as short as possible the AGC execution cycles. </a:t>
            </a:r>
          </a:p>
          <a:p>
            <a:pPr algn="just">
              <a:lnSpc>
                <a:spcPct val="150000"/>
              </a:lnSpc>
            </a:pPr>
            <a:r>
              <a:rPr lang="en-IN" sz="2000" dirty="0" smtClean="0">
                <a:latin typeface="Times New Roman" pitchFamily="18" charset="0"/>
                <a:cs typeface="Times New Roman" pitchFamily="18" charset="0"/>
              </a:rPr>
              <a:t>This is not a major constraint as, in practice, the AGC installed in the control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of TSOs uses execution cycles that vary in the range of 2 to 6 s, which do not create instability issues.</a:t>
            </a:r>
          </a:p>
          <a:p>
            <a:pPr algn="just">
              <a:lnSpc>
                <a:spcPct val="150000"/>
              </a:lnSpc>
            </a:pPr>
            <a:r>
              <a:rPr lang="en-IN" sz="2000" dirty="0" smtClean="0">
                <a:latin typeface="Times New Roman" pitchFamily="18" charset="0"/>
                <a:cs typeface="Times New Roman" pitchFamily="18" charset="0"/>
              </a:rPr>
              <a:t>Moreover, and  consider time periods up to a maximum of 14 seconds, which, as shown in this paper, are hardly an issue for secondary controllers.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generalization is motivated by the multitude of various representations of saturation that have appeared in the literature. </a:t>
            </a:r>
          </a:p>
          <a:p>
            <a:pPr algn="just">
              <a:lnSpc>
                <a:spcPct val="150000"/>
              </a:lnSpc>
            </a:pPr>
            <a:r>
              <a:rPr lang="en-IN" sz="2000" dirty="0" smtClean="0">
                <a:latin typeface="Times New Roman" pitchFamily="18" charset="0"/>
                <a:cs typeface="Times New Roman" pitchFamily="18" charset="0"/>
              </a:rPr>
              <a:t>Virtually all methods proposed to date involve the addition of one or more nonlinear terms to the model of (3.148)–(3.159).</a:t>
            </a:r>
          </a:p>
          <a:p>
            <a:pPr algn="just">
              <a:lnSpc>
                <a:spcPct val="150000"/>
              </a:lnSpc>
            </a:pPr>
            <a:r>
              <a:rPr lang="en-IN" sz="2000" dirty="0" smtClean="0">
                <a:latin typeface="Times New Roman" pitchFamily="18" charset="0"/>
                <a:cs typeface="Times New Roman" pitchFamily="18" charset="0"/>
              </a:rPr>
              <a:t>The notations and conventions used in this text are as standard as possible given the proliferation of models. It basically follows that of . </a:t>
            </a:r>
          </a:p>
          <a:p>
            <a:pPr algn="just">
              <a:lnSpc>
                <a:spcPct val="150000"/>
              </a:lnSpc>
            </a:pPr>
            <a:r>
              <a:rPr lang="en-IN" sz="2000" dirty="0" smtClean="0">
                <a:latin typeface="Times New Roman" pitchFamily="18" charset="0"/>
                <a:cs typeface="Times New Roman" pitchFamily="18" charset="0"/>
              </a:rPr>
              <a:t>Second, it is important to repeat that standard symbols have been defined through the model proposed in this text with a few noted exceptions.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scenarios with non-synchronous devices, i.e., the scenarios with inclusion of wind generation, worsen the performance of both AGC/MAGC controllers, and consequently the dynamic performance of the system.</a:t>
            </a:r>
          </a:p>
          <a:p>
            <a:pPr algn="just">
              <a:lnSpc>
                <a:spcPct val="150000"/>
              </a:lnSpc>
            </a:pPr>
            <a:r>
              <a:rPr lang="en-IN" sz="2000" dirty="0" smtClean="0">
                <a:latin typeface="Times New Roman" pitchFamily="18" charset="0"/>
                <a:cs typeface="Times New Roman" pitchFamily="18" charset="0"/>
              </a:rPr>
              <a:t>Regarding the differences with respect to the participation of WPPs in real-time electricity markets, the case study shows that this participation does not necessarily mean an improvement in the dynamic performance of the system.</a:t>
            </a:r>
          </a:p>
          <a:p>
            <a:pPr algn="just">
              <a:lnSpc>
                <a:spcPct val="150000"/>
              </a:lnSpc>
            </a:pPr>
            <a:r>
              <a:rPr lang="en-IN" sz="2000" dirty="0" smtClean="0">
                <a:latin typeface="Times New Roman" pitchFamily="18" charset="0"/>
                <a:cs typeface="Times New Roman" pitchFamily="18" charset="0"/>
              </a:rPr>
              <a:t>That integrating more wind power generation into power systems worsen the performance of both AGC controllers, and consequently the power system dynamic performance. Simulation results show that power systems that are based on real-time electricity markets should use shorter dispatch periods compared to the case without wind power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pitchFamily="18" charset="0"/>
                          <a:ea typeface="Times New Roman"/>
                          <a:cs typeface="Times New Roman" pitchFamily="18" charset="0"/>
                        </a:rPr>
                        <a:t>Foundations ˇ and challenges of low-inertia systems (invited paper)</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IN" sz="2000">
                          <a:latin typeface="Times New Roman" pitchFamily="18" charset="0"/>
                          <a:ea typeface="Times New Roman"/>
                          <a:cs typeface="Times New Roman" pitchFamily="18" charset="0"/>
                        </a:rPr>
                        <a:t>F. Milano, F. Dorfler, G. Hug, D. J. Hill, and G. Verbi ¨ c,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 In this article, we review the challenges of such low-inertia power systems, and survey the solutions that have been put forward thus far.</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Automatic generation control and its implementation in real time</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 Apostolopoulou, P. W. Sauer, and A. D. Dom´ınguez-Garcia,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IN" sz="2000" dirty="0">
                          <a:solidFill>
                            <a:srgbClr val="333333"/>
                          </a:solidFill>
                          <a:latin typeface="Times New Roman" pitchFamily="18" charset="0"/>
                          <a:ea typeface="Times New Roman"/>
                          <a:cs typeface="Times New Roman" pitchFamily="18" charset="0"/>
                        </a:rPr>
                        <a:t> The proposed methodology is illustrated in the WECC system and is compared with other allocation methods.</a:t>
                      </a:r>
                      <a:endParaRPr lang="en-IN" sz="2000" dirty="0">
                        <a:latin typeface="Times New Roman" pitchFamily="18" charset="0"/>
                        <a:ea typeface="Calibri"/>
                        <a:cs typeface="Times New Roman" pitchFamily="18" charset="0"/>
                      </a:endParaRPr>
                    </a:p>
                    <a:p>
                      <a:pPr algn="just">
                        <a:lnSpc>
                          <a:spcPct val="150000"/>
                        </a:lnSpc>
                        <a:spcAft>
                          <a:spcPts val="500"/>
                        </a:spcAft>
                        <a:tabLst>
                          <a:tab pos="457200" algn="l"/>
                        </a:tabLst>
                      </a:pPr>
                      <a:r>
                        <a:rPr lang="en-IN" sz="2000" u="none" strike="noStrike" dirty="0">
                          <a:solidFill>
                            <a:srgbClr val="0000FF"/>
                          </a:solidFill>
                          <a:latin typeface="Times New Roman" pitchFamily="18" charset="0"/>
                          <a:ea typeface="Times New Roman"/>
                          <a:cs typeface="Times New Roman" pitchFamily="18" charset="0"/>
                          <a:hlinkClick r:id="rId2" tooltip="Figure 2: System frequency, with the three methods."/>
                        </a:rPr>
                        <a:t/>
                      </a:r>
                      <a:br>
                        <a:rPr lang="en-IN" sz="2000" u="none" strike="noStrike" dirty="0">
                          <a:solidFill>
                            <a:srgbClr val="0000FF"/>
                          </a:solidFill>
                          <a:latin typeface="Times New Roman" pitchFamily="18" charset="0"/>
                          <a:ea typeface="Times New Roman"/>
                          <a:cs typeface="Times New Roman" pitchFamily="18" charset="0"/>
                          <a:hlinkClick r:id="rId2" tooltip="Figure 2: System frequency, with the three methods."/>
                        </a:rPr>
                      </a:b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Frequency regulation services: A comparative study of select north </a:t>
                      </a:r>
                      <a:r>
                        <a:rPr lang="en-US" sz="2000" dirty="0" err="1">
                          <a:latin typeface="Times New Roman" pitchFamily="18" charset="0"/>
                          <a:ea typeface="Calibri"/>
                          <a:cs typeface="Times New Roman" pitchFamily="18" charset="0"/>
                        </a:rPr>
                        <a:t>american</a:t>
                      </a:r>
                      <a:r>
                        <a:rPr lang="en-US" sz="2000" dirty="0">
                          <a:latin typeface="Times New Roman" pitchFamily="18" charset="0"/>
                          <a:ea typeface="Calibri"/>
                          <a:cs typeface="Times New Roman" pitchFamily="18" charset="0"/>
                        </a:rPr>
                        <a:t> and </a:t>
                      </a:r>
                      <a:r>
                        <a:rPr lang="en-US" sz="2000" dirty="0" err="1">
                          <a:latin typeface="Times New Roman" pitchFamily="18" charset="0"/>
                          <a:ea typeface="Calibri"/>
                          <a:cs typeface="Times New Roman" pitchFamily="18" charset="0"/>
                        </a:rPr>
                        <a:t>european</a:t>
                      </a:r>
                      <a:r>
                        <a:rPr lang="en-US" sz="2000" dirty="0">
                          <a:latin typeface="Times New Roman" pitchFamily="18" charset="0"/>
                          <a:ea typeface="Calibri"/>
                          <a:cs typeface="Times New Roman" pitchFamily="18" charset="0"/>
                        </a:rPr>
                        <a:t> reserve markets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V. Pandurangan, H. Zareipour, and O. Malik,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Overview of frequency regulation services and reserve markets in which these regulation services are traded is provided in this paper.</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Stability analysis of interconnected power systems coupled with market dynamics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 L. Alvarado, J. Meng, C. L. DeMarco, and W. S. Mota,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use of market mechanisms to determine generation dispatch, and the natural tendency to seek improved economic efficiency through rapid market updates, raises a critical issue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752600" y="1524000"/>
            <a:ext cx="6781799" cy="4191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219200"/>
            <a:ext cx="7498080" cy="5334000"/>
          </a:xfrm>
        </p:spPr>
        <p:txBody>
          <a:bodyPr>
            <a:noAutofit/>
          </a:bodyPr>
          <a:lstStyle/>
          <a:p>
            <a:pPr algn="just">
              <a:buNone/>
            </a:pPr>
            <a:r>
              <a:rPr lang="en-IN" sz="1800" dirty="0" smtClean="0">
                <a:latin typeface="Times New Roman" pitchFamily="18" charset="0"/>
                <a:cs typeface="Times New Roman" pitchFamily="18" charset="0"/>
              </a:rPr>
              <a:t>    This paper studies the impact of discrete secondary frequency controllers on power system stability. The paper considers two secondary frequency controllers, namely, AGC and MAGC. The former is a controller installed in most of the control </a:t>
            </a:r>
            <a:r>
              <a:rPr lang="en-IN" sz="1800" dirty="0" err="1" smtClean="0">
                <a:latin typeface="Times New Roman" pitchFamily="18" charset="0"/>
                <a:cs typeface="Times New Roman" pitchFamily="18" charset="0"/>
              </a:rPr>
              <a:t>centers</a:t>
            </a:r>
            <a:r>
              <a:rPr lang="en-IN" sz="1800" dirty="0" smtClean="0">
                <a:latin typeface="Times New Roman" pitchFamily="18" charset="0"/>
                <a:cs typeface="Times New Roman" pitchFamily="18" charset="0"/>
              </a:rPr>
              <a:t> of TSOs, while the latter is a model that reproduces the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of real-time electricity markets with short dispatch periods. The findings of the paper are summarized below. 1) AGC: The illustrative example on the impact of discrete AGC on power system stability suggests that increasing too much the execution cycles of the AGC leads to a </a:t>
            </a:r>
            <a:r>
              <a:rPr lang="en-IN" sz="1800" dirty="0" err="1" smtClean="0">
                <a:latin typeface="Times New Roman" pitchFamily="18" charset="0"/>
                <a:cs typeface="Times New Roman" pitchFamily="18" charset="0"/>
              </a:rPr>
              <a:t>limitcycle</a:t>
            </a:r>
            <a:r>
              <a:rPr lang="en-IN" sz="1800" dirty="0" smtClean="0">
                <a:latin typeface="Times New Roman" pitchFamily="18" charset="0"/>
                <a:cs typeface="Times New Roman" pitchFamily="18" charset="0"/>
              </a:rPr>
              <a:t> or bang-bang phenomena. The example also shows that increasing the execution cycles of the AGC is comparable to increasing its control gain. Moreover, it is shown that the only effective solution to remove this issue is to keep as short as possible the AGC execution cycles. This is not a major constraint as, in practice, the AGC installed in the control </a:t>
            </a:r>
            <a:r>
              <a:rPr lang="en-IN" sz="1800" dirty="0" err="1" smtClean="0">
                <a:latin typeface="Times New Roman" pitchFamily="18" charset="0"/>
                <a:cs typeface="Times New Roman" pitchFamily="18" charset="0"/>
              </a:rPr>
              <a:t>centers</a:t>
            </a:r>
            <a:r>
              <a:rPr lang="en-IN" sz="1800" dirty="0" smtClean="0">
                <a:latin typeface="Times New Roman" pitchFamily="18" charset="0"/>
                <a:cs typeface="Times New Roman" pitchFamily="18" charset="0"/>
              </a:rPr>
              <a:t> of TSOs uses execution cycles that vary in the range of 2 to 6 s, which do not create instability issues. Regarding the differences with respect to the participation of WPPs in real-time electricity markets, the case study shows that this participation does not necessarily mean an improvement in the dynamic performance of the system.</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 </a:t>
            </a:r>
            <a:r>
              <a:rPr lang="en-IN" sz="1600" dirty="0" err="1" smtClean="0">
                <a:latin typeface="Times New Roman" pitchFamily="18" charset="0"/>
                <a:cs typeface="Times New Roman" pitchFamily="18" charset="0"/>
              </a:rPr>
              <a:t>Bevrani</a:t>
            </a:r>
            <a:r>
              <a:rPr lang="en-IN" sz="1600" dirty="0" smtClean="0">
                <a:latin typeface="Times New Roman" pitchFamily="18" charset="0"/>
                <a:cs typeface="Times New Roman" pitchFamily="18" charset="0"/>
              </a:rPr>
              <a:t>, Robust Power System Frequency Control. Springer, 2009. </a:t>
            </a:r>
          </a:p>
          <a:p>
            <a:pPr algn="just">
              <a:lnSpc>
                <a:spcPct val="160000"/>
              </a:lnSpc>
            </a:pPr>
            <a:r>
              <a:rPr lang="en-IN" sz="1600" dirty="0" smtClean="0">
                <a:latin typeface="Times New Roman" pitchFamily="18" charset="0"/>
                <a:cs typeface="Times New Roman" pitchFamily="18" charset="0"/>
              </a:rPr>
              <a:t>[2] F. Milano, F. </a:t>
            </a:r>
            <a:r>
              <a:rPr lang="en-IN" sz="1600" dirty="0" err="1" smtClean="0">
                <a:latin typeface="Times New Roman" pitchFamily="18" charset="0"/>
                <a:cs typeface="Times New Roman" pitchFamily="18" charset="0"/>
              </a:rPr>
              <a:t>Dorfler</a:t>
            </a:r>
            <a:r>
              <a:rPr lang="en-IN" sz="1600" dirty="0" smtClean="0">
                <a:latin typeface="Times New Roman" pitchFamily="18" charset="0"/>
                <a:cs typeface="Times New Roman" pitchFamily="18" charset="0"/>
              </a:rPr>
              <a:t>, G. Hug, D. J. Hill, and G. </a:t>
            </a:r>
            <a:r>
              <a:rPr lang="en-IN" sz="1600" dirty="0" err="1" smtClean="0">
                <a:latin typeface="Times New Roman" pitchFamily="18" charset="0"/>
                <a:cs typeface="Times New Roman" pitchFamily="18" charset="0"/>
              </a:rPr>
              <a:t>Verbi</a:t>
            </a:r>
            <a:r>
              <a:rPr lang="en-IN" sz="1600" dirty="0" smtClean="0">
                <a:latin typeface="Times New Roman" pitchFamily="18" charset="0"/>
                <a:cs typeface="Times New Roman" pitchFamily="18" charset="0"/>
              </a:rPr>
              <a:t> ¨ c, “Foundations ˇ and challenges of low-inertia systems (invited paper),” in Power Systems Computation Conference (PSCC), June 2018, pp. 1–25. </a:t>
            </a:r>
          </a:p>
          <a:p>
            <a:pPr algn="just">
              <a:lnSpc>
                <a:spcPct val="160000"/>
              </a:lnSpc>
            </a:pPr>
            <a:r>
              <a:rPr lang="en-IN" sz="1600" dirty="0" smtClean="0">
                <a:latin typeface="Times New Roman" pitchFamily="18" charset="0"/>
                <a:cs typeface="Times New Roman" pitchFamily="18" charset="0"/>
              </a:rPr>
              <a:t>[3] D. </a:t>
            </a:r>
            <a:r>
              <a:rPr lang="en-IN" sz="1600" dirty="0" err="1" smtClean="0">
                <a:latin typeface="Times New Roman" pitchFamily="18" charset="0"/>
                <a:cs typeface="Times New Roman" pitchFamily="18" charset="0"/>
              </a:rPr>
              <a:t>Apostolopoulou</a:t>
            </a:r>
            <a:r>
              <a:rPr lang="en-IN" sz="1600" dirty="0" smtClean="0">
                <a:latin typeface="Times New Roman" pitchFamily="18" charset="0"/>
                <a:cs typeface="Times New Roman" pitchFamily="18" charset="0"/>
              </a:rPr>
              <a:t>, P. W. Sauer, and A. D. </a:t>
            </a:r>
            <a:r>
              <a:rPr lang="en-IN" sz="1600" dirty="0" err="1" smtClean="0">
                <a:latin typeface="Times New Roman" pitchFamily="18" charset="0"/>
                <a:cs typeface="Times New Roman" pitchFamily="18" charset="0"/>
              </a:rPr>
              <a:t>Dom´ınguez</a:t>
            </a:r>
            <a:r>
              <a:rPr lang="en-IN" sz="1600" dirty="0" smtClean="0">
                <a:latin typeface="Times New Roman" pitchFamily="18" charset="0"/>
                <a:cs typeface="Times New Roman" pitchFamily="18" charset="0"/>
              </a:rPr>
              <a:t>-Garcia, “Automatic generation control and its implementation in real time,” in 47th Hawaii International Conference on System Sciences, 2014, pp. 2444– 2452. </a:t>
            </a:r>
          </a:p>
          <a:p>
            <a:pPr algn="just">
              <a:lnSpc>
                <a:spcPct val="160000"/>
              </a:lnSpc>
            </a:pPr>
            <a:r>
              <a:rPr lang="en-IN" sz="1600" dirty="0" smtClean="0">
                <a:latin typeface="Times New Roman" pitchFamily="18" charset="0"/>
                <a:cs typeface="Times New Roman" pitchFamily="18" charset="0"/>
              </a:rPr>
              <a:t>[4] V. </a:t>
            </a:r>
            <a:r>
              <a:rPr lang="en-IN" sz="1600" dirty="0" err="1" smtClean="0">
                <a:latin typeface="Times New Roman" pitchFamily="18" charset="0"/>
                <a:cs typeface="Times New Roman" pitchFamily="18" charset="0"/>
              </a:rPr>
              <a:t>Pandurangan</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Zareipour</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Malik</a:t>
            </a:r>
            <a:r>
              <a:rPr lang="en-IN" sz="1600" dirty="0" smtClean="0">
                <a:latin typeface="Times New Roman" pitchFamily="18" charset="0"/>
                <a:cs typeface="Times New Roman" pitchFamily="18" charset="0"/>
              </a:rPr>
              <a:t>, “Frequency regulation services: A comparative study of select north </a:t>
            </a:r>
            <a:r>
              <a:rPr lang="en-IN" sz="1600" dirty="0" err="1" smtClean="0">
                <a:latin typeface="Times New Roman" pitchFamily="18" charset="0"/>
                <a:cs typeface="Times New Roman" pitchFamily="18" charset="0"/>
              </a:rPr>
              <a:t>american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european</a:t>
            </a:r>
            <a:r>
              <a:rPr lang="en-IN" sz="1600" dirty="0" smtClean="0">
                <a:latin typeface="Times New Roman" pitchFamily="18" charset="0"/>
                <a:cs typeface="Times New Roman" pitchFamily="18" charset="0"/>
              </a:rPr>
              <a:t> reserve markets,” in North American Power Symposium (NAPS), 2012, pp. 1–8. </a:t>
            </a:r>
          </a:p>
          <a:p>
            <a:pPr algn="just">
              <a:lnSpc>
                <a:spcPct val="160000"/>
              </a:lnSpc>
            </a:pPr>
            <a:r>
              <a:rPr lang="en-IN" sz="1600" dirty="0" smtClean="0">
                <a:latin typeface="Times New Roman" pitchFamily="18" charset="0"/>
                <a:cs typeface="Times New Roman" pitchFamily="18" charset="0"/>
              </a:rPr>
              <a:t>[5] AEMO, “</a:t>
            </a:r>
            <a:r>
              <a:rPr lang="en-IN" sz="1600" dirty="0" err="1" smtClean="0">
                <a:latin typeface="Times New Roman" pitchFamily="18" charset="0"/>
                <a:cs typeface="Times New Roman" pitchFamily="18" charset="0"/>
              </a:rPr>
              <a:t>Aemo</a:t>
            </a:r>
            <a:r>
              <a:rPr lang="en-IN" sz="1600" dirty="0" smtClean="0">
                <a:latin typeface="Times New Roman" pitchFamily="18" charset="0"/>
                <a:cs typeface="Times New Roman" pitchFamily="18" charset="0"/>
              </a:rPr>
              <a:t> annual report 2018—leading the transformation.” [Online]. Available: https://www.aemo.com.au/-/media/files/about </a:t>
            </a:r>
            <a:r>
              <a:rPr lang="en-IN" sz="1600" dirty="0" err="1" smtClean="0">
                <a:latin typeface="Times New Roman" pitchFamily="18" charset="0"/>
                <a:cs typeface="Times New Roman" pitchFamily="18" charset="0"/>
              </a:rPr>
              <a:t>aemo</a:t>
            </a:r>
            <a:r>
              <a:rPr lang="en-IN" sz="1600" dirty="0" smtClean="0">
                <a:latin typeface="Times New Roman" pitchFamily="18" charset="0"/>
                <a:cs typeface="Times New Roman" pitchFamily="18" charset="0"/>
              </a:rPr>
              <a:t>/annual-report/aemo-annual-report-2018.pdf</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F. L. Alvarado, J. </a:t>
            </a:r>
            <a:r>
              <a:rPr lang="en-IN" sz="1400" dirty="0" err="1" smtClean="0">
                <a:latin typeface="Times New Roman" pitchFamily="18" charset="0"/>
                <a:cs typeface="Times New Roman" pitchFamily="18" charset="0"/>
              </a:rPr>
              <a:t>Meng</a:t>
            </a:r>
            <a:r>
              <a:rPr lang="en-IN" sz="1400" dirty="0" smtClean="0">
                <a:latin typeface="Times New Roman" pitchFamily="18" charset="0"/>
                <a:cs typeface="Times New Roman" pitchFamily="18" charset="0"/>
              </a:rPr>
              <a:t>, C. L. </a:t>
            </a:r>
            <a:r>
              <a:rPr lang="en-IN" sz="1400" dirty="0" err="1" smtClean="0">
                <a:latin typeface="Times New Roman" pitchFamily="18" charset="0"/>
                <a:cs typeface="Times New Roman" pitchFamily="18" charset="0"/>
              </a:rPr>
              <a:t>DeMarco</a:t>
            </a:r>
            <a:r>
              <a:rPr lang="en-IN" sz="1400" dirty="0" smtClean="0">
                <a:latin typeface="Times New Roman" pitchFamily="18" charset="0"/>
                <a:cs typeface="Times New Roman" pitchFamily="18" charset="0"/>
              </a:rPr>
              <a:t>, and W. S. </a:t>
            </a:r>
            <a:r>
              <a:rPr lang="en-IN" sz="1400" dirty="0" err="1" smtClean="0">
                <a:latin typeface="Times New Roman" pitchFamily="18" charset="0"/>
                <a:cs typeface="Times New Roman" pitchFamily="18" charset="0"/>
              </a:rPr>
              <a:t>Mota</a:t>
            </a:r>
            <a:r>
              <a:rPr lang="en-IN" sz="1400" dirty="0" smtClean="0">
                <a:latin typeface="Times New Roman" pitchFamily="18" charset="0"/>
                <a:cs typeface="Times New Roman" pitchFamily="18" charset="0"/>
              </a:rPr>
              <a:t>, “Stability analysis of interconnected power systems coupled with market dynamics,” IEEE Transactions on Power Systems, vol. 16, no. 4, pp. 695–701, Nov 2001. </a:t>
            </a:r>
          </a:p>
          <a:p>
            <a:pPr algn="just">
              <a:lnSpc>
                <a:spcPct val="170000"/>
              </a:lnSpc>
            </a:pPr>
            <a:r>
              <a:rPr lang="en-IN" sz="1400" dirty="0" smtClean="0">
                <a:latin typeface="Times New Roman" pitchFamily="18" charset="0"/>
                <a:cs typeface="Times New Roman" pitchFamily="18" charset="0"/>
              </a:rPr>
              <a:t>[7] C. Zhang, L. Jiang, Q. H. Wu, Y. He and M. Wu, “Further Results on Delay-Dependent Stability of Multi-Area Load Frequency Control,” IEEE Transactions on Power Systems, vol. 28, no. 4, pp. 4465–4474, 2013. </a:t>
            </a:r>
          </a:p>
          <a:p>
            <a:pPr algn="just">
              <a:lnSpc>
                <a:spcPct val="170000"/>
              </a:lnSpc>
            </a:pPr>
            <a:r>
              <a:rPr lang="en-IN" sz="1400" dirty="0" smtClean="0">
                <a:latin typeface="Times New Roman" pitchFamily="18" charset="0"/>
                <a:cs typeface="Times New Roman" pitchFamily="18" charset="0"/>
              </a:rPr>
              <a:t>[8] L.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Q. </a:t>
            </a:r>
            <a:r>
              <a:rPr lang="en-IN" sz="1400" dirty="0" err="1" smtClean="0">
                <a:latin typeface="Times New Roman" pitchFamily="18" charset="0"/>
                <a:cs typeface="Times New Roman" pitchFamily="18" charset="0"/>
              </a:rPr>
              <a:t>Guo</a:t>
            </a:r>
            <a:r>
              <a:rPr lang="en-IN" sz="1400" dirty="0" smtClean="0">
                <a:latin typeface="Times New Roman" pitchFamily="18" charset="0"/>
                <a:cs typeface="Times New Roman" pitchFamily="18" charset="0"/>
              </a:rPr>
              <a:t>, Z. Wang and H. Sun, “</a:t>
            </a:r>
            <a:r>
              <a:rPr lang="en-IN" sz="1400" dirty="0" err="1" smtClean="0">
                <a:latin typeface="Times New Roman" pitchFamily="18" charset="0"/>
                <a:cs typeface="Times New Roman" pitchFamily="18" charset="0"/>
              </a:rPr>
              <a:t>Modeling</a:t>
            </a:r>
            <a:r>
              <a:rPr lang="en-IN" sz="1400" dirty="0" smtClean="0">
                <a:latin typeface="Times New Roman" pitchFamily="18" charset="0"/>
                <a:cs typeface="Times New Roman" pitchFamily="18" charset="0"/>
              </a:rPr>
              <a:t> of Time-Delayed Distributed Cyber-Physical Power Systems for Small-Signal Stability Analysis,” IEEE Transactions on Smart Grid, in press, pre-print available on ieeexplore.ieee.org. </a:t>
            </a:r>
          </a:p>
          <a:p>
            <a:pPr algn="just">
              <a:lnSpc>
                <a:spcPct val="170000"/>
              </a:lnSpc>
            </a:pPr>
            <a:r>
              <a:rPr lang="en-IN" sz="1400" dirty="0" smtClean="0">
                <a:latin typeface="Times New Roman" pitchFamily="18" charset="0"/>
                <a:cs typeface="Times New Roman" pitchFamily="18" charset="0"/>
              </a:rPr>
              <a:t>[9] X. </a:t>
            </a:r>
            <a:r>
              <a:rPr lang="en-IN" sz="1400" dirty="0" err="1" smtClean="0">
                <a:latin typeface="Times New Roman" pitchFamily="18" charset="0"/>
                <a:cs typeface="Times New Roman" pitchFamily="18" charset="0"/>
              </a:rPr>
              <a:t>Shangguan</a:t>
            </a:r>
            <a:r>
              <a:rPr lang="en-IN" sz="1400" dirty="0" smtClean="0">
                <a:latin typeface="Times New Roman" pitchFamily="18" charset="0"/>
                <a:cs typeface="Times New Roman" pitchFamily="18" charset="0"/>
              </a:rPr>
              <a:t> et al., “Robust Load Frequency Control for Power System Considering Transmission Delay and Sampling Period,” IEEE Transactions on Industrial Informatics, in press, pre-print available on ieeexplore.ieee.org. </a:t>
            </a:r>
          </a:p>
          <a:p>
            <a:pPr algn="just">
              <a:lnSpc>
                <a:spcPct val="170000"/>
              </a:lnSpc>
            </a:pPr>
            <a:r>
              <a:rPr lang="en-IN" sz="1400" dirty="0" smtClean="0">
                <a:latin typeface="Times New Roman" pitchFamily="18" charset="0"/>
                <a:cs typeface="Times New Roman" pitchFamily="18" charset="0"/>
              </a:rPr>
              <a:t>[10] R. </a:t>
            </a:r>
            <a:r>
              <a:rPr lang="en-IN" sz="1400" dirty="0" err="1" smtClean="0">
                <a:latin typeface="Times New Roman" pitchFamily="18" charset="0"/>
                <a:cs typeface="Times New Roman" pitchFamily="18" charset="0"/>
              </a:rPr>
              <a:t>Venkateswaran</a:t>
            </a:r>
            <a:r>
              <a:rPr lang="en-IN" sz="1400" dirty="0" smtClean="0">
                <a:latin typeface="Times New Roman" pitchFamily="18" charset="0"/>
                <a:cs typeface="Times New Roman" pitchFamily="18" charset="0"/>
              </a:rPr>
              <a:t> and Y. H. </a:t>
            </a:r>
            <a:r>
              <a:rPr lang="en-IN" sz="1400" dirty="0" err="1" smtClean="0">
                <a:latin typeface="Times New Roman" pitchFamily="18" charset="0"/>
                <a:cs typeface="Times New Roman" pitchFamily="18" charset="0"/>
              </a:rPr>
              <a:t>Joo</a:t>
            </a:r>
            <a:r>
              <a:rPr lang="en-IN" sz="1400" dirty="0" smtClean="0">
                <a:latin typeface="Times New Roman" pitchFamily="18" charset="0"/>
                <a:cs typeface="Times New Roman" pitchFamily="18" charset="0"/>
              </a:rPr>
              <a:t>, “Retarded Sampled-Data Control Design for Interconnected Power System With DFIG-Based Wind Farm: LMI Approach,” IEEE Transactions on Cybernetics, in press, pre-print available on ieeexplore.ieee.org.</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1527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 the Impact of Discrete Secondary Controllers on Power System Dynamics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560</cp:revision>
  <dcterms:created xsi:type="dcterms:W3CDTF">2006-08-16T00:00:00Z</dcterms:created>
  <dcterms:modified xsi:type="dcterms:W3CDTF">2021-05-22T16:04:37Z</dcterms:modified>
</cp:coreProperties>
</file>