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Future of Electrical Aircraft Energy Power Systems An architecture review</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presents and in-depth analysis of </a:t>
            </a:r>
            <a:r>
              <a:rPr lang="en-IN" sz="2000" dirty="0" err="1" smtClean="0">
                <a:latin typeface="Times New Roman" pitchFamily="18" charset="0"/>
                <a:cs typeface="Times New Roman" pitchFamily="18" charset="0"/>
              </a:rPr>
              <a:t>AllElectric</a:t>
            </a:r>
            <a:r>
              <a:rPr lang="en-IN" sz="2000" dirty="0" smtClean="0">
                <a:latin typeface="Times New Roman" pitchFamily="18" charset="0"/>
                <a:cs typeface="Times New Roman" pitchFamily="18" charset="0"/>
              </a:rPr>
              <a:t>-Aircraft (AEA) architectures. The aim of this work is to provide a global vision of the current AEA state of art, to estimate main technological gaps and drivers and to identify the most promising architecture configuration for future electrical aircraft in the context of a twin propeller 20 MW aircraft. The comparison between architectures is done based on three different figures of merit: reliability, efficiency and specific power density. The methodology presented and the trade studies are applied to a </a:t>
            </a:r>
            <a:r>
              <a:rPr lang="en-IN" sz="2000" dirty="0" err="1" smtClean="0">
                <a:latin typeface="Times New Roman" pitchFamily="18" charset="0"/>
                <a:cs typeface="Times New Roman" pitchFamily="18" charset="0"/>
              </a:rPr>
              <a:t>narrowbody</a:t>
            </a:r>
            <a:r>
              <a:rPr lang="en-IN" sz="2000" dirty="0" smtClean="0">
                <a:latin typeface="Times New Roman" pitchFamily="18" charset="0"/>
                <a:cs typeface="Times New Roman" pitchFamily="18" charset="0"/>
              </a:rPr>
              <a:t> aircraft of 20 MW, equivalent to an Airbus A320, and following current efforts of government agencies to achieve cleaner air mobility within the next two decades.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Albeit the feasibility and availability of the MEA concept is debatable and is still in question today, a revamped interest in the MEA initiative started in the early 1990s, when the US Air Force began several research programs concerning MEA. </a:t>
            </a:r>
          </a:p>
          <a:p>
            <a:pPr algn="just">
              <a:lnSpc>
                <a:spcPct val="150000"/>
              </a:lnSpc>
            </a:pPr>
            <a:r>
              <a:rPr lang="en-IN" sz="2000" dirty="0" smtClean="0">
                <a:latin typeface="Times New Roman" pitchFamily="18" charset="0"/>
                <a:cs typeface="Times New Roman" pitchFamily="18" charset="0"/>
              </a:rPr>
              <a:t>In particular, these programs focused on improving reliability, fault tolerant capability and power quality of existing MEA systems, with the final purpose of reducing both fuel burn and weight of aircraft secondary power systems . </a:t>
            </a:r>
          </a:p>
          <a:p>
            <a:pPr algn="just">
              <a:lnSpc>
                <a:spcPct val="150000"/>
              </a:lnSpc>
            </a:pPr>
            <a:r>
              <a:rPr lang="en-IN" sz="2000" dirty="0" smtClean="0">
                <a:latin typeface="Times New Roman" pitchFamily="18" charset="0"/>
                <a:cs typeface="Times New Roman" pitchFamily="18" charset="0"/>
              </a:rPr>
              <a:t>An immediate consequence of the MEA concept is the significant increase (in the absolute numbers) of the required electric power.</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the aircraft travelling (ground) speed begun to exceed 280km/h (around 1934), the drag forces related to wind-driven generators started to become a significant issue.</a:t>
            </a:r>
          </a:p>
          <a:p>
            <a:pPr algn="just">
              <a:lnSpc>
                <a:spcPct val="150000"/>
              </a:lnSpc>
            </a:pPr>
            <a:r>
              <a:rPr lang="en-IN" sz="2000" dirty="0" smtClean="0">
                <a:latin typeface="Times New Roman" pitchFamily="18" charset="0"/>
                <a:cs typeface="Times New Roman" pitchFamily="18" charset="0"/>
              </a:rPr>
              <a:t>This complex </a:t>
            </a:r>
            <a:r>
              <a:rPr lang="en-IN" sz="2000" dirty="0" err="1" smtClean="0">
                <a:latin typeface="Times New Roman" pitchFamily="18" charset="0"/>
                <a:cs typeface="Times New Roman" pitchFamily="18" charset="0"/>
              </a:rPr>
              <a:t>hydromechanical</a:t>
            </a:r>
            <a:r>
              <a:rPr lang="en-IN" sz="2000" dirty="0" smtClean="0">
                <a:latin typeface="Times New Roman" pitchFamily="18" charset="0"/>
                <a:cs typeface="Times New Roman" pitchFamily="18" charset="0"/>
              </a:rPr>
              <a:t> unit introduced reliability issues, due to increased component count (with several moving parts), which needed frequent maintenance.</a:t>
            </a:r>
          </a:p>
          <a:p>
            <a:pPr algn="just">
              <a:lnSpc>
                <a:spcPct val="150000"/>
              </a:lnSpc>
            </a:pPr>
            <a:r>
              <a:rPr lang="en-IN" sz="2000" dirty="0" smtClean="0">
                <a:latin typeface="Times New Roman" pitchFamily="18" charset="0"/>
                <a:cs typeface="Times New Roman" pitchFamily="18" charset="0"/>
              </a:rPr>
              <a:t>As a consequence, at high altitude, a lower voltage (with respect to ground level) is necessary to sustain electric arcing, which is the cause of premature brushes/</a:t>
            </a:r>
            <a:r>
              <a:rPr lang="en-IN" sz="2000" dirty="0" err="1" smtClean="0">
                <a:latin typeface="Times New Roman" pitchFamily="18" charset="0"/>
                <a:cs typeface="Times New Roman" pitchFamily="18" charset="0"/>
              </a:rPr>
              <a:t>commutator</a:t>
            </a:r>
            <a:r>
              <a:rPr lang="en-IN" sz="2000" dirty="0" smtClean="0">
                <a:latin typeface="Times New Roman" pitchFamily="18" charset="0"/>
                <a:cs typeface="Times New Roman" pitchFamily="18" charset="0"/>
              </a:rPr>
              <a:t> wear out and reliability issues.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Some topology had been proposed in  to integrate fuel cell system into aircraft EPS. One of parallel architecture is depicted . In this case, bi-directional DC/DC converter is employed.</a:t>
            </a:r>
          </a:p>
          <a:p>
            <a:pPr algn="just">
              <a:lnSpc>
                <a:spcPct val="150000"/>
              </a:lnSpc>
            </a:pPr>
            <a:r>
              <a:rPr lang="en-IN" sz="2000" dirty="0" smtClean="0">
                <a:latin typeface="Times New Roman" pitchFamily="18" charset="0"/>
                <a:cs typeface="Times New Roman" pitchFamily="18" charset="0"/>
              </a:rPr>
              <a:t>Such as electromagnetic compatibility (EMC), power density, harmonics, high voltage contactors, solid state power controller [38] and so on. </a:t>
            </a:r>
          </a:p>
          <a:p>
            <a:pPr algn="just">
              <a:lnSpc>
                <a:spcPct val="150000"/>
              </a:lnSpc>
            </a:pPr>
            <a:r>
              <a:rPr lang="en-IN" sz="2000" dirty="0" smtClean="0">
                <a:latin typeface="Times New Roman" pitchFamily="18" charset="0"/>
                <a:cs typeface="Times New Roman" pitchFamily="18" charset="0"/>
              </a:rPr>
              <a:t>To meet and finally triumph these challenges, researchers had proposed many effective way, such as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semiconductors and optimal design at the system level. An the end of 1970’s, the idea of using electricity as dominant power source emerged and during this period the concept of More Electric Aircraft was proposed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Based on the analysis, the most promising EPS architectures are those that reach a good trade off among the three </a:t>
            </a:r>
            <a:r>
              <a:rPr lang="en-IN" sz="2000" dirty="0" err="1" smtClean="0">
                <a:latin typeface="Times New Roman" pitchFamily="18" charset="0"/>
                <a:cs typeface="Times New Roman" pitchFamily="18" charset="0"/>
              </a:rPr>
              <a:t>FoM</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Parallel hybrid and series hybrid EPS architectures, using fuel cell as ESS are the four cases with best performance .</a:t>
            </a:r>
          </a:p>
          <a:p>
            <a:pPr algn="just">
              <a:lnSpc>
                <a:spcPct val="150000"/>
              </a:lnSpc>
            </a:pPr>
            <a:r>
              <a:rPr lang="en-IN" sz="2000" dirty="0" smtClean="0">
                <a:latin typeface="Times New Roman" pitchFamily="18" charset="0"/>
                <a:cs typeface="Times New Roman" pitchFamily="18" charset="0"/>
              </a:rPr>
              <a:t>As regards ac EPS architectures, it has been assumed that ac-ac converters must achieve a </a:t>
            </a:r>
            <a:r>
              <a:rPr lang="en-IN" sz="2000" dirty="0" err="1" smtClean="0">
                <a:latin typeface="Times New Roman" pitchFamily="18" charset="0"/>
                <a:cs typeface="Times New Roman" pitchFamily="18" charset="0"/>
              </a:rPr>
              <a:t>highperformance</a:t>
            </a:r>
            <a:r>
              <a:rPr lang="en-IN" sz="2000" dirty="0" smtClean="0">
                <a:latin typeface="Times New Roman" pitchFamily="18" charset="0"/>
                <a:cs typeface="Times New Roman" pitchFamily="18" charset="0"/>
              </a:rPr>
              <a:t> (i.e., very high reliability, over 99% efficiency and high specific power density). </a:t>
            </a:r>
          </a:p>
          <a:p>
            <a:pPr algn="just">
              <a:lnSpc>
                <a:spcPct val="150000"/>
              </a:lnSpc>
            </a:pPr>
            <a:r>
              <a:rPr lang="en-IN" sz="2000" dirty="0" smtClean="0">
                <a:latin typeface="Times New Roman" pitchFamily="18" charset="0"/>
                <a:cs typeface="Times New Roman" pitchFamily="18" charset="0"/>
              </a:rPr>
              <a:t>These requirements stress the design of this component making it extremely difficult to achieve the requirements and thus falling short in comparison to simple dc EPS architectures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CO2 emissions from commercial aviation, 2018</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B. Graver,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To better understand carbon emissions associated with commercial aviation, this paper develops a bottom-up, global aviation CO2 inventory for calendar year 2018.</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Pentagon Fuel Use, Climate Change and the Cost of War Final</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C. Neta,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The threats of terrorism and Russian, Iranian, Chinese or Korean aggression are all real, but terrorists and these countries are not certain to attack the US.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More-electric aircraft-system considerations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Moir,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addresses some of the issues and trends becoming apparent in aircraft electrical power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Investigation on the Selection of Electric Power System Architecture for Future More Electric Aircraft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Chen, C. Wang, and J. Chen,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Necessary simulation studies are carried out in MATLAB/</a:t>
                      </a:r>
                      <a:r>
                        <a:rPr lang="en-US" sz="2000" dirty="0" err="1">
                          <a:solidFill>
                            <a:srgbClr val="333333"/>
                          </a:solidFill>
                          <a:latin typeface="Times New Roman"/>
                          <a:ea typeface="Calibri"/>
                          <a:cs typeface="Latha"/>
                        </a:rPr>
                        <a:t>Simulink</a:t>
                      </a:r>
                      <a:r>
                        <a:rPr lang="en-US" sz="2000" dirty="0">
                          <a:solidFill>
                            <a:srgbClr val="333333"/>
                          </a:solidFill>
                          <a:latin typeface="Times New Roman"/>
                          <a:ea typeface="Calibri"/>
                          <a:cs typeface="Latha"/>
                        </a:rPr>
                        <a:t> to prove the correctness of stability study.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3.jpg"/>
          <p:cNvPicPr>
            <a:picLocks noGrp="1" noChangeAspect="1" noChangeArrowheads="1"/>
          </p:cNvPicPr>
          <p:nvPr>
            <p:ph idx="1"/>
          </p:nvPr>
        </p:nvPicPr>
        <p:blipFill>
          <a:blip r:embed="rId2"/>
          <a:srcRect/>
          <a:stretch>
            <a:fillRect/>
          </a:stretch>
        </p:blipFill>
        <p:spPr bwMode="auto">
          <a:xfrm>
            <a:off x="1981200" y="1600200"/>
            <a:ext cx="5943600" cy="45719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95400" y="10668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A comparative analysis on AEA state of art architectures has been presented in this work and has yielded a set of promising EPS architectures that have been compared using three </a:t>
            </a:r>
            <a:r>
              <a:rPr lang="en-IN" sz="1600" dirty="0" err="1" smtClean="0">
                <a:latin typeface="Times New Roman" pitchFamily="18" charset="0"/>
                <a:cs typeface="Times New Roman" pitchFamily="18" charset="0"/>
              </a:rPr>
              <a:t>FoMs</a:t>
            </a:r>
            <a:r>
              <a:rPr lang="en-IN" sz="1600" dirty="0" smtClean="0">
                <a:latin typeface="Times New Roman" pitchFamily="18" charset="0"/>
                <a:cs typeface="Times New Roman" pitchFamily="18" charset="0"/>
              </a:rPr>
              <a:t> (i.e., reliability, efficiency and specific power density), </a:t>
            </a:r>
            <a:r>
              <a:rPr lang="en-IN" sz="1600" dirty="0" err="1" smtClean="0">
                <a:latin typeface="Times New Roman" pitchFamily="18" charset="0"/>
                <a:cs typeface="Times New Roman" pitchFamily="18" charset="0"/>
              </a:rPr>
              <a:t>andIn</a:t>
            </a:r>
            <a:r>
              <a:rPr lang="en-IN" sz="1600" dirty="0" smtClean="0">
                <a:latin typeface="Times New Roman" pitchFamily="18" charset="0"/>
                <a:cs typeface="Times New Roman" pitchFamily="18" charset="0"/>
              </a:rPr>
              <a:t> the case of dc EPS architectures, it has been highlighted the benefits regarding the reduction of cable weight and the ease of implementation for both turboelectric and hybrid propulsion systems. From the analysis, it has been concluded that the parallel hybrid and the series hybrid configurations can be considered promising future aircraft EPS architectures in the medium-term for CO2 emissions reduction. However, the resultant specific power for those EPS architectures conclude that the 10-year horizon </a:t>
            </a:r>
            <a:r>
              <a:rPr lang="en-IN" sz="1600" dirty="0" err="1" smtClean="0">
                <a:latin typeface="Times New Roman" pitchFamily="18" charset="0"/>
                <a:cs typeface="Times New Roman" pitchFamily="18" charset="0"/>
              </a:rPr>
              <a:t>FoM</a:t>
            </a:r>
            <a:r>
              <a:rPr lang="en-IN" sz="1600" dirty="0" smtClean="0">
                <a:latin typeface="Times New Roman" pitchFamily="18" charset="0"/>
                <a:cs typeface="Times New Roman" pitchFamily="18" charset="0"/>
              </a:rPr>
              <a:t> building block estimations do not achieve the fixed target objectives of specific power for </a:t>
            </a:r>
            <a:r>
              <a:rPr lang="en-IN" sz="1600" dirty="0" err="1" smtClean="0">
                <a:latin typeface="Times New Roman" pitchFamily="18" charset="0"/>
                <a:cs typeface="Times New Roman" pitchFamily="18" charset="0"/>
              </a:rPr>
              <a:t>narrowbody</a:t>
            </a:r>
            <a:r>
              <a:rPr lang="en-IN" sz="1600" dirty="0" smtClean="0">
                <a:latin typeface="Times New Roman" pitchFamily="18" charset="0"/>
                <a:cs typeface="Times New Roman" pitchFamily="18" charset="0"/>
              </a:rPr>
              <a:t> aircrafts requiring a technological breakthrough in some technologies. Although the main limiting factors is the ESS additional weight, progression of all building blocks technology is needed.</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“IATA Forecast Predicts 8.2 billion Air </a:t>
            </a:r>
            <a:r>
              <a:rPr lang="en-IN" sz="1600" dirty="0" err="1" smtClean="0">
                <a:latin typeface="Times New Roman" pitchFamily="18" charset="0"/>
                <a:cs typeface="Times New Roman" pitchFamily="18" charset="0"/>
              </a:rPr>
              <a:t>Travelers</a:t>
            </a:r>
            <a:r>
              <a:rPr lang="en-IN" sz="1600" dirty="0" smtClean="0">
                <a:latin typeface="Times New Roman" pitchFamily="18" charset="0"/>
                <a:cs typeface="Times New Roman" pitchFamily="18" charset="0"/>
              </a:rPr>
              <a:t> in 2037.” https://www.iata.org/en/pressroom/pr/2018-10-24-02/ (accessed Sep. 04, 2020). </a:t>
            </a:r>
          </a:p>
          <a:p>
            <a:pPr algn="just">
              <a:lnSpc>
                <a:spcPct val="160000"/>
              </a:lnSpc>
            </a:pPr>
            <a:r>
              <a:rPr lang="en-IN" sz="1600" dirty="0" smtClean="0">
                <a:latin typeface="Times New Roman" pitchFamily="18" charset="0"/>
                <a:cs typeface="Times New Roman" pitchFamily="18" charset="0"/>
              </a:rPr>
              <a:t>[2] B. Graver, “CO2 emissions from commercial aviation, 2018,” p. 13, 2018. </a:t>
            </a:r>
          </a:p>
          <a:p>
            <a:pPr algn="just">
              <a:lnSpc>
                <a:spcPct val="160000"/>
              </a:lnSpc>
            </a:pPr>
            <a:r>
              <a:rPr lang="en-IN" sz="1600" dirty="0" smtClean="0">
                <a:latin typeface="Times New Roman" pitchFamily="18" charset="0"/>
                <a:cs typeface="Times New Roman" pitchFamily="18" charset="0"/>
              </a:rPr>
              <a:t>[3] C. </a:t>
            </a:r>
            <a:r>
              <a:rPr lang="en-IN" sz="1600" dirty="0" err="1" smtClean="0">
                <a:latin typeface="Times New Roman" pitchFamily="18" charset="0"/>
                <a:cs typeface="Times New Roman" pitchFamily="18" charset="0"/>
              </a:rPr>
              <a:t>Neta</a:t>
            </a:r>
            <a:r>
              <a:rPr lang="en-IN" sz="1600" dirty="0" smtClean="0">
                <a:latin typeface="Times New Roman" pitchFamily="18" charset="0"/>
                <a:cs typeface="Times New Roman" pitchFamily="18" charset="0"/>
              </a:rPr>
              <a:t>, “Pentagon Fuel Use, Climate Change and the Cost of War Final.”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Europäische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Kommission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Europäische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Kommission</a:t>
            </a:r>
            <a:r>
              <a:rPr lang="en-IN" sz="1600" dirty="0" smtClean="0">
                <a:latin typeface="Times New Roman" pitchFamily="18" charset="0"/>
                <a:cs typeface="Times New Roman" pitchFamily="18" charset="0"/>
              </a:rPr>
              <a:t>, Eds., </a:t>
            </a:r>
            <a:r>
              <a:rPr lang="en-IN" sz="1600" dirty="0" err="1" smtClean="0">
                <a:latin typeface="Times New Roman" pitchFamily="18" charset="0"/>
                <a:cs typeface="Times New Roman" pitchFamily="18" charset="0"/>
              </a:rPr>
              <a:t>Flightpath</a:t>
            </a:r>
            <a:r>
              <a:rPr lang="en-IN" sz="1600" dirty="0" smtClean="0">
                <a:latin typeface="Times New Roman" pitchFamily="18" charset="0"/>
                <a:cs typeface="Times New Roman" pitchFamily="18" charset="0"/>
              </a:rPr>
              <a:t> 2050: Europe’s vision for aviation; maintaining global leadership and serving society’s needs; report of the High-Level Group on Aviation Research. Luxembourg: Publ. Off. of the Europe. Union, 2011. </a:t>
            </a:r>
          </a:p>
          <a:p>
            <a:pPr algn="just">
              <a:lnSpc>
                <a:spcPct val="160000"/>
              </a:lnSpc>
            </a:pPr>
            <a:r>
              <a:rPr lang="en-IN" sz="1600" dirty="0" smtClean="0">
                <a:latin typeface="Times New Roman" pitchFamily="18" charset="0"/>
                <a:cs typeface="Times New Roman" pitchFamily="18" charset="0"/>
              </a:rPr>
              <a:t>[5] “Welcome to the Clean Sky | Clean Sky.” https://www.cleansky.eu/ (accessed Sep. 04, 2020). </a:t>
            </a:r>
          </a:p>
          <a:p>
            <a:pPr algn="just">
              <a:lnSpc>
                <a:spcPct val="160000"/>
              </a:lnSpc>
            </a:pPr>
            <a:r>
              <a:rPr lang="en-IN" sz="1600" dirty="0" smtClean="0">
                <a:latin typeface="Times New Roman" pitchFamily="18" charset="0"/>
                <a:cs typeface="Times New Roman" pitchFamily="18" charset="0"/>
              </a:rPr>
              <a:t>[6]CS3PG,“Clean_Aviation_SRIA_R1.”http://cleanaviation.eu/files/Clean_Aviation_SRIA_R1_for_public__consultation.pdf (accessed Sep. 09,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[7] I. </a:t>
            </a:r>
            <a:r>
              <a:rPr lang="en-IN" sz="1600" dirty="0" err="1" smtClean="0">
                <a:latin typeface="Times New Roman" pitchFamily="18" charset="0"/>
                <a:cs typeface="Times New Roman" pitchFamily="18" charset="0"/>
              </a:rPr>
              <a:t>Moir</a:t>
            </a:r>
            <a:r>
              <a:rPr lang="en-IN" sz="1600" dirty="0" smtClean="0">
                <a:latin typeface="Times New Roman" pitchFamily="18" charset="0"/>
                <a:cs typeface="Times New Roman" pitchFamily="18" charset="0"/>
              </a:rPr>
              <a:t>, “More-electric aircraft-system considerations,” in IEE Colloquium on Electrical Machines and Systems for the More Electric Aircraft (Ref. No. 1999/180), Nov. 1999, p. 10/1-10/9,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10.1049/ic:19990839. </a:t>
            </a:r>
          </a:p>
          <a:p>
            <a:pPr algn="just">
              <a:lnSpc>
                <a:spcPct val="170000"/>
              </a:lnSpc>
            </a:pPr>
            <a:r>
              <a:rPr lang="en-IN" sz="1600" dirty="0" smtClean="0">
                <a:latin typeface="Times New Roman" pitchFamily="18" charset="0"/>
                <a:cs typeface="Times New Roman" pitchFamily="18" charset="0"/>
              </a:rPr>
              <a:t>[8] J. Chen, C. Wang, and J. Chen, “Investigation on the Selection of Electric Power System Architecture for Future More Electric Aircraft,” IEEE Transactions on Transportation Electrification, vol. 4, no. 2, pp. 563–576, Jun. 2018,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10.1109/TTE.2018.2792332. </a:t>
            </a:r>
          </a:p>
          <a:p>
            <a:pPr algn="just">
              <a:lnSpc>
                <a:spcPct val="170000"/>
              </a:lnSpc>
            </a:pPr>
            <a:r>
              <a:rPr lang="en-IN" sz="1600" dirty="0" smtClean="0">
                <a:latin typeface="Times New Roman" pitchFamily="18" charset="0"/>
                <a:cs typeface="Times New Roman" pitchFamily="18" charset="0"/>
              </a:rPr>
              <a:t>[9] Robert Thomson, “Aircraft Electrical Propulsion – The Next Chapter of Aviation?” </a:t>
            </a:r>
            <a:r>
              <a:rPr lang="en-IN" sz="1600" dirty="0" err="1" smtClean="0">
                <a:latin typeface="Times New Roman" pitchFamily="18" charset="0"/>
                <a:cs typeface="Times New Roman" pitchFamily="18" charset="0"/>
              </a:rPr>
              <a:t>Think:act</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[10] CleanSky2, “Hydrogen Powered Aviation report.” https://www.fch.europa.eu/sites/default/files/FCH%20Docs/20200507_Hydro gen%20Powered%20Aviation%20report_FINAL%20web%20%28ID%20870 6035%29.pdf (accessed Sep. 04, 2020).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1215</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Future of Electrical Aircraft Energy Power Systems An architecture review</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2021-05-22T15:46:45Z</dcterms:modified>
</cp:coreProperties>
</file>