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Fast Power System Event Identification using Enhanced LSTM Network with Renewable Energy Integration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838200"/>
            <a:ext cx="7498080" cy="5257800"/>
          </a:xfrm>
        </p:spPr>
        <p:txBody>
          <a:bodyPr>
            <a:noAutofit/>
          </a:bodyPr>
          <a:lstStyle/>
          <a:p>
            <a:pPr algn="just">
              <a:buNone/>
            </a:pPr>
            <a:r>
              <a:rPr lang="en-IN" sz="2000" dirty="0" smtClean="0">
                <a:latin typeface="Times New Roman" pitchFamily="18" charset="0"/>
                <a:cs typeface="Times New Roman" pitchFamily="18" charset="0"/>
              </a:rPr>
              <a:t>    Accurate and fast event identification in power systems is critical for taking timely controls to avoid instability. In this paper, a </a:t>
            </a:r>
            <a:r>
              <a:rPr lang="en-IN" sz="2000" dirty="0" err="1" smtClean="0">
                <a:latin typeface="Times New Roman" pitchFamily="18" charset="0"/>
                <a:cs typeface="Times New Roman" pitchFamily="18" charset="0"/>
              </a:rPr>
              <a:t>synchrophasor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measurementbased</a:t>
            </a:r>
            <a:r>
              <a:rPr lang="en-IN" sz="2000" dirty="0" smtClean="0">
                <a:latin typeface="Times New Roman" pitchFamily="18" charset="0"/>
                <a:cs typeface="Times New Roman" pitchFamily="18" charset="0"/>
              </a:rPr>
              <a:t> fast and robust event identification method is proposed considering different penetration levels of renewable energy. A difference </a:t>
            </a:r>
            <a:r>
              <a:rPr lang="en-IN" sz="2000" dirty="0" err="1" smtClean="0">
                <a:latin typeface="Times New Roman" pitchFamily="18" charset="0"/>
                <a:cs typeface="Times New Roman" pitchFamily="18" charset="0"/>
              </a:rPr>
              <a:t>Teager</a:t>
            </a:r>
            <a:r>
              <a:rPr lang="en-IN" sz="2000" dirty="0" smtClean="0">
                <a:latin typeface="Times New Roman" pitchFamily="18" charset="0"/>
                <a:cs typeface="Times New Roman" pitchFamily="18" charset="0"/>
              </a:rPr>
              <a:t>-Kaiser energy operator (</a:t>
            </a:r>
            <a:r>
              <a:rPr lang="en-IN" sz="2000" dirty="0" err="1" smtClean="0">
                <a:latin typeface="Times New Roman" pitchFamily="18" charset="0"/>
                <a:cs typeface="Times New Roman" pitchFamily="18" charset="0"/>
              </a:rPr>
              <a:t>dTKEO</a:t>
            </a:r>
            <a:r>
              <a:rPr lang="en-IN" sz="2000" dirty="0" smtClean="0">
                <a:latin typeface="Times New Roman" pitchFamily="18" charset="0"/>
                <a:cs typeface="Times New Roman" pitchFamily="18" charset="0"/>
              </a:rPr>
              <a:t>)-based algorithm is first proposed to improve multiple-events detection accuracy. Then, feature extractions via the integrated additive angular margin (AAM) loss and the long short-term memory (LSTM) network are developed. This allows us to deal with </a:t>
            </a:r>
            <a:r>
              <a:rPr lang="en-IN" sz="2000" dirty="0" err="1" smtClean="0">
                <a:latin typeface="Times New Roman" pitchFamily="18" charset="0"/>
                <a:cs typeface="Times New Roman" pitchFamily="18" charset="0"/>
              </a:rPr>
              <a:t>intraclass</a:t>
            </a:r>
            <a:r>
              <a:rPr lang="en-IN" sz="2000" dirty="0" smtClean="0">
                <a:latin typeface="Times New Roman" pitchFamily="18" charset="0"/>
                <a:cs typeface="Times New Roman" pitchFamily="18" charset="0"/>
              </a:rPr>
              <a:t> similarity and inter-class variance of events when high penetration renewable energy occurs. With the extracted features, a multi-stage weighted summing (MSWS) </a:t>
            </a:r>
            <a:r>
              <a:rPr lang="en-IN" sz="2000" dirty="0" err="1" smtClean="0">
                <a:latin typeface="Times New Roman" pitchFamily="18" charset="0"/>
                <a:cs typeface="Times New Roman" pitchFamily="18" charset="0"/>
              </a:rPr>
              <a:t>lossbased</a:t>
            </a:r>
            <a:r>
              <a:rPr lang="en-IN" sz="2000" dirty="0" smtClean="0">
                <a:latin typeface="Times New Roman" pitchFamily="18" charset="0"/>
                <a:cs typeface="Times New Roman" pitchFamily="18" charset="0"/>
              </a:rPr>
              <a:t> criterion is developed for adaptive data window determination and fast event pre-classification. Finally, the re-identification model based on feature similarity is established to identify unknown events, a challenge for existing machine learning algorithms. Simulation results on the IEEE 39-bus, </a:t>
            </a:r>
            <a:r>
              <a:rPr lang="en-IN" sz="2000" dirty="0" err="1" smtClean="0">
                <a:latin typeface="Times New Roman" pitchFamily="18" charset="0"/>
                <a:cs typeface="Times New Roman" pitchFamily="18" charset="0"/>
              </a:rPr>
              <a:t>Kundur</a:t>
            </a:r>
            <a:r>
              <a:rPr lang="en-IN" sz="2000" dirty="0" smtClean="0">
                <a:latin typeface="Times New Roman" pitchFamily="18" charset="0"/>
                <a:cs typeface="Times New Roman" pitchFamily="18" charset="0"/>
              </a:rPr>
              <a:t> 2-area, and an actual large-scale power grid system are used to demonstrate the advantages of the proposed method over others.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Although onshore wind turbines have reached maturity due to the sooner evolution and, currently, most of the existing wind farms are onshore, offshore harvesting has drawn attention in the past years as well due to its desirable features.</a:t>
            </a:r>
          </a:p>
          <a:p>
            <a:pPr algn="just">
              <a:lnSpc>
                <a:spcPct val="150000"/>
              </a:lnSpc>
            </a:pPr>
            <a:r>
              <a:rPr lang="en-IN" sz="2000" dirty="0" smtClean="0">
                <a:latin typeface="Times New Roman" pitchFamily="18" charset="0"/>
                <a:cs typeface="Times New Roman" pitchFamily="18" charset="0"/>
              </a:rPr>
              <a:t>Forecasting models based on deep learning are able to overcome the barriers and limitations of the existing statistical forecasting models, which are mostly formulated as a linear model in dealing with longer forecasting time horizons.</a:t>
            </a:r>
          </a:p>
          <a:p>
            <a:pPr algn="just">
              <a:lnSpc>
                <a:spcPct val="150000"/>
              </a:lnSpc>
            </a:pPr>
            <a:r>
              <a:rPr lang="en-IN" sz="2000" dirty="0" smtClean="0">
                <a:latin typeface="Times New Roman" pitchFamily="18" charset="0"/>
                <a:cs typeface="Times New Roman" pitchFamily="18" charset="0"/>
              </a:rPr>
              <a:t>Among other existing FCs, Proton Exchange Membrane Fuel Cell (PEMFC), Direct Methanol Fuel Cell (DMFC), Alkaline Fuel Cells (AFC), and Solid Oxide Fuel Cells (SOFC) are the most known ones.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handle the intra-class similarity caused by DERs integration, the diffusion kernel density estimation (DKDE) and a deep neural network (DNN) are combined . </a:t>
            </a:r>
          </a:p>
          <a:p>
            <a:pPr algn="just">
              <a:lnSpc>
                <a:spcPct val="150000"/>
              </a:lnSpc>
            </a:pPr>
            <a:r>
              <a:rPr lang="en-IN" sz="2000" dirty="0" smtClean="0">
                <a:latin typeface="Times New Roman" pitchFamily="18" charset="0"/>
                <a:cs typeface="Times New Roman" pitchFamily="18" charset="0"/>
              </a:rPr>
              <a:t>However, it does not handle the intra-class similarity issue with the increased penetration of DERs. </a:t>
            </a:r>
          </a:p>
          <a:p>
            <a:pPr algn="just">
              <a:lnSpc>
                <a:spcPct val="150000"/>
              </a:lnSpc>
            </a:pPr>
            <a:r>
              <a:rPr lang="en-IN" sz="2000" dirty="0" smtClean="0">
                <a:latin typeface="Times New Roman" pitchFamily="18" charset="0"/>
                <a:cs typeface="Times New Roman" pitchFamily="18" charset="0"/>
              </a:rPr>
              <a:t>Furthermore, existing algorithms do not address unknown </a:t>
            </a:r>
            <a:r>
              <a:rPr lang="en-IN" sz="2000" dirty="0" err="1" smtClean="0">
                <a:latin typeface="Times New Roman" pitchFamily="18" charset="0"/>
                <a:cs typeface="Times New Roman" pitchFamily="18" charset="0"/>
              </a:rPr>
              <a:t>events.It</a:t>
            </a:r>
            <a:r>
              <a:rPr lang="en-IN" sz="2000" dirty="0" smtClean="0">
                <a:latin typeface="Times New Roman" pitchFamily="18" charset="0"/>
                <a:cs typeface="Times New Roman" pitchFamily="18" charset="0"/>
              </a:rPr>
              <a:t> is worth noting that this paper mainly focuses on the large disturbance events detection and identification, such as faults, generation loss, or load switch-off/on, etc. The remainder of this paper is organized as follows shows the problem formulations.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 a wind power trading model, including a regulation strategy, is proposed for the day-ahead California electricity market.</a:t>
            </a:r>
          </a:p>
          <a:p>
            <a:pPr algn="just">
              <a:lnSpc>
                <a:spcPct val="150000"/>
              </a:lnSpc>
            </a:pPr>
            <a:r>
              <a:rPr lang="en-IN" sz="2000" dirty="0" smtClean="0">
                <a:latin typeface="Times New Roman" pitchFamily="18" charset="0"/>
                <a:cs typeface="Times New Roman" pitchFamily="18" charset="0"/>
              </a:rPr>
              <a:t>Moreover, a state-space dynamic model is proposed in for PV systems with full ancillary services support. </a:t>
            </a:r>
          </a:p>
          <a:p>
            <a:pPr algn="just">
              <a:lnSpc>
                <a:spcPct val="150000"/>
              </a:lnSpc>
            </a:pPr>
            <a:r>
              <a:rPr lang="en-IN" sz="2000" dirty="0" smtClean="0">
                <a:latin typeface="Times New Roman" pitchFamily="18" charset="0"/>
                <a:cs typeface="Times New Roman" pitchFamily="18" charset="0"/>
              </a:rPr>
              <a:t>In , a reactive power regulation method is suggested to provide ancillary services by PV inverters using three-phase control strategies.</a:t>
            </a:r>
          </a:p>
          <a:p>
            <a:pPr algn="just">
              <a:lnSpc>
                <a:spcPct val="150000"/>
              </a:lnSpc>
            </a:pPr>
            <a:r>
              <a:rPr lang="en-IN" sz="2000" dirty="0" smtClean="0">
                <a:latin typeface="Times New Roman" pitchFamily="18" charset="0"/>
                <a:cs typeface="Times New Roman" pitchFamily="18" charset="0"/>
              </a:rPr>
              <a:t>The authors of  proposed a new Repeated Wavelet Transform (WT) based Auto Regressive Integrated Moving Average (ARIMA) (WT-ARIMA) model to predict the wind speed on very short time intervals.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residual CNN is proposed in  which improves the network training convergence speed and detection accuracy. </a:t>
            </a:r>
          </a:p>
          <a:p>
            <a:pPr algn="just">
              <a:lnSpc>
                <a:spcPct val="150000"/>
              </a:lnSpc>
            </a:pPr>
            <a:r>
              <a:rPr lang="en-IN" sz="2000" dirty="0" smtClean="0">
                <a:latin typeface="Times New Roman" pitchFamily="18" charset="0"/>
                <a:cs typeface="Times New Roman" pitchFamily="18" charset="0"/>
              </a:rPr>
              <a:t>In , maximum overlap discrete wavelet transform and stacked sparse </a:t>
            </a:r>
            <a:r>
              <a:rPr lang="en-IN" sz="2000" dirty="0" err="1" smtClean="0">
                <a:latin typeface="Times New Roman" pitchFamily="18" charset="0"/>
                <a:cs typeface="Times New Roman" pitchFamily="18" charset="0"/>
              </a:rPr>
              <a:t>denoising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are combined to improve the anti-noise performance in disturbance detection.</a:t>
            </a:r>
          </a:p>
          <a:p>
            <a:pPr algn="just">
              <a:lnSpc>
                <a:spcPct val="150000"/>
              </a:lnSpc>
            </a:pPr>
            <a:r>
              <a:rPr lang="en-IN" sz="2000" dirty="0" smtClean="0">
                <a:latin typeface="Times New Roman" pitchFamily="18" charset="0"/>
                <a:cs typeface="Times New Roman" pitchFamily="18" charset="0"/>
              </a:rPr>
              <a:t>However, the </a:t>
            </a:r>
            <a:r>
              <a:rPr lang="en-IN" sz="2000" dirty="0" err="1" smtClean="0">
                <a:latin typeface="Times New Roman" pitchFamily="18" charset="0"/>
                <a:cs typeface="Times New Roman" pitchFamily="18" charset="0"/>
              </a:rPr>
              <a:t>Softmax</a:t>
            </a:r>
            <a:r>
              <a:rPr lang="en-IN" sz="2000" dirty="0" smtClean="0">
                <a:latin typeface="Times New Roman" pitchFamily="18" charset="0"/>
                <a:cs typeface="Times New Roman" pitchFamily="18" charset="0"/>
              </a:rPr>
              <a:t> loss only learns separable features that are not sufficiently discriminative, which may result in poor performance for some cases, such as the events with only slight differences.</a:t>
            </a:r>
          </a:p>
          <a:p>
            <a:pPr algn="just">
              <a:lnSpc>
                <a:spcPct val="150000"/>
              </a:lnSpc>
            </a:pPr>
            <a:r>
              <a:rPr lang="en-IN" sz="2000" dirty="0" smtClean="0">
                <a:latin typeface="Times New Roman" pitchFamily="18" charset="0"/>
                <a:cs typeface="Times New Roman" pitchFamily="18" charset="0"/>
              </a:rPr>
              <a:t>The overall accuracy of the test data is 97.99%, which indicates that the proposed method achieves good performances for event identification with renewable energy integrations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35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Distributed formal analysis for power networks with deep integration of distributed energy resources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Y. Li, P. Zhang, M. Althoff and M. Yue,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Therefore, DFA provides an invaluable tool for designing and operating the interconnected power networks of the future, which will feature the deep integration of DERs.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Power system frequency monitoring network (FNET) implementation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 Zhong,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summarizes the implementation of the FNET system and shows some preliminary observations and analyses of the data that have been collected from the FNET.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 new approach to power system disturbance assessment using wide area post disturbance records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K. Jena, B. K. Panigrahi, and S. R. Samantaray,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This paper presents an empirical wavelet transform (EWT) based approach to perform postmortem analysis of wide-area measurement (WAM) based signals.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Real-time identification of dynamic events in power systems using PMU data, and potential applications—models, promises, and challenges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Brahma, R. Kavasseri, H. Cao, N. R. Chaudhuri, T. Alexopoulos and Y. Cui,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Potential applications of the task to improve security of power system protection and anomaly detection in the case of a </a:t>
                      </a:r>
                      <a:r>
                        <a:rPr lang="en-US" sz="1800" dirty="0" err="1">
                          <a:solidFill>
                            <a:srgbClr val="333333"/>
                          </a:solidFill>
                          <a:latin typeface="Times New Roman"/>
                          <a:ea typeface="Calibri"/>
                          <a:cs typeface="Latha"/>
                        </a:rPr>
                        <a:t>cyberattack</a:t>
                      </a:r>
                      <a:r>
                        <a:rPr lang="en-US" sz="1800" dirty="0">
                          <a:solidFill>
                            <a:srgbClr val="333333"/>
                          </a:solidFill>
                          <a:latin typeface="Times New Roman"/>
                          <a:ea typeface="Calibri"/>
                          <a:cs typeface="Latha"/>
                        </a:rPr>
                        <a:t> are conceptualized.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600200" y="1681162"/>
            <a:ext cx="6934200" cy="433387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838200"/>
            <a:ext cx="7498080" cy="4800600"/>
          </a:xfrm>
        </p:spPr>
        <p:txBody>
          <a:bodyPr>
            <a:noAutofit/>
          </a:bodyPr>
          <a:lstStyle/>
          <a:p>
            <a:pPr algn="just">
              <a:buNone/>
            </a:pPr>
            <a:r>
              <a:rPr lang="en-IN" sz="1900" dirty="0" smtClean="0">
                <a:latin typeface="Times New Roman" pitchFamily="18" charset="0"/>
                <a:cs typeface="Times New Roman" pitchFamily="18" charset="0"/>
              </a:rPr>
              <a:t>    This paper presents a fast and robust method for event detection and identification with different levels of renewable energy penetrations. It leverages the PMU data as well as enhanced </a:t>
            </a:r>
            <a:r>
              <a:rPr lang="en-IN" sz="1900" dirty="0" err="1" smtClean="0">
                <a:latin typeface="Times New Roman" pitchFamily="18" charset="0"/>
                <a:cs typeface="Times New Roman" pitchFamily="18" charset="0"/>
              </a:rPr>
              <a:t>dTKEO</a:t>
            </a:r>
            <a:r>
              <a:rPr lang="en-IN" sz="1900" dirty="0" smtClean="0">
                <a:latin typeface="Times New Roman" pitchFamily="18" charset="0"/>
                <a:cs typeface="Times New Roman" pitchFamily="18" charset="0"/>
              </a:rPr>
              <a:t> for multiple event detection while developing an enhanced integrated LSTM model for event identification. In particular, the AAM loss is used together with LSTM for better feature extractions, including the intra-class similarity and interclass variance of events when high penetration renewable energy occurs. To enable a fast event identification, the MSWS loss is embedded into the LSTM model and this also provides the adaptive data window. The existing machine learning algorithms could not deal with the unknown events, a challenge that must be solved in today’s more and more complicated grid. With the developed re-identification model based on feature similarity, we can achieve very high identification accuracy under different renewable energy penetrations. Comparisons results with many other machine learning algorithms on the IEEE 39-bus system demonstrate that the proposed method has both high event detection and identification accuracies while being robust to varying renewable integration scenarios. Results on the </a:t>
            </a:r>
            <a:r>
              <a:rPr lang="en-IN" sz="1900" dirty="0" err="1" smtClean="0">
                <a:latin typeface="Times New Roman" pitchFamily="18" charset="0"/>
                <a:cs typeface="Times New Roman" pitchFamily="18" charset="0"/>
              </a:rPr>
              <a:t>Kundur</a:t>
            </a:r>
            <a:r>
              <a:rPr lang="en-IN" sz="1900" dirty="0" smtClean="0">
                <a:latin typeface="Times New Roman" pitchFamily="18" charset="0"/>
                <a:cs typeface="Times New Roman" pitchFamily="18" charset="0"/>
              </a:rPr>
              <a:t> 2-area test system and an actual large-scale power system in China demonstrate further </a:t>
            </a:r>
            <a:r>
              <a:rPr lang="en-IN" sz="1900" dirty="0" err="1" smtClean="0">
                <a:latin typeface="Times New Roman" pitchFamily="18" charset="0"/>
                <a:cs typeface="Times New Roman" pitchFamily="18" charset="0"/>
              </a:rPr>
              <a:t>generalizability</a:t>
            </a:r>
            <a:r>
              <a:rPr lang="en-IN" sz="1900" dirty="0" smtClean="0">
                <a:latin typeface="Times New Roman" pitchFamily="18" charset="0"/>
                <a:cs typeface="Times New Roman" pitchFamily="18" charset="0"/>
              </a:rPr>
              <a:t> of the proposed method.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Y. Li, P. Zhang, M. </a:t>
            </a:r>
            <a:r>
              <a:rPr lang="en-IN" sz="1400" dirty="0" err="1" smtClean="0">
                <a:latin typeface="Times New Roman" pitchFamily="18" charset="0"/>
                <a:cs typeface="Times New Roman" pitchFamily="18" charset="0"/>
              </a:rPr>
              <a:t>Althoff</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Yue</a:t>
            </a:r>
            <a:r>
              <a:rPr lang="en-IN" sz="1400" dirty="0" smtClean="0">
                <a:latin typeface="Times New Roman" pitchFamily="18" charset="0"/>
                <a:cs typeface="Times New Roman" pitchFamily="18" charset="0"/>
              </a:rPr>
              <a:t>, "Distributed formal analysis for power networks with deep integration of distributed energy resources," IEEE Trans. Power Systems, vol. 34, no. 6, pp. 5147-5156, Nov. 2019. </a:t>
            </a:r>
          </a:p>
          <a:p>
            <a:pPr algn="just">
              <a:lnSpc>
                <a:spcPct val="160000"/>
              </a:lnSpc>
            </a:pPr>
            <a:r>
              <a:rPr lang="en-IN" sz="1400" dirty="0" smtClean="0">
                <a:latin typeface="Times New Roman" pitchFamily="18" charset="0"/>
                <a:cs typeface="Times New Roman" pitchFamily="18" charset="0"/>
              </a:rPr>
              <a:t>[2] Z. </a:t>
            </a:r>
            <a:r>
              <a:rPr lang="en-IN" sz="1400" dirty="0" err="1" smtClean="0">
                <a:latin typeface="Times New Roman" pitchFamily="18" charset="0"/>
                <a:cs typeface="Times New Roman" pitchFamily="18" charset="0"/>
              </a:rPr>
              <a:t>Zhong</a:t>
            </a:r>
            <a:r>
              <a:rPr lang="en-IN" sz="1400" dirty="0" smtClean="0">
                <a:latin typeface="Times New Roman" pitchFamily="18" charset="0"/>
                <a:cs typeface="Times New Roman" pitchFamily="18" charset="0"/>
              </a:rPr>
              <a:t>, et al., ‘‘Power system frequency monitoring network (FNET) implementation,’’ IEEE Trans. Power Systems, vol. 20, no. 4, pp. 1914–1921, Nov. 2005. </a:t>
            </a:r>
          </a:p>
          <a:p>
            <a:pPr algn="just">
              <a:lnSpc>
                <a:spcPct val="160000"/>
              </a:lnSpc>
            </a:pPr>
            <a:r>
              <a:rPr lang="en-IN" sz="1400" dirty="0" smtClean="0">
                <a:latin typeface="Times New Roman" pitchFamily="18" charset="0"/>
                <a:cs typeface="Times New Roman" pitchFamily="18" charset="0"/>
              </a:rPr>
              <a:t>[3] M. K. Jena, B. K. </a:t>
            </a:r>
            <a:r>
              <a:rPr lang="en-IN" sz="1400" dirty="0" err="1" smtClean="0">
                <a:latin typeface="Times New Roman" pitchFamily="18" charset="0"/>
                <a:cs typeface="Times New Roman" pitchFamily="18" charset="0"/>
              </a:rPr>
              <a:t>Panigrahi</a:t>
            </a:r>
            <a:r>
              <a:rPr lang="en-IN" sz="1400" dirty="0" smtClean="0">
                <a:latin typeface="Times New Roman" pitchFamily="18" charset="0"/>
                <a:cs typeface="Times New Roman" pitchFamily="18" charset="0"/>
              </a:rPr>
              <a:t>, and S. R. </a:t>
            </a:r>
            <a:r>
              <a:rPr lang="en-IN" sz="1400" dirty="0" err="1" smtClean="0">
                <a:latin typeface="Times New Roman" pitchFamily="18" charset="0"/>
                <a:cs typeface="Times New Roman" pitchFamily="18" charset="0"/>
              </a:rPr>
              <a:t>Samantaray</a:t>
            </a:r>
            <a:r>
              <a:rPr lang="en-IN" sz="1400" dirty="0" smtClean="0">
                <a:latin typeface="Times New Roman" pitchFamily="18" charset="0"/>
                <a:cs typeface="Times New Roman" pitchFamily="18" charset="0"/>
              </a:rPr>
              <a:t>, “A new approach to power system disturbance assessment using wide area post disturbance records,” IEEE Trans. Industrial Informatics, vol. 14, no. 3, pp. 1253–1261, Mar. 2017. </a:t>
            </a:r>
          </a:p>
          <a:p>
            <a:pPr algn="just">
              <a:lnSpc>
                <a:spcPct val="160000"/>
              </a:lnSpc>
            </a:pPr>
            <a:r>
              <a:rPr lang="en-IN" sz="1400" dirty="0" smtClean="0">
                <a:latin typeface="Times New Roman" pitchFamily="18" charset="0"/>
                <a:cs typeface="Times New Roman" pitchFamily="18" charset="0"/>
              </a:rPr>
              <a:t>[4] S. Brahma, R. </a:t>
            </a:r>
            <a:r>
              <a:rPr lang="en-IN" sz="1400" dirty="0" err="1" smtClean="0">
                <a:latin typeface="Times New Roman" pitchFamily="18" charset="0"/>
                <a:cs typeface="Times New Roman" pitchFamily="18" charset="0"/>
              </a:rPr>
              <a:t>Kavasseri</a:t>
            </a:r>
            <a:r>
              <a:rPr lang="en-IN" sz="1400" dirty="0" smtClean="0">
                <a:latin typeface="Times New Roman" pitchFamily="18" charset="0"/>
                <a:cs typeface="Times New Roman" pitchFamily="18" charset="0"/>
              </a:rPr>
              <a:t>, H. Cao, N. R. </a:t>
            </a:r>
            <a:r>
              <a:rPr lang="en-IN" sz="1400" dirty="0" err="1" smtClean="0">
                <a:latin typeface="Times New Roman" pitchFamily="18" charset="0"/>
                <a:cs typeface="Times New Roman" pitchFamily="18" charset="0"/>
              </a:rPr>
              <a:t>Chaudhuri</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Alexopoulos</a:t>
            </a:r>
            <a:r>
              <a:rPr lang="en-IN" sz="1400" dirty="0" smtClean="0">
                <a:latin typeface="Times New Roman" pitchFamily="18" charset="0"/>
                <a:cs typeface="Times New Roman" pitchFamily="18" charset="0"/>
              </a:rPr>
              <a:t> and Y. Cui, "Real-time identification of dynamic events in power systems using PMU data, and potential applications—models, promises, and challenges," IEEE Trans. Power Delivery, vol. 32, no. 1, pp. 294-301, Feb. 2017. </a:t>
            </a:r>
          </a:p>
          <a:p>
            <a:pPr algn="just">
              <a:lnSpc>
                <a:spcPct val="160000"/>
              </a:lnSpc>
            </a:pPr>
            <a:r>
              <a:rPr lang="en-IN" sz="1400" dirty="0" smtClean="0">
                <a:latin typeface="Times New Roman" pitchFamily="18" charset="0"/>
                <a:cs typeface="Times New Roman" pitchFamily="18" charset="0"/>
              </a:rPr>
              <a:t>[5] R. </a:t>
            </a:r>
            <a:r>
              <a:rPr lang="en-IN" sz="1400" dirty="0" err="1" smtClean="0">
                <a:latin typeface="Times New Roman" pitchFamily="18" charset="0"/>
                <a:cs typeface="Times New Roman" pitchFamily="18" charset="0"/>
              </a:rPr>
              <a:t>Yadav</a:t>
            </a:r>
            <a:r>
              <a:rPr lang="en-IN" sz="1400" dirty="0" smtClean="0">
                <a:latin typeface="Times New Roman" pitchFamily="18" charset="0"/>
                <a:cs typeface="Times New Roman" pitchFamily="18" charset="0"/>
              </a:rPr>
              <a:t>, A. K. </a:t>
            </a:r>
            <a:r>
              <a:rPr lang="en-IN" sz="1400" dirty="0" err="1" smtClean="0">
                <a:latin typeface="Times New Roman" pitchFamily="18" charset="0"/>
                <a:cs typeface="Times New Roman" pitchFamily="18" charset="0"/>
              </a:rPr>
              <a:t>Pradhan</a:t>
            </a:r>
            <a:r>
              <a:rPr lang="en-IN" sz="1400" dirty="0" smtClean="0">
                <a:latin typeface="Times New Roman" pitchFamily="18" charset="0"/>
                <a:cs typeface="Times New Roman" pitchFamily="18" charset="0"/>
              </a:rPr>
              <a:t> and I. </a:t>
            </a:r>
            <a:r>
              <a:rPr lang="en-IN" sz="1400" dirty="0" err="1" smtClean="0">
                <a:latin typeface="Times New Roman" pitchFamily="18" charset="0"/>
                <a:cs typeface="Times New Roman" pitchFamily="18" charset="0"/>
              </a:rPr>
              <a:t>Kamwa</a:t>
            </a:r>
            <a:r>
              <a:rPr lang="en-IN" sz="1400" dirty="0" smtClean="0">
                <a:latin typeface="Times New Roman" pitchFamily="18" charset="0"/>
                <a:cs typeface="Times New Roman" pitchFamily="18" charset="0"/>
              </a:rPr>
              <a:t>, "Real-time multiple event detection and classification in power system using signal energy transformations," IEEE Trans. Industrial Informatics, vol. 15, no. 3, pp. 1521-1531, March 2019</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H. Su and T. Liu, "Enhanced-online-random-forest model for static voltage stability assessment using wide area measurements," IEEE Trans. Power Systems, vol. 33, no. 6, pp. 6696-6704, Nov. 2018. </a:t>
            </a:r>
          </a:p>
          <a:p>
            <a:pPr algn="just">
              <a:lnSpc>
                <a:spcPct val="170000"/>
              </a:lnSpc>
            </a:pPr>
            <a:r>
              <a:rPr lang="en-IN" sz="1500" dirty="0" smtClean="0">
                <a:latin typeface="Times New Roman" pitchFamily="18" charset="0"/>
                <a:cs typeface="Times New Roman" pitchFamily="18" charset="0"/>
              </a:rPr>
              <a:t>[7] S. S. </a:t>
            </a:r>
            <a:r>
              <a:rPr lang="en-IN" sz="1500" dirty="0" err="1" smtClean="0">
                <a:latin typeface="Times New Roman" pitchFamily="18" charset="0"/>
                <a:cs typeface="Times New Roman" pitchFamily="18" charset="0"/>
              </a:rPr>
              <a:t>Negi</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Kishor</a:t>
            </a:r>
            <a:r>
              <a:rPr lang="en-IN" sz="1500" dirty="0" smtClean="0">
                <a:latin typeface="Times New Roman" pitchFamily="18" charset="0"/>
                <a:cs typeface="Times New Roman" pitchFamily="18" charset="0"/>
              </a:rPr>
              <a:t>, K. </a:t>
            </a:r>
            <a:r>
              <a:rPr lang="en-IN" sz="1500" dirty="0" err="1" smtClean="0">
                <a:latin typeface="Times New Roman" pitchFamily="18" charset="0"/>
                <a:cs typeface="Times New Roman" pitchFamily="18" charset="0"/>
              </a:rPr>
              <a:t>Uhlen</a:t>
            </a:r>
            <a:r>
              <a:rPr lang="en-IN" sz="1500" dirty="0" smtClean="0">
                <a:latin typeface="Times New Roman" pitchFamily="18" charset="0"/>
                <a:cs typeface="Times New Roman" pitchFamily="18" charset="0"/>
              </a:rPr>
              <a:t> and R. </a:t>
            </a:r>
            <a:r>
              <a:rPr lang="en-IN" sz="1500" dirty="0" err="1" smtClean="0">
                <a:latin typeface="Times New Roman" pitchFamily="18" charset="0"/>
                <a:cs typeface="Times New Roman" pitchFamily="18" charset="0"/>
              </a:rPr>
              <a:t>Negi</a:t>
            </a:r>
            <a:r>
              <a:rPr lang="en-IN" sz="1500" dirty="0" smtClean="0">
                <a:latin typeface="Times New Roman" pitchFamily="18" charset="0"/>
                <a:cs typeface="Times New Roman" pitchFamily="18" charset="0"/>
              </a:rPr>
              <a:t>, "Event detection and its signal characterization in PMU data stream," IEEE Trans. Industrial Informatics, vol. 13, no. 6, pp. 3108-3118, Dec. 2017. </a:t>
            </a:r>
          </a:p>
          <a:p>
            <a:pPr algn="just">
              <a:lnSpc>
                <a:spcPct val="170000"/>
              </a:lnSpc>
            </a:pPr>
            <a:r>
              <a:rPr lang="en-IN" sz="1500" dirty="0" smtClean="0">
                <a:latin typeface="Times New Roman" pitchFamily="18" charset="0"/>
                <a:cs typeface="Times New Roman" pitchFamily="18" charset="0"/>
              </a:rPr>
              <a:t>[8] M. </a:t>
            </a:r>
            <a:r>
              <a:rPr lang="en-IN" sz="1500" dirty="0" err="1" smtClean="0">
                <a:latin typeface="Times New Roman" pitchFamily="18" charset="0"/>
                <a:cs typeface="Times New Roman" pitchFamily="18" charset="0"/>
              </a:rPr>
              <a:t>Biswal</a:t>
            </a:r>
            <a:r>
              <a:rPr lang="en-IN" sz="1500" dirty="0" smtClean="0">
                <a:latin typeface="Times New Roman" pitchFamily="18" charset="0"/>
                <a:cs typeface="Times New Roman" pitchFamily="18" charset="0"/>
              </a:rPr>
              <a:t>, S. M. Brahma and H. Cao, "Supervisory protection and automated event diagnosis using PMU data," IEEE Trans. Power Delivery, vol. 31, no. 4, pp. 1855-1863, Aug. 2016. </a:t>
            </a:r>
          </a:p>
          <a:p>
            <a:pPr algn="just">
              <a:lnSpc>
                <a:spcPct val="170000"/>
              </a:lnSpc>
            </a:pPr>
            <a:r>
              <a:rPr lang="en-IN" sz="1500" dirty="0" smtClean="0">
                <a:latin typeface="Times New Roman" pitchFamily="18" charset="0"/>
                <a:cs typeface="Times New Roman" pitchFamily="18" charset="0"/>
              </a:rPr>
              <a:t>[9] Y. Song, W. Wang, Z. Zhang, H. </a:t>
            </a:r>
            <a:r>
              <a:rPr lang="en-IN" sz="1500" dirty="0" err="1" smtClean="0">
                <a:latin typeface="Times New Roman" pitchFamily="18" charset="0"/>
                <a:cs typeface="Times New Roman" pitchFamily="18" charset="0"/>
              </a:rPr>
              <a:t>Qi</a:t>
            </a:r>
            <a:r>
              <a:rPr lang="en-IN" sz="1500" dirty="0" smtClean="0">
                <a:latin typeface="Times New Roman" pitchFamily="18" charset="0"/>
                <a:cs typeface="Times New Roman" pitchFamily="18" charset="0"/>
              </a:rPr>
              <a:t> and Y. Liu, "Multiple event detection and recognition for large-scale power systems through cluster-based sparse coding," IEEE Trans. Power Systems, vol. 32, no. 6, pp. 4199-4210, Nov. 2017. </a:t>
            </a:r>
          </a:p>
          <a:p>
            <a:pPr algn="just">
              <a:lnSpc>
                <a:spcPct val="170000"/>
              </a:lnSpc>
            </a:pPr>
            <a:r>
              <a:rPr lang="en-IN" sz="1500" dirty="0" smtClean="0">
                <a:latin typeface="Times New Roman" pitchFamily="18" charset="0"/>
                <a:cs typeface="Times New Roman" pitchFamily="18" charset="0"/>
              </a:rPr>
              <a:t>[10] R. </a:t>
            </a:r>
            <a:r>
              <a:rPr lang="en-IN" sz="1500" dirty="0" err="1" smtClean="0">
                <a:latin typeface="Times New Roman" pitchFamily="18" charset="0"/>
                <a:cs typeface="Times New Roman" pitchFamily="18" charset="0"/>
              </a:rPr>
              <a:t>Yadav</a:t>
            </a:r>
            <a:r>
              <a:rPr lang="en-IN" sz="1500" dirty="0" smtClean="0">
                <a:latin typeface="Times New Roman" pitchFamily="18" charset="0"/>
                <a:cs typeface="Times New Roman" pitchFamily="18" charset="0"/>
              </a:rPr>
              <a:t>, S. Raj, A. K. </a:t>
            </a:r>
            <a:r>
              <a:rPr lang="en-IN" sz="1500" dirty="0" err="1" smtClean="0">
                <a:latin typeface="Times New Roman" pitchFamily="18" charset="0"/>
                <a:cs typeface="Times New Roman" pitchFamily="18" charset="0"/>
              </a:rPr>
              <a:t>Pradhan</a:t>
            </a:r>
            <a:r>
              <a:rPr lang="en-IN" sz="1500" dirty="0" smtClean="0">
                <a:latin typeface="Times New Roman" pitchFamily="18" charset="0"/>
                <a:cs typeface="Times New Roman" pitchFamily="18" charset="0"/>
              </a:rPr>
              <a:t>, "Real-time event classification in power system with </a:t>
            </a:r>
            <a:r>
              <a:rPr lang="en-IN" sz="1500" dirty="0" err="1" smtClean="0">
                <a:latin typeface="Times New Roman" pitchFamily="18" charset="0"/>
                <a:cs typeface="Times New Roman" pitchFamily="18" charset="0"/>
              </a:rPr>
              <a:t>renewables</a:t>
            </a:r>
            <a:r>
              <a:rPr lang="en-IN" sz="1500" dirty="0" smtClean="0">
                <a:latin typeface="Times New Roman" pitchFamily="18" charset="0"/>
                <a:cs typeface="Times New Roman" pitchFamily="18" charset="0"/>
              </a:rPr>
              <a:t> using kernel density estimation and deep neural network," IEEE Trans. Smart Grid, vol. 10, no. 6, pp. 6849-6859, Nov. 2019.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1646</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Fast Power System Event Identification using Enhanced LSTM Network with Renewable Energy Integration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2021-05-22T15:32:23Z</dcterms:modified>
</cp:coreProperties>
</file>