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Centralized Control Strategy for Grid-connected High-speed Switched Reluctance Motor Drive System with Power Factor Correction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838200"/>
            <a:ext cx="7498080" cy="5257800"/>
          </a:xfrm>
        </p:spPr>
        <p:txBody>
          <a:bodyPr>
            <a:noAutofit/>
          </a:bodyPr>
          <a:lstStyle/>
          <a:p>
            <a:pPr algn="just">
              <a:buNone/>
            </a:pPr>
            <a:r>
              <a:rPr lang="en-IN" sz="2000" dirty="0" smtClean="0">
                <a:latin typeface="Times New Roman" pitchFamily="18" charset="0"/>
                <a:cs typeface="Times New Roman" pitchFamily="18" charset="0"/>
              </a:rPr>
              <a:t>    Conventionally, the converter of switched reluctance motor (SRM) is fed by the uncontrollable diode bridge rectifier (DBR), which leads to a low grid-side power factor (PF) and high current total harmonic distortion (THD). In this paper, an alternative solution for the grid-connected high-speed SRM drive system with improved PF is proposed. In the proposed drive system, the three-level active front end (AFE) is connected in cascade with the midpoint converter for SRM operation. A centralized strategy, which controls the AFE and SRM together, is proposed to govern the motor speed and grid-side PF by regulating the real power and reactive power of the system, respectively. Specifically, the real power, reactive power, and the voltage balancing of split capacitors are controlled by the model predictive directed power control (MP-DPC) algorithm, which significantly reduces the control complexity and guarantees the fast dynamic response. Consequently, satisfying speed regulation, high PF, low current THD, and bi-directional power-transfer capability are achieved. An idea-proofed </a:t>
            </a:r>
            <a:r>
              <a:rPr lang="en-IN" sz="2000" dirty="0" err="1" smtClean="0">
                <a:latin typeface="Times New Roman" pitchFamily="18" charset="0"/>
                <a:cs typeface="Times New Roman" pitchFamily="18" charset="0"/>
              </a:rPr>
              <a:t>testbench</a:t>
            </a:r>
            <a:r>
              <a:rPr lang="en-IN" sz="2000" dirty="0" smtClean="0">
                <a:latin typeface="Times New Roman" pitchFamily="18" charset="0"/>
                <a:cs typeface="Times New Roman" pitchFamily="18" charset="0"/>
              </a:rPr>
              <a:t> is constructed in laboratory, and the applicability of the proposed drive system is verified by a series of experimental results.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all the existing SRM drive systems with PFC, the front-end PFC converter and SRM are two independent control units. </a:t>
            </a:r>
          </a:p>
          <a:p>
            <a:pPr algn="just">
              <a:lnSpc>
                <a:spcPct val="150000"/>
              </a:lnSpc>
            </a:pPr>
            <a:r>
              <a:rPr lang="en-IN" sz="2000" dirty="0" smtClean="0">
                <a:latin typeface="Times New Roman" pitchFamily="18" charset="0"/>
                <a:cs typeface="Times New Roman" pitchFamily="18" charset="0"/>
              </a:rPr>
              <a:t>In those systems, the controller of the front-end PFC converter takes charge of the regulation of the grid-side PF and THD, and the controller of SRM takes charge of the regulation of the speed.</a:t>
            </a:r>
          </a:p>
          <a:p>
            <a:pPr algn="just">
              <a:lnSpc>
                <a:spcPct val="150000"/>
              </a:lnSpc>
            </a:pPr>
            <a:r>
              <a:rPr lang="en-IN" sz="2000" dirty="0" smtClean="0">
                <a:latin typeface="Times New Roman" pitchFamily="18" charset="0"/>
                <a:cs typeface="Times New Roman" pitchFamily="18" charset="0"/>
              </a:rPr>
              <a:t>The “bidirectional energy flow” has not been realized in the existing SRM drive systems with PFC. For the high-power systems, if the energy in deceleration process cannot flow back to the grid in the application scenarios that requests frequent speed adjustments (e.g., electric locomotive), the capacity of the DC-link capacitor must be large enough to absorb the feedback energy for the safety of the system, which increases system volume.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Low power factor (PF) can result in many problems, such as enlarged power capacity, increased loss, and extra system cost. Some researches concentrate on the motor-side PF improvement of the SRM drive system.</a:t>
            </a:r>
          </a:p>
          <a:p>
            <a:pPr algn="just">
              <a:lnSpc>
                <a:spcPct val="150000"/>
              </a:lnSpc>
            </a:pPr>
            <a:r>
              <a:rPr lang="en-IN" sz="2000" dirty="0" smtClean="0">
                <a:latin typeface="Times New Roman" pitchFamily="18" charset="0"/>
                <a:cs typeface="Times New Roman" pitchFamily="18" charset="0"/>
              </a:rPr>
              <a:t>The grid-side PF should be corrected to improve the performance of the SRM drive system, but how to realize it with a simplified implement solution is still a problem. </a:t>
            </a:r>
          </a:p>
          <a:p>
            <a:pPr algn="just">
              <a:lnSpc>
                <a:spcPct val="150000"/>
              </a:lnSpc>
            </a:pPr>
            <a:r>
              <a:rPr lang="en-IN" sz="2000" dirty="0" smtClean="0">
                <a:latin typeface="Times New Roman" pitchFamily="18" charset="0"/>
                <a:cs typeface="Times New Roman" pitchFamily="18" charset="0"/>
              </a:rPr>
              <a:t>Although some methods have been researched, all of them regarded the SRM and the front end as two independent control units, which unavoidably increases the control complexity of the system.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SRM converters need DC power for operation, so generally, it is fed by a DC power supply or by a diode bridge rectifier that takes AC source as input. Given the cost performance, the diode bridge rectifier is frequently adopted. </a:t>
            </a:r>
          </a:p>
          <a:p>
            <a:pPr algn="just">
              <a:lnSpc>
                <a:spcPct val="150000"/>
              </a:lnSpc>
            </a:pPr>
            <a:r>
              <a:rPr lang="en-IN" sz="2000" dirty="0" smtClean="0">
                <a:latin typeface="Times New Roman" pitchFamily="18" charset="0"/>
                <a:cs typeface="Times New Roman" pitchFamily="18" charset="0"/>
              </a:rPr>
              <a:t>Nevertheless, for the system with the diode rectifier, the performance decays due to the uncontrolled DC-link voltage and degraded power quality. Some topologies are proposed to improve the power quality of the SRM drive system. </a:t>
            </a:r>
          </a:p>
          <a:p>
            <a:pPr algn="just">
              <a:lnSpc>
                <a:spcPct val="150000"/>
              </a:lnSpc>
            </a:pPr>
            <a:r>
              <a:rPr lang="en-IN" sz="2000" dirty="0" smtClean="0">
                <a:latin typeface="Times New Roman" pitchFamily="18" charset="0"/>
                <a:cs typeface="Times New Roman" pitchFamily="18" charset="0"/>
              </a:rPr>
              <a:t>In, a bridgeless Zeta converter is proposed to reduce the conduction loss and to correct the grid-side PF.</a:t>
            </a:r>
          </a:p>
          <a:p>
            <a:pPr algn="just">
              <a:lnSpc>
                <a:spcPct val="150000"/>
              </a:lnSpc>
            </a:pPr>
            <a:r>
              <a:rPr lang="en-IN" sz="2000" dirty="0" smtClean="0">
                <a:latin typeface="Times New Roman" pitchFamily="18" charset="0"/>
                <a:cs typeface="Times New Roman" pitchFamily="18" charset="0"/>
              </a:rPr>
              <a:t>In, a single-phase boost-type switch-mode rectifier is proposed to drive the SRM.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Proper converters should be chosen to guarantee the performance of SRM drive system. </a:t>
            </a:r>
          </a:p>
          <a:p>
            <a:pPr algn="just">
              <a:lnSpc>
                <a:spcPct val="150000"/>
              </a:lnSpc>
            </a:pPr>
            <a:r>
              <a:rPr lang="en-IN" sz="2000" dirty="0" smtClean="0">
                <a:latin typeface="Times New Roman" pitchFamily="18" charset="0"/>
                <a:cs typeface="Times New Roman" pitchFamily="18" charset="0"/>
              </a:rPr>
              <a:t>Besides the conventional SRM converters, the novel converters for SRM are proposed in some papers.</a:t>
            </a:r>
          </a:p>
          <a:p>
            <a:pPr algn="just">
              <a:lnSpc>
                <a:spcPct val="150000"/>
              </a:lnSpc>
            </a:pPr>
            <a:r>
              <a:rPr lang="en-IN" sz="2000" dirty="0" smtClean="0">
                <a:latin typeface="Times New Roman" pitchFamily="18" charset="0"/>
                <a:cs typeface="Times New Roman" pitchFamily="18" charset="0"/>
              </a:rPr>
              <a:t>Although excellent performance can be obtained, considerations should be paid to several redundant states to realize the capacitors balancing control.</a:t>
            </a:r>
          </a:p>
          <a:p>
            <a:pPr algn="just">
              <a:lnSpc>
                <a:spcPct val="150000"/>
              </a:lnSpc>
            </a:pPr>
            <a:r>
              <a:rPr lang="en-IN" sz="2000" dirty="0" smtClean="0">
                <a:latin typeface="Times New Roman" pitchFamily="18" charset="0"/>
                <a:cs typeface="Times New Roman" pitchFamily="18" charset="0"/>
              </a:rPr>
              <a:t>In , a Vienna-based converter is connected before the SRM converter for power factor correction (PFC). </a:t>
            </a:r>
          </a:p>
          <a:p>
            <a:pPr algn="just">
              <a:lnSpc>
                <a:spcPct val="150000"/>
              </a:lnSpc>
            </a:pPr>
            <a:r>
              <a:rPr lang="en-IN" sz="2000" dirty="0" smtClean="0">
                <a:latin typeface="Times New Roman" pitchFamily="18" charset="0"/>
                <a:cs typeface="Times New Roman" pitchFamily="18" charset="0"/>
              </a:rPr>
              <a:t>However, the voltage balance of DC-link capacitors, which is vital for high performance, is not taken into account.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5503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Reduction of rotor harmonic eddy-current loss of high-speed PM BLDC motors by using a split-phase winding method</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Z. Zhang, Z. Deng, C. Gu, Q. Sun, C. Peng, and G. Pang,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In this paper, various time-space orders of harmonic eddy-current losses in the rotors of the PM motors with and without split-phase winding are quantified.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Multidisciplinary design of ultra-high-speed electrical machines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F. R. Ismagilov, N. Uzhegov, V. E. Vavilov, V. I. Bekuzin, and V. V. Ayguzina,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Presented algorithm enables UHSEM design with a rotational speed of 0.5-1.2 </a:t>
                      </a:r>
                      <a:r>
                        <a:rPr lang="en-US" sz="1800" dirty="0" err="1">
                          <a:solidFill>
                            <a:srgbClr val="333333"/>
                          </a:solidFill>
                          <a:latin typeface="Times New Roman"/>
                          <a:ea typeface="Calibri"/>
                          <a:cs typeface="Latha"/>
                        </a:rPr>
                        <a:t>Mrpm</a:t>
                      </a:r>
                      <a:r>
                        <a:rPr lang="en-US" sz="1800" dirty="0">
                          <a:solidFill>
                            <a:srgbClr val="333333"/>
                          </a:solidFill>
                          <a:latin typeface="Times New Roman"/>
                          <a:ea typeface="Calibri"/>
                          <a:cs typeface="Latha"/>
                        </a:rPr>
                        <a:t>, taking into account the mutual influence of thermal, mechanical, and electromagnetic processes.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210048"/>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1800" dirty="0" smtClean="0">
                          <a:latin typeface="Times New Roman" pitchFamily="18" charset="0"/>
                          <a:cs typeface="Times New Roman" pitchFamily="18" charset="0"/>
                        </a:rPr>
                        <a:t>TITTLE</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AUTHOR</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DESCRIPTION</a:t>
                      </a:r>
                      <a:endParaRPr lang="en-IN" sz="18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Complex performance analysis and comparative study of very high-speed switched reluctance motors</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M. Korkosz, P. Bogusz, and J. Prokop,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pitchFamily="18" charset="0"/>
                          <a:ea typeface="Calibri"/>
                          <a:cs typeface="Times New Roman" pitchFamily="18" charset="0"/>
                        </a:rPr>
                        <a:t>In this paper, a novel mathematical model that takes into account the nonlinearity of the magnetic circuit is presented.</a:t>
                      </a:r>
                      <a:endParaRPr lang="en-IN" sz="18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High-strength rotor design for ultra-high speed switched reluctance machines</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C. Gong, S. Li, and T. </a:t>
                      </a:r>
                      <a:r>
                        <a:rPr lang="en-US" sz="1800" dirty="0" err="1">
                          <a:latin typeface="Times New Roman" pitchFamily="18" charset="0"/>
                          <a:ea typeface="Calibri"/>
                          <a:cs typeface="Times New Roman" pitchFamily="18" charset="0"/>
                        </a:rPr>
                        <a:t>Habetler</a:t>
                      </a:r>
                      <a:r>
                        <a:rPr lang="en-US" sz="1800" dirty="0">
                          <a:latin typeface="Times New Roman" pitchFamily="18" charset="0"/>
                          <a:ea typeface="Calibri"/>
                          <a:cs typeface="Times New Roman" pitchFamily="18" charset="0"/>
                        </a:rPr>
                        <a:t>, </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 In this article, a novel high-strength, high-torque-density, high-efficiency rotor design for the ultra-high speed SRMs is proposed.</a:t>
                      </a:r>
                      <a:endParaRPr lang="en-IN"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905000" y="1600200"/>
            <a:ext cx="65532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295400" y="11430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A control strategy is proposed for the three-level AFE fed high-speed SRM drive system, and comparative tests are carried out to show its validity. The main contributions of this paper are as follows: 1) Realize a centralized control in which the control of the AFE and SRM are achieved via one strategy. a. Control the SRM speed by regulating the input real power in MP-DPC. Stable speed is obtained, and the speed error can be maintained within ±15 r/min at 25000 r/min in experiments. b. Improve the grid-side power quality by regulating the input real power to be constant and reducing the reactive power to near zero in MP-DPC. Near-unity grid-side PFs and sine-shaped grid-side current with the THDs of less than 5% are obtained in the experiments. 2) Bi-directional energy transfer, which is of great importance for motor drive application, is achieved, so the energy not only can flow from grid to motor but can be fed back to grid. In view of the above, the proposed system can be an alternative in 4-quadrant control, and future work will focus on it.</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Z. Zhang, Z. Deng, C. </a:t>
            </a:r>
            <a:r>
              <a:rPr lang="en-IN" sz="1500" dirty="0" err="1" smtClean="0">
                <a:latin typeface="Times New Roman" pitchFamily="18" charset="0"/>
                <a:cs typeface="Times New Roman" pitchFamily="18" charset="0"/>
              </a:rPr>
              <a:t>Gu</a:t>
            </a:r>
            <a:r>
              <a:rPr lang="en-IN" sz="1500" dirty="0" smtClean="0">
                <a:latin typeface="Times New Roman" pitchFamily="18" charset="0"/>
                <a:cs typeface="Times New Roman" pitchFamily="18" charset="0"/>
              </a:rPr>
              <a:t>, Q. Sun, C. </a:t>
            </a:r>
            <a:r>
              <a:rPr lang="en-IN" sz="1500" dirty="0" err="1" smtClean="0">
                <a:latin typeface="Times New Roman" pitchFamily="18" charset="0"/>
                <a:cs typeface="Times New Roman" pitchFamily="18" charset="0"/>
              </a:rPr>
              <a:t>Peng</a:t>
            </a:r>
            <a:r>
              <a:rPr lang="en-IN" sz="1500" dirty="0" smtClean="0">
                <a:latin typeface="Times New Roman" pitchFamily="18" charset="0"/>
                <a:cs typeface="Times New Roman" pitchFamily="18" charset="0"/>
              </a:rPr>
              <a:t>, and G. Pang, “Reduction of rotor harmonic eddy-current loss of high-speed PM BLDC motors by using a split-phase winding method,” IEEE Trans. Energy </a:t>
            </a:r>
            <a:r>
              <a:rPr lang="en-IN" sz="1500" dirty="0" err="1" smtClean="0">
                <a:latin typeface="Times New Roman" pitchFamily="18" charset="0"/>
                <a:cs typeface="Times New Roman" pitchFamily="18" charset="0"/>
              </a:rPr>
              <a:t>Convers</a:t>
            </a:r>
            <a:r>
              <a:rPr lang="en-IN" sz="1500" dirty="0" smtClean="0">
                <a:latin typeface="Times New Roman" pitchFamily="18" charset="0"/>
                <a:cs typeface="Times New Roman" pitchFamily="18" charset="0"/>
              </a:rPr>
              <a:t>., vol. 34, no. 3, pp. 1593–1602, Sep. 2019. </a:t>
            </a:r>
          </a:p>
          <a:p>
            <a:pPr algn="just">
              <a:lnSpc>
                <a:spcPct val="160000"/>
              </a:lnSpc>
            </a:pPr>
            <a:r>
              <a:rPr lang="en-IN" sz="1500" dirty="0" smtClean="0">
                <a:latin typeface="Times New Roman" pitchFamily="18" charset="0"/>
                <a:cs typeface="Times New Roman" pitchFamily="18" charset="0"/>
              </a:rPr>
              <a:t>[2] F. R. </a:t>
            </a:r>
            <a:r>
              <a:rPr lang="en-IN" sz="1500" dirty="0" err="1" smtClean="0">
                <a:latin typeface="Times New Roman" pitchFamily="18" charset="0"/>
                <a:cs typeface="Times New Roman" pitchFamily="18" charset="0"/>
              </a:rPr>
              <a:t>Ismagilov</a:t>
            </a:r>
            <a:r>
              <a:rPr lang="en-IN" sz="1500" dirty="0" smtClean="0">
                <a:latin typeface="Times New Roman" pitchFamily="18" charset="0"/>
                <a:cs typeface="Times New Roman" pitchFamily="18" charset="0"/>
              </a:rPr>
              <a:t>, N. </a:t>
            </a:r>
            <a:r>
              <a:rPr lang="en-IN" sz="1500" dirty="0" err="1" smtClean="0">
                <a:latin typeface="Times New Roman" pitchFamily="18" charset="0"/>
                <a:cs typeface="Times New Roman" pitchFamily="18" charset="0"/>
              </a:rPr>
              <a:t>Uzhegov</a:t>
            </a:r>
            <a:r>
              <a:rPr lang="en-IN" sz="1500" dirty="0" smtClean="0">
                <a:latin typeface="Times New Roman" pitchFamily="18" charset="0"/>
                <a:cs typeface="Times New Roman" pitchFamily="18" charset="0"/>
              </a:rPr>
              <a:t>, V. E. </a:t>
            </a:r>
            <a:r>
              <a:rPr lang="en-IN" sz="1500" dirty="0" err="1" smtClean="0">
                <a:latin typeface="Times New Roman" pitchFamily="18" charset="0"/>
                <a:cs typeface="Times New Roman" pitchFamily="18" charset="0"/>
              </a:rPr>
              <a:t>Vavilov</a:t>
            </a:r>
            <a:r>
              <a:rPr lang="en-IN" sz="1500" dirty="0" smtClean="0">
                <a:latin typeface="Times New Roman" pitchFamily="18" charset="0"/>
                <a:cs typeface="Times New Roman" pitchFamily="18" charset="0"/>
              </a:rPr>
              <a:t>, V. I. </a:t>
            </a:r>
            <a:r>
              <a:rPr lang="en-IN" sz="1500" dirty="0" err="1" smtClean="0">
                <a:latin typeface="Times New Roman" pitchFamily="18" charset="0"/>
                <a:cs typeface="Times New Roman" pitchFamily="18" charset="0"/>
              </a:rPr>
              <a:t>Bekuzin</a:t>
            </a:r>
            <a:r>
              <a:rPr lang="en-IN" sz="1500" dirty="0" smtClean="0">
                <a:latin typeface="Times New Roman" pitchFamily="18" charset="0"/>
                <a:cs typeface="Times New Roman" pitchFamily="18" charset="0"/>
              </a:rPr>
              <a:t>, and V. V. </a:t>
            </a:r>
            <a:r>
              <a:rPr lang="en-IN" sz="1500" dirty="0" err="1" smtClean="0">
                <a:latin typeface="Times New Roman" pitchFamily="18" charset="0"/>
                <a:cs typeface="Times New Roman" pitchFamily="18" charset="0"/>
              </a:rPr>
              <a:t>Ayguzina</a:t>
            </a:r>
            <a:r>
              <a:rPr lang="en-IN" sz="1500" dirty="0" smtClean="0">
                <a:latin typeface="Times New Roman" pitchFamily="18" charset="0"/>
                <a:cs typeface="Times New Roman" pitchFamily="18" charset="0"/>
              </a:rPr>
              <a:t>, “Multidisciplinary design of ultra-high-speed electrical machines,” IEEE Trans. Energy </a:t>
            </a:r>
            <a:r>
              <a:rPr lang="en-IN" sz="1500" dirty="0" err="1" smtClean="0">
                <a:latin typeface="Times New Roman" pitchFamily="18" charset="0"/>
                <a:cs typeface="Times New Roman" pitchFamily="18" charset="0"/>
              </a:rPr>
              <a:t>Convers</a:t>
            </a:r>
            <a:r>
              <a:rPr lang="en-IN" sz="1500" dirty="0" smtClean="0">
                <a:latin typeface="Times New Roman" pitchFamily="18" charset="0"/>
                <a:cs typeface="Times New Roman" pitchFamily="18" charset="0"/>
              </a:rPr>
              <a:t>., vol. 33, no. 3, pp. 1203–1212, Sep. 2018. </a:t>
            </a:r>
          </a:p>
          <a:p>
            <a:pPr algn="just">
              <a:lnSpc>
                <a:spcPct val="160000"/>
              </a:lnSpc>
            </a:pPr>
            <a:r>
              <a:rPr lang="en-IN" sz="1500" dirty="0" smtClean="0">
                <a:latin typeface="Times New Roman" pitchFamily="18" charset="0"/>
                <a:cs typeface="Times New Roman" pitchFamily="18" charset="0"/>
              </a:rPr>
              <a:t>[3] M. </a:t>
            </a:r>
            <a:r>
              <a:rPr lang="en-IN" sz="1500" dirty="0" err="1" smtClean="0">
                <a:latin typeface="Times New Roman" pitchFamily="18" charset="0"/>
                <a:cs typeface="Times New Roman" pitchFamily="18" charset="0"/>
              </a:rPr>
              <a:t>Korkosz</a:t>
            </a:r>
            <a:r>
              <a:rPr lang="en-IN" sz="1500" dirty="0" smtClean="0">
                <a:latin typeface="Times New Roman" pitchFamily="18" charset="0"/>
                <a:cs typeface="Times New Roman" pitchFamily="18" charset="0"/>
              </a:rPr>
              <a:t>, P. </a:t>
            </a:r>
            <a:r>
              <a:rPr lang="en-IN" sz="1500" dirty="0" err="1" smtClean="0">
                <a:latin typeface="Times New Roman" pitchFamily="18" charset="0"/>
                <a:cs typeface="Times New Roman" pitchFamily="18" charset="0"/>
              </a:rPr>
              <a:t>Bogusz</a:t>
            </a:r>
            <a:r>
              <a:rPr lang="en-IN" sz="1500" dirty="0" smtClean="0">
                <a:latin typeface="Times New Roman" pitchFamily="18" charset="0"/>
                <a:cs typeface="Times New Roman" pitchFamily="18" charset="0"/>
              </a:rPr>
              <a:t>, and J. </a:t>
            </a:r>
            <a:r>
              <a:rPr lang="en-IN" sz="1500" dirty="0" err="1" smtClean="0">
                <a:latin typeface="Times New Roman" pitchFamily="18" charset="0"/>
                <a:cs typeface="Times New Roman" pitchFamily="18" charset="0"/>
              </a:rPr>
              <a:t>Prokop</a:t>
            </a:r>
            <a:r>
              <a:rPr lang="en-IN" sz="1500" dirty="0" smtClean="0">
                <a:latin typeface="Times New Roman" pitchFamily="18" charset="0"/>
                <a:cs typeface="Times New Roman" pitchFamily="18" charset="0"/>
              </a:rPr>
              <a:t>, “Complex performance analysis and comparative study of very high-speed switched reluctance motors,” IEEE Trans. </a:t>
            </a:r>
            <a:r>
              <a:rPr lang="en-IN" sz="1500" dirty="0" err="1" smtClean="0">
                <a:latin typeface="Times New Roman" pitchFamily="18" charset="0"/>
                <a:cs typeface="Times New Roman" pitchFamily="18" charset="0"/>
              </a:rPr>
              <a:t>Magn</a:t>
            </a:r>
            <a:r>
              <a:rPr lang="en-IN" sz="1500" dirty="0" smtClean="0">
                <a:latin typeface="Times New Roman" pitchFamily="18" charset="0"/>
                <a:cs typeface="Times New Roman" pitchFamily="18" charset="0"/>
              </a:rPr>
              <a:t>., vol. 55, no. 8, pp. 1–6, Aug. 2019. </a:t>
            </a:r>
          </a:p>
          <a:p>
            <a:pPr algn="just">
              <a:lnSpc>
                <a:spcPct val="160000"/>
              </a:lnSpc>
            </a:pPr>
            <a:r>
              <a:rPr lang="en-IN" sz="1500" dirty="0" smtClean="0">
                <a:latin typeface="Times New Roman" pitchFamily="18" charset="0"/>
                <a:cs typeface="Times New Roman" pitchFamily="18" charset="0"/>
              </a:rPr>
              <a:t>[4] C. Gong, S. Li, and T. </a:t>
            </a:r>
            <a:r>
              <a:rPr lang="en-IN" sz="1500" dirty="0" err="1" smtClean="0">
                <a:latin typeface="Times New Roman" pitchFamily="18" charset="0"/>
                <a:cs typeface="Times New Roman" pitchFamily="18" charset="0"/>
              </a:rPr>
              <a:t>Habetler</a:t>
            </a:r>
            <a:r>
              <a:rPr lang="en-IN" sz="1500" dirty="0" smtClean="0">
                <a:latin typeface="Times New Roman" pitchFamily="18" charset="0"/>
                <a:cs typeface="Times New Roman" pitchFamily="18" charset="0"/>
              </a:rPr>
              <a:t>, “High-strength rotor design for ultra-high speed switched reluctance machines,” IEEE Trans. Ind. Appl., vol. 56, no. 2, pp. 1432–1442, Mar. 2020. </a:t>
            </a:r>
          </a:p>
          <a:p>
            <a:pPr algn="just">
              <a:lnSpc>
                <a:spcPct val="160000"/>
              </a:lnSpc>
            </a:pPr>
            <a:r>
              <a:rPr lang="en-IN" sz="1500" dirty="0" smtClean="0">
                <a:latin typeface="Times New Roman" pitchFamily="18" charset="0"/>
                <a:cs typeface="Times New Roman" pitchFamily="18" charset="0"/>
              </a:rPr>
              <a:t>[5] D.-H. Lee, H. W, and J.-W. </a:t>
            </a:r>
            <a:r>
              <a:rPr lang="en-IN" sz="1500" dirty="0" err="1" smtClean="0">
                <a:latin typeface="Times New Roman" pitchFamily="18" charset="0"/>
                <a:cs typeface="Times New Roman" pitchFamily="18" charset="0"/>
              </a:rPr>
              <a:t>Ahn</a:t>
            </a:r>
            <a:r>
              <a:rPr lang="en-IN" sz="1500" dirty="0" smtClean="0">
                <a:latin typeface="Times New Roman" pitchFamily="18" charset="0"/>
                <a:cs typeface="Times New Roman" pitchFamily="18" charset="0"/>
              </a:rPr>
              <a:t>, “An advanced multi-level converter for four-phase SRM drive,” in Proc. IEEE PESC, Rhodes, Greece, Jun. 2008, pp 2050-2056.</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D.-H. Lee and J.-W. </a:t>
            </a:r>
            <a:r>
              <a:rPr lang="en-IN" sz="1500" dirty="0" err="1" smtClean="0">
                <a:latin typeface="Times New Roman" pitchFamily="18" charset="0"/>
                <a:cs typeface="Times New Roman" pitchFamily="18" charset="0"/>
              </a:rPr>
              <a:t>Ahn</a:t>
            </a:r>
            <a:r>
              <a:rPr lang="en-IN" sz="1500" dirty="0" smtClean="0">
                <a:latin typeface="Times New Roman" pitchFamily="18" charset="0"/>
                <a:cs typeface="Times New Roman" pitchFamily="18" charset="0"/>
              </a:rPr>
              <a:t>, “A novel four-level converter and instantaneous switching angle detector for high speed SRM drive,” IEEE Trans. Power Electron., vol. 22, no. 5, pp. 2034–2041, Sep. 2007. </a:t>
            </a:r>
          </a:p>
          <a:p>
            <a:pPr algn="just">
              <a:lnSpc>
                <a:spcPct val="170000"/>
              </a:lnSpc>
            </a:pPr>
            <a:r>
              <a:rPr lang="en-IN" sz="1500" dirty="0" smtClean="0">
                <a:latin typeface="Times New Roman" pitchFamily="18" charset="0"/>
                <a:cs typeface="Times New Roman" pitchFamily="18" charset="0"/>
              </a:rPr>
              <a:t>[7] K. </a:t>
            </a:r>
            <a:r>
              <a:rPr lang="en-IN" sz="1500" dirty="0" err="1" smtClean="0">
                <a:latin typeface="Times New Roman" pitchFamily="18" charset="0"/>
                <a:cs typeface="Times New Roman" pitchFamily="18" charset="0"/>
              </a:rPr>
              <a:t>Tomczewski</a:t>
            </a:r>
            <a:r>
              <a:rPr lang="en-IN" sz="1500" dirty="0" smtClean="0">
                <a:latin typeface="Times New Roman" pitchFamily="18" charset="0"/>
                <a:cs typeface="Times New Roman" pitchFamily="18" charset="0"/>
              </a:rPr>
              <a:t> and K. </a:t>
            </a:r>
            <a:r>
              <a:rPr lang="en-IN" sz="1500" dirty="0" err="1" smtClean="0">
                <a:latin typeface="Times New Roman" pitchFamily="18" charset="0"/>
                <a:cs typeface="Times New Roman" pitchFamily="18" charset="0"/>
              </a:rPr>
              <a:t>Wrobel</a:t>
            </a:r>
            <a:r>
              <a:rPr lang="en-IN" sz="1500" dirty="0" smtClean="0">
                <a:latin typeface="Times New Roman" pitchFamily="18" charset="0"/>
                <a:cs typeface="Times New Roman" pitchFamily="18" charset="0"/>
              </a:rPr>
              <a:t>, “Quasi-three-level converter for switched reluctance motor drives reducing current rising and falling times,” IEEE Trans. Power Electron., vol. 5, no. 7, pp. 1049–1057, Jan. 2012. </a:t>
            </a:r>
          </a:p>
          <a:p>
            <a:pPr algn="just">
              <a:lnSpc>
                <a:spcPct val="170000"/>
              </a:lnSpc>
            </a:pPr>
            <a:r>
              <a:rPr lang="en-IN" sz="1500" dirty="0" smtClean="0">
                <a:latin typeface="Times New Roman" pitchFamily="18" charset="0"/>
                <a:cs typeface="Times New Roman" pitchFamily="18" charset="0"/>
              </a:rPr>
              <a:t>[8] F. </a:t>
            </a:r>
            <a:r>
              <a:rPr lang="en-IN" sz="1500" dirty="0" err="1" smtClean="0">
                <a:latin typeface="Times New Roman" pitchFamily="18" charset="0"/>
                <a:cs typeface="Times New Roman" pitchFamily="18" charset="0"/>
              </a:rPr>
              <a:t>Peng</a:t>
            </a:r>
            <a:r>
              <a:rPr lang="en-IN" sz="1500" dirty="0" smtClean="0">
                <a:latin typeface="Times New Roman" pitchFamily="18" charset="0"/>
                <a:cs typeface="Times New Roman" pitchFamily="18" charset="0"/>
              </a:rPr>
              <a:t>, J. Ye, and A. </a:t>
            </a:r>
            <a:r>
              <a:rPr lang="en-IN" sz="1500" dirty="0" err="1" smtClean="0">
                <a:latin typeface="Times New Roman" pitchFamily="18" charset="0"/>
                <a:cs typeface="Times New Roman" pitchFamily="18" charset="0"/>
              </a:rPr>
              <a:t>Emadi</a:t>
            </a:r>
            <a:r>
              <a:rPr lang="en-IN" sz="1500" dirty="0" smtClean="0">
                <a:latin typeface="Times New Roman" pitchFamily="18" charset="0"/>
                <a:cs typeface="Times New Roman" pitchFamily="18" charset="0"/>
              </a:rPr>
              <a:t>, “An asymmetric three-level neutral point diode clamped converter for switched reluctance motor drives,” IEEE Trans. Power Electron., vol. 32, no. 11, Nov. 2017. </a:t>
            </a:r>
          </a:p>
          <a:p>
            <a:pPr algn="just">
              <a:lnSpc>
                <a:spcPct val="170000"/>
              </a:lnSpc>
            </a:pPr>
            <a:r>
              <a:rPr lang="en-IN" sz="1500" dirty="0" smtClean="0">
                <a:latin typeface="Times New Roman" pitchFamily="18" charset="0"/>
                <a:cs typeface="Times New Roman" pitchFamily="18" charset="0"/>
              </a:rPr>
              <a:t>[9] P. </a:t>
            </a:r>
            <a:r>
              <a:rPr lang="en-IN" sz="1500" dirty="0" err="1" smtClean="0">
                <a:latin typeface="Times New Roman" pitchFamily="18" charset="0"/>
                <a:cs typeface="Times New Roman" pitchFamily="18" charset="0"/>
              </a:rPr>
              <a:t>Azer</a:t>
            </a:r>
            <a:r>
              <a:rPr lang="en-IN" sz="1500" dirty="0" smtClean="0">
                <a:latin typeface="Times New Roman" pitchFamily="18" charset="0"/>
                <a:cs typeface="Times New Roman" pitchFamily="18" charset="0"/>
              </a:rPr>
              <a:t> and J. Bauman, “An asymmetric 3-level T-type converter for switched reluctance motor drives in hybrid electric vehicles,” in Proc. IEEE ITEC, Detroit, MI, USA, Jun. 2019, pp. 1-6. </a:t>
            </a:r>
          </a:p>
          <a:p>
            <a:pPr algn="just">
              <a:lnSpc>
                <a:spcPct val="170000"/>
              </a:lnSpc>
            </a:pPr>
            <a:r>
              <a:rPr lang="en-IN" sz="1500" dirty="0" smtClean="0">
                <a:latin typeface="Times New Roman" pitchFamily="18" charset="0"/>
                <a:cs typeface="Times New Roman" pitchFamily="18" charset="0"/>
              </a:rPr>
              <a:t>[10] C. </a:t>
            </a:r>
            <a:r>
              <a:rPr lang="en-IN" sz="1500" dirty="0" err="1" smtClean="0">
                <a:latin typeface="Times New Roman" pitchFamily="18" charset="0"/>
                <a:cs typeface="Times New Roman" pitchFamily="18" charset="0"/>
              </a:rPr>
              <a:t>Gan</a:t>
            </a:r>
            <a:r>
              <a:rPr lang="en-IN" sz="1500" dirty="0" smtClean="0">
                <a:latin typeface="Times New Roman" pitchFamily="18" charset="0"/>
                <a:cs typeface="Times New Roman" pitchFamily="18" charset="0"/>
              </a:rPr>
              <a:t>, J. Wu, Y. </a:t>
            </a:r>
            <a:r>
              <a:rPr lang="en-IN" sz="1500" dirty="0" err="1" smtClean="0">
                <a:latin typeface="Times New Roman" pitchFamily="18" charset="0"/>
                <a:cs typeface="Times New Roman" pitchFamily="18" charset="0"/>
              </a:rPr>
              <a:t>Hu</a:t>
            </a:r>
            <a:r>
              <a:rPr lang="en-IN" sz="1500" dirty="0" smtClean="0">
                <a:latin typeface="Times New Roman" pitchFamily="18" charset="0"/>
                <a:cs typeface="Times New Roman" pitchFamily="18" charset="0"/>
              </a:rPr>
              <a:t>, S. Yang, W. Cao, and J. M. Guerrero, “New integrated multilevel converter for switched reluctance motor drives in plug-in hybrid electric vehicles with flexible energy conversion,” IEEE Trans. Power Electron., vol. 32, no. 5, pp. 3754–3766, May. 2017.</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1673</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Centralized Control Strategy for Grid-connected High-speed Switched Reluctance Motor Drive System with Power Factor Correction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2021-05-22T14:58:22Z</dcterms:modified>
</cp:coreProperties>
</file>