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5/21/2021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5/21/2021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5/21/2021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5/21/2021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Modelling of </a:t>
            </a:r>
            <a:r>
              <a:rPr lang="en-IN" b="1" dirty="0" err="1" smtClean="0">
                <a:latin typeface="Times New Roman" pitchFamily="18" charset="0"/>
                <a:cs typeface="Times New Roman" pitchFamily="18" charset="0"/>
              </a:rPr>
              <a:t>Supercapacitor</a:t>
            </a:r>
            <a:r>
              <a:rPr lang="en-IN" b="1" dirty="0" smtClean="0">
                <a:latin typeface="Times New Roman" pitchFamily="18" charset="0"/>
                <a:cs typeface="Times New Roman" pitchFamily="18" charset="0"/>
              </a:rPr>
              <a:t> Banks for Power System Dynamics Studies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19200" y="8382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paper presents accurate and simple dynamic model of a </a:t>
            </a:r>
            <a:r>
              <a:rPr lang="en-IN" sz="2000" dirty="0" err="1" smtClean="0">
                <a:latin typeface="Times New Roman" pitchFamily="18" charset="0"/>
                <a:cs typeface="Times New Roman" pitchFamily="18" charset="0"/>
              </a:rPr>
              <a:t>supercapacitor</a:t>
            </a:r>
            <a:r>
              <a:rPr lang="en-IN" sz="2000" dirty="0" smtClean="0">
                <a:latin typeface="Times New Roman" pitchFamily="18" charset="0"/>
                <a:cs typeface="Times New Roman" pitchFamily="18" charset="0"/>
              </a:rPr>
              <a:t> bank system for power system dynamics studies. The proposed model is derived from a detailed RC circuit representation. Furthermore, a complete control system of the </a:t>
            </a:r>
            <a:r>
              <a:rPr lang="en-IN" sz="2000" dirty="0" err="1" smtClean="0">
                <a:latin typeface="Times New Roman" pitchFamily="18" charset="0"/>
                <a:cs typeface="Times New Roman" pitchFamily="18" charset="0"/>
              </a:rPr>
              <a:t>supercapacitor</a:t>
            </a:r>
            <a:r>
              <a:rPr lang="en-IN" sz="2000" dirty="0" smtClean="0">
                <a:latin typeface="Times New Roman" pitchFamily="18" charset="0"/>
                <a:cs typeface="Times New Roman" pitchFamily="18" charset="0"/>
              </a:rPr>
              <a:t> bank is also presented. The proposed model is easy to integrate in any power system simulation software and consists of only up to four standard datasheet parameters. The performance of the proposed model in grid frequency control and low-voltage ride through is illustrated on IEEE 14-bus test system in </a:t>
            </a:r>
            <a:r>
              <a:rPr lang="en-IN" sz="2000" dirty="0" err="1" smtClean="0">
                <a:latin typeface="Times New Roman" pitchFamily="18" charset="0"/>
                <a:cs typeface="Times New Roman" pitchFamily="18" charset="0"/>
              </a:rPr>
              <a:t>DIgSILENT</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PowerFactory</a:t>
            </a:r>
            <a:r>
              <a:rPr lang="en-IN" sz="2000" dirty="0" smtClean="0">
                <a:latin typeface="Times New Roman" pitchFamily="18" charset="0"/>
                <a:cs typeface="Times New Roman" pitchFamily="18" charset="0"/>
              </a:rPr>
              <a:t>. It is shown that in case of transient stability simulations the ideal (simplified) model of the </a:t>
            </a:r>
            <a:r>
              <a:rPr lang="en-IN" sz="2000" dirty="0" err="1" smtClean="0">
                <a:latin typeface="Times New Roman" pitchFamily="18" charset="0"/>
                <a:cs typeface="Times New Roman" pitchFamily="18" charset="0"/>
              </a:rPr>
              <a:t>supercapacitor</a:t>
            </a:r>
            <a:r>
              <a:rPr lang="en-IN" sz="2000" dirty="0" smtClean="0">
                <a:latin typeface="Times New Roman" pitchFamily="18" charset="0"/>
                <a:cs typeface="Times New Roman" pitchFamily="18" charset="0"/>
              </a:rPr>
              <a:t> can be used while in case of frequency control the ideal representation may not always be appropriate.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paper is unique because it </a:t>
            </a:r>
            <a:r>
              <a:rPr lang="en-IN" sz="2000" dirty="0" err="1" smtClean="0">
                <a:latin typeface="Times New Roman" pitchFamily="18" charset="0"/>
                <a:cs typeface="Times New Roman" pitchFamily="18" charset="0"/>
              </a:rPr>
              <a:t>focusses</a:t>
            </a:r>
            <a:r>
              <a:rPr lang="en-IN" sz="2000" dirty="0" smtClean="0">
                <a:latin typeface="Times New Roman" pitchFamily="18" charset="0"/>
                <a:cs typeface="Times New Roman" pitchFamily="18" charset="0"/>
              </a:rPr>
              <a:t> on the electrical applications and end use models rather than the models that focus on predicting chemical characteristics of the DLCs. Considering these factors, the timeliness and uniqueness of this review cannot be overemphasized. </a:t>
            </a:r>
          </a:p>
          <a:p>
            <a:pPr algn="just">
              <a:lnSpc>
                <a:spcPct val="150000"/>
              </a:lnSpc>
            </a:pPr>
            <a:r>
              <a:rPr lang="en-IN" sz="2000" dirty="0" smtClean="0">
                <a:latin typeface="Times New Roman" pitchFamily="18" charset="0"/>
                <a:cs typeface="Times New Roman" pitchFamily="18" charset="0"/>
              </a:rPr>
              <a:t>The goal of this paper is to review the many available electrical models of DLCs for power electronics applications in order to bring to light both their limitations and advantages, as well as the opportunities for further research into the subject of electrical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of </a:t>
            </a:r>
            <a:r>
              <a:rPr lang="en-IN" sz="2000" dirty="0" err="1" smtClean="0">
                <a:latin typeface="Times New Roman" pitchFamily="18" charset="0"/>
                <a:cs typeface="Times New Roman" pitchFamily="18" charset="0"/>
              </a:rPr>
              <a:t>DLCs.Additionally</a:t>
            </a:r>
            <a:r>
              <a:rPr lang="en-IN" sz="2000" dirty="0" smtClean="0">
                <a:latin typeface="Times New Roman" pitchFamily="18" charset="0"/>
                <a:cs typeface="Times New Roman" pitchFamily="18" charset="0"/>
              </a:rPr>
              <a:t>, this paper also seeks to raise awareness regarding the need for more research into the existing electrical models in order to address the limitations of these models, which are highlighted in this paper</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difference from the other control schemes however, is that the voltage measurement is directly used as a measure of energy (State-of-Voltage, </a:t>
            </a:r>
            <a:r>
              <a:rPr lang="en-IN" sz="2000" dirty="0" err="1" smtClean="0">
                <a:latin typeface="Times New Roman" pitchFamily="18" charset="0"/>
                <a:cs typeface="Times New Roman" pitchFamily="18" charset="0"/>
              </a:rPr>
              <a:t>SoV</a:t>
            </a:r>
            <a:r>
              <a:rPr lang="en-IN" sz="2000" dirty="0" smtClean="0">
                <a:latin typeface="Times New Roman" pitchFamily="18" charset="0"/>
                <a:cs typeface="Times New Roman" pitchFamily="18" charset="0"/>
              </a:rPr>
              <a:t>) rather than State-of-Charge (</a:t>
            </a:r>
            <a:r>
              <a:rPr lang="en-IN" sz="2000" dirty="0" err="1" smtClean="0">
                <a:latin typeface="Times New Roman" pitchFamily="18" charset="0"/>
                <a:cs typeface="Times New Roman" pitchFamily="18" charset="0"/>
              </a:rPr>
              <a:t>SoC</a:t>
            </a:r>
            <a:r>
              <a:rPr lang="en-IN" sz="2000" dirty="0" smtClean="0">
                <a:latin typeface="Times New Roman" pitchFamily="18" charset="0"/>
                <a:cs typeface="Times New Roman" pitchFamily="18" charset="0"/>
              </a:rPr>
              <a:t>) through current integration since the energy of a capacitor is directly proportional to the voltage. </a:t>
            </a:r>
          </a:p>
          <a:p>
            <a:pPr algn="just">
              <a:lnSpc>
                <a:spcPct val="150000"/>
              </a:lnSpc>
            </a:pPr>
            <a:r>
              <a:rPr lang="en-IN" sz="2000" dirty="0" smtClean="0">
                <a:latin typeface="Times New Roman" pitchFamily="18" charset="0"/>
                <a:cs typeface="Times New Roman" pitchFamily="18" charset="0"/>
              </a:rPr>
              <a:t>Furthermore, capacitors are much more sensitive to applied voltage, which varies significantly more than in batteries. </a:t>
            </a:r>
          </a:p>
          <a:p>
            <a:pPr algn="just">
              <a:lnSpc>
                <a:spcPct val="150000"/>
              </a:lnSpc>
            </a:pPr>
            <a:r>
              <a:rPr lang="en-IN" sz="2000" dirty="0" smtClean="0">
                <a:latin typeface="Times New Roman" pitchFamily="18" charset="0"/>
                <a:cs typeface="Times New Roman" pitchFamily="18" charset="0"/>
              </a:rPr>
              <a:t>Therefore, a special care must be taken not to overcharge the SC since even the voltage which is only 5% above the rated voltage can damage the cell. Similarly the SC should not overly discharge because of current limitation for constant power.</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This might have been due to the number of rungs on the ladder circuit, since the authors proposed more resistor-capacitor (RC) branches on the ladder circuit to enhance the ability of the ladder circuit model to better predict the characteristics of the DLCs.</a:t>
            </a:r>
          </a:p>
          <a:p>
            <a:pPr algn="just">
              <a:lnSpc>
                <a:spcPct val="150000"/>
              </a:lnSpc>
            </a:pPr>
            <a:r>
              <a:rPr lang="en-IN" sz="2000" dirty="0" smtClean="0">
                <a:latin typeface="Times New Roman" pitchFamily="18" charset="0"/>
                <a:cs typeface="Times New Roman" pitchFamily="18" charset="0"/>
              </a:rPr>
              <a:t>Their research is particularly interesting because their method could be used in selecting the best alternative when comparing DLCs of the same capacitance across different manufacturers.</a:t>
            </a:r>
          </a:p>
          <a:p>
            <a:pPr algn="just">
              <a:lnSpc>
                <a:spcPct val="150000"/>
              </a:lnSpc>
            </a:pPr>
            <a:r>
              <a:rPr lang="en-IN" sz="2000" dirty="0" smtClean="0">
                <a:latin typeface="Times New Roman" pitchFamily="18" charset="0"/>
                <a:cs typeface="Times New Roman" pitchFamily="18" charset="0"/>
              </a:rPr>
              <a:t>The RC circuit looks quite similar to the ladder circuit model; the circuit parameter identification was also done using AC impedance measurements. It was concluded that the temperature dependency of the equivalent series resistance of the DLC can be expressed using a quadratic function of temperature.</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performance of the ideal model is compared to the performance of the nonlinear model. There are several parameters which may affect the performance of both models: initial capacitor voltage, ideal capacitor capacitance and how much the SC capacitance varies with voltage (i.e. ratio of capacitance at 0 V to capacitance at rated voltage).</a:t>
            </a:r>
          </a:p>
          <a:p>
            <a:pPr algn="just">
              <a:lnSpc>
                <a:spcPct val="150000"/>
              </a:lnSpc>
            </a:pPr>
            <a:r>
              <a:rPr lang="en-IN" sz="2000" dirty="0" smtClean="0">
                <a:latin typeface="Times New Roman" pitchFamily="18" charset="0"/>
                <a:cs typeface="Times New Roman" pitchFamily="18" charset="0"/>
              </a:rPr>
              <a:t>However, the used disturbances were smaller than the size of a fully charged </a:t>
            </a:r>
            <a:r>
              <a:rPr lang="en-IN" sz="2000" dirty="0" err="1" smtClean="0">
                <a:latin typeface="Times New Roman" pitchFamily="18" charset="0"/>
                <a:cs typeface="Times New Roman" pitchFamily="18" charset="0"/>
              </a:rPr>
              <a:t>supercapacitor</a:t>
            </a:r>
            <a:r>
              <a:rPr lang="en-IN" sz="2000" dirty="0" smtClean="0">
                <a:latin typeface="Times New Roman" pitchFamily="18" charset="0"/>
                <a:cs typeface="Times New Roman" pitchFamily="18" charset="0"/>
              </a:rPr>
              <a:t> and the time scale was not long enough to observe the differences in time-to-discharge (i.e. when the stored energy is depleted). </a:t>
            </a:r>
          </a:p>
          <a:p>
            <a:pPr algn="just">
              <a:lnSpc>
                <a:spcPct val="150000"/>
              </a:lnSpc>
            </a:pPr>
            <a:r>
              <a:rPr lang="en-IN" sz="2000" dirty="0" smtClean="0">
                <a:latin typeface="Times New Roman" pitchFamily="18" charset="0"/>
                <a:cs typeface="Times New Roman" pitchFamily="18" charset="0"/>
              </a:rPr>
              <a:t>As will be shown in this paper, both initial </a:t>
            </a:r>
            <a:r>
              <a:rPr lang="en-IN" sz="2000" dirty="0" err="1" smtClean="0">
                <a:latin typeface="Times New Roman" pitchFamily="18" charset="0"/>
                <a:cs typeface="Times New Roman" pitchFamily="18" charset="0"/>
              </a:rPr>
              <a:t>SoC</a:t>
            </a:r>
            <a:r>
              <a:rPr lang="en-IN" sz="2000" dirty="0" smtClean="0">
                <a:latin typeface="Times New Roman" pitchFamily="18" charset="0"/>
                <a:cs typeface="Times New Roman" pitchFamily="18" charset="0"/>
              </a:rPr>
              <a:t> and the size of a disturbance impact the performance of different </a:t>
            </a:r>
            <a:r>
              <a:rPr lang="en-IN" sz="2000" dirty="0" err="1" smtClean="0">
                <a:latin typeface="Times New Roman" pitchFamily="18" charset="0"/>
                <a:cs typeface="Times New Roman" pitchFamily="18" charset="0"/>
              </a:rPr>
              <a:t>supercapacitor</a:t>
            </a:r>
            <a:r>
              <a:rPr lang="en-IN" sz="2000" dirty="0" smtClean="0">
                <a:latin typeface="Times New Roman" pitchFamily="18" charset="0"/>
                <a:cs typeface="Times New Roman" pitchFamily="18" charset="0"/>
              </a:rPr>
              <a:t> models.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63207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IN" sz="1800" dirty="0">
                          <a:latin typeface="Times New Roman"/>
                          <a:ea typeface="Times New Roman"/>
                          <a:cs typeface="Latha"/>
                        </a:rPr>
                        <a:t>Overview of current development in electrical energy storage technologies and the application potential in power system operation</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1800">
                          <a:latin typeface="Times New Roman"/>
                          <a:ea typeface="Times New Roman"/>
                          <a:cs typeface="Latha"/>
                        </a:rPr>
                        <a:t>X. Luo, J. Wang et al.,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The extensive use of such energy sources in today’s electricity networks can indisputably minimize the threat of global warming and climate change.</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800">
                          <a:latin typeface="Times New Roman"/>
                          <a:ea typeface="Calibri"/>
                          <a:cs typeface="Latha"/>
                        </a:rPr>
                        <a:t>Ultracapacitors frequency response application brief</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Maxwell Technologies,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latin typeface="Times New Roman"/>
                          <a:ea typeface="Calibri"/>
                          <a:cs typeface="Latha"/>
                        </a:rPr>
                        <a:t>An efficient electrical energy storage media are essential and are considered as a short term and an enabling infrastructure power technology.</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540879" cy="5491480"/>
        </p:xfrm>
        <a:graphic>
          <a:graphicData uri="http://schemas.openxmlformats.org/drawingml/2006/table">
            <a:tbl>
              <a:tblPr firstRow="1" bandRow="1">
                <a:tableStyleId>{5C22544A-7EE6-4342-B048-85BDC9FD1C3A}</a:tableStyleId>
              </a:tblPr>
              <a:tblGrid>
                <a:gridCol w="2571750"/>
                <a:gridCol w="1619250"/>
                <a:gridCol w="3349879"/>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600" dirty="0">
                          <a:latin typeface="Times New Roman"/>
                          <a:ea typeface="Calibri"/>
                          <a:cs typeface="Latha"/>
                        </a:rPr>
                        <a:t>Management of fuel cell power and </a:t>
                      </a:r>
                      <a:r>
                        <a:rPr lang="en-US" sz="1600" dirty="0" err="1">
                          <a:latin typeface="Times New Roman"/>
                          <a:ea typeface="Calibri"/>
                          <a:cs typeface="Latha"/>
                        </a:rPr>
                        <a:t>supercapacitor</a:t>
                      </a:r>
                      <a:r>
                        <a:rPr lang="en-US" sz="1600" dirty="0">
                          <a:latin typeface="Times New Roman"/>
                          <a:ea typeface="Calibri"/>
                          <a:cs typeface="Latha"/>
                        </a:rPr>
                        <a:t> state-of-charge for electric vehicles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latin typeface="Times New Roman"/>
                          <a:ea typeface="Calibri"/>
                          <a:cs typeface="Latha"/>
                        </a:rPr>
                        <a:t>A. </a:t>
                      </a:r>
                      <a:r>
                        <a:rPr lang="en-US" sz="1600" dirty="0" err="1">
                          <a:latin typeface="Times New Roman"/>
                          <a:ea typeface="Calibri"/>
                          <a:cs typeface="Latha"/>
                        </a:rPr>
                        <a:t>Tahri</a:t>
                      </a:r>
                      <a:r>
                        <a:rPr lang="en-US" sz="1600" dirty="0">
                          <a:latin typeface="Times New Roman"/>
                          <a:ea typeface="Calibri"/>
                          <a:cs typeface="Latha"/>
                        </a:rPr>
                        <a:t>, H. E. </a:t>
                      </a:r>
                      <a:r>
                        <a:rPr lang="en-US" sz="1600" dirty="0" err="1">
                          <a:latin typeface="Times New Roman"/>
                          <a:ea typeface="Calibri"/>
                          <a:cs typeface="Latha"/>
                        </a:rPr>
                        <a:t>Fadil</a:t>
                      </a:r>
                      <a:r>
                        <a:rPr lang="en-US" sz="1600" dirty="0">
                          <a:latin typeface="Times New Roman"/>
                          <a:ea typeface="Calibri"/>
                          <a:cs typeface="Latha"/>
                        </a:rPr>
                        <a:t> et al., </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latin typeface="Times New Roman"/>
                          <a:ea typeface="Calibri"/>
                          <a:cs typeface="Latha"/>
                        </a:rPr>
                        <a:t>This paper focuses on electric fuel cell vehicles, which optimally combine the fuel cell system with hybrid energy storage systems, represented by batteries and </a:t>
                      </a:r>
                      <a:r>
                        <a:rPr lang="en-US" sz="1600" dirty="0" err="1">
                          <a:latin typeface="Times New Roman"/>
                          <a:ea typeface="Calibri"/>
                          <a:cs typeface="Latha"/>
                        </a:rPr>
                        <a:t>ultracapacitors</a:t>
                      </a:r>
                      <a:r>
                        <a:rPr lang="en-US" sz="1600" dirty="0">
                          <a:latin typeface="Times New Roman"/>
                          <a:ea typeface="Calibri"/>
                          <a:cs typeface="Latha"/>
                        </a:rPr>
                        <a:t>, to meet the dynamic power demand required by the electric motor and auxiliary systems.</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Optimization of battery–supercapacitor hybrid energy storage station in wind/solar generation system</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latin typeface="Times New Roman"/>
                          <a:ea typeface="Calibri"/>
                          <a:cs typeface="Latha"/>
                        </a:rPr>
                        <a:t>T. Zhou and W. Sun, </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a:ea typeface="Calibri"/>
                          <a:cs typeface="Latha"/>
                        </a:rPr>
                        <a:t>In this paper, mathematical models of wind/solar generation systems, battery, and </a:t>
                      </a:r>
                      <a:r>
                        <a:rPr lang="en-US" sz="1600" dirty="0" err="1">
                          <a:solidFill>
                            <a:srgbClr val="333333"/>
                          </a:solidFill>
                          <a:latin typeface="Times New Roman"/>
                          <a:ea typeface="Calibri"/>
                          <a:cs typeface="Latha"/>
                        </a:rPr>
                        <a:t>supercapacitor</a:t>
                      </a:r>
                      <a:r>
                        <a:rPr lang="en-US" sz="1600" dirty="0">
                          <a:solidFill>
                            <a:srgbClr val="333333"/>
                          </a:solidFill>
                          <a:latin typeface="Times New Roman"/>
                          <a:ea typeface="Calibri"/>
                          <a:cs typeface="Latha"/>
                        </a:rPr>
                        <a:t> are built, the objective optimization function of HESS is proposed, and various constraints are considered.</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1.jpg"/>
          <p:cNvPicPr>
            <a:picLocks noGrp="1" noChangeAspect="1" noChangeArrowheads="1"/>
          </p:cNvPicPr>
          <p:nvPr>
            <p:ph idx="1"/>
          </p:nvPr>
        </p:nvPicPr>
        <p:blipFill>
          <a:blip r:embed="rId2"/>
          <a:srcRect/>
          <a:stretch>
            <a:fillRect/>
          </a:stretch>
        </p:blipFill>
        <p:spPr bwMode="auto">
          <a:xfrm>
            <a:off x="1143000" y="1600200"/>
            <a:ext cx="7162800" cy="4724399"/>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92500" lnSpcReduction="20000"/>
          </a:bodyPr>
          <a:lstStyle/>
          <a:p>
            <a:pPr algn="just">
              <a:lnSpc>
                <a:spcPct val="150000"/>
              </a:lnSpc>
              <a:buNone/>
            </a:pPr>
            <a:r>
              <a:rPr lang="en-IN" sz="2000" dirty="0" smtClean="0">
                <a:latin typeface="Times New Roman" pitchFamily="18" charset="0"/>
                <a:cs typeface="Times New Roman" pitchFamily="18" charset="0"/>
              </a:rPr>
              <a:t>    In this paper, an accurate </a:t>
            </a:r>
            <a:r>
              <a:rPr lang="en-IN" sz="2000" dirty="0" err="1" smtClean="0">
                <a:latin typeface="Times New Roman" pitchFamily="18" charset="0"/>
                <a:cs typeface="Times New Roman" pitchFamily="18" charset="0"/>
              </a:rPr>
              <a:t>supercapacitor</a:t>
            </a:r>
            <a:r>
              <a:rPr lang="en-IN" sz="2000" dirty="0" smtClean="0">
                <a:latin typeface="Times New Roman" pitchFamily="18" charset="0"/>
                <a:cs typeface="Times New Roman" pitchFamily="18" charset="0"/>
              </a:rPr>
              <a:t> bank model and associated control system has been presented for the use in power system dynamics simulations. Starting from the most detailed RC model of a </a:t>
            </a:r>
            <a:r>
              <a:rPr lang="en-IN" sz="2000" dirty="0" err="1" smtClean="0">
                <a:latin typeface="Times New Roman" pitchFamily="18" charset="0"/>
                <a:cs typeface="Times New Roman" pitchFamily="18" charset="0"/>
              </a:rPr>
              <a:t>supercapacitor</a:t>
            </a:r>
            <a:r>
              <a:rPr lang="en-IN" sz="2000" dirty="0" smtClean="0">
                <a:latin typeface="Times New Roman" pitchFamily="18" charset="0"/>
                <a:cs typeface="Times New Roman" pitchFamily="18" charset="0"/>
              </a:rPr>
              <a:t> cell, the model has been gradually reduced until arriving to the simplest representation which adequately describes the </a:t>
            </a:r>
            <a:r>
              <a:rPr lang="en-IN" sz="2000" dirty="0" err="1" smtClean="0">
                <a:latin typeface="Times New Roman" pitchFamily="18" charset="0"/>
                <a:cs typeface="Times New Roman" pitchFamily="18" charset="0"/>
              </a:rPr>
              <a:t>supercapacitor</a:t>
            </a:r>
            <a:r>
              <a:rPr lang="en-IN" sz="2000" dirty="0" smtClean="0">
                <a:latin typeface="Times New Roman" pitchFamily="18" charset="0"/>
                <a:cs typeface="Times New Roman" pitchFamily="18" charset="0"/>
              </a:rPr>
              <a:t> dynamics, confirmed by simulation experiments. The proposed model is described with only 4 parameters which are easily obtained from manufacturer’s data sheet: capacitance at zero voltage, voltage-dependent capacitance, DC resistance and high-frequency resistance. The performance of the presented model compared to an ideal model has been tested in an IEEE 14-bus test system in frequency control and LVRT scenarios.</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X. </a:t>
            </a:r>
            <a:r>
              <a:rPr lang="en-IN" sz="1600" dirty="0" err="1" smtClean="0">
                <a:latin typeface="Times New Roman" pitchFamily="18" charset="0"/>
                <a:cs typeface="Times New Roman" pitchFamily="18" charset="0"/>
              </a:rPr>
              <a:t>Luo</a:t>
            </a:r>
            <a:r>
              <a:rPr lang="en-IN" sz="1600" dirty="0" smtClean="0">
                <a:latin typeface="Times New Roman" pitchFamily="18" charset="0"/>
                <a:cs typeface="Times New Roman" pitchFamily="18" charset="0"/>
              </a:rPr>
              <a:t>, J. Wang et al., “Overview of current development in electrical energy storage technologies and the application potential in power system operation,” Applied Energy, vol. 137, pp. 511–536, </a:t>
            </a:r>
            <a:r>
              <a:rPr lang="en-IN" sz="1600" dirty="0" err="1" smtClean="0">
                <a:latin typeface="Times New Roman" pitchFamily="18" charset="0"/>
                <a:cs typeface="Times New Roman" pitchFamily="18" charset="0"/>
              </a:rPr>
              <a:t>jan</a:t>
            </a:r>
            <a:r>
              <a:rPr lang="en-IN" sz="1600" dirty="0" smtClean="0">
                <a:latin typeface="Times New Roman" pitchFamily="18" charset="0"/>
                <a:cs typeface="Times New Roman" pitchFamily="18" charset="0"/>
              </a:rPr>
              <a:t> 2015. </a:t>
            </a:r>
          </a:p>
          <a:p>
            <a:pPr algn="just">
              <a:lnSpc>
                <a:spcPct val="160000"/>
              </a:lnSpc>
            </a:pPr>
            <a:r>
              <a:rPr lang="en-IN" sz="1600" dirty="0" smtClean="0">
                <a:latin typeface="Times New Roman" pitchFamily="18" charset="0"/>
                <a:cs typeface="Times New Roman" pitchFamily="18" charset="0"/>
              </a:rPr>
              <a:t>[2] Maxwell Technologies, “</a:t>
            </a:r>
            <a:r>
              <a:rPr lang="en-IN" sz="1600" dirty="0" err="1" smtClean="0">
                <a:latin typeface="Times New Roman" pitchFamily="18" charset="0"/>
                <a:cs typeface="Times New Roman" pitchFamily="18" charset="0"/>
              </a:rPr>
              <a:t>Ultracapacitors</a:t>
            </a:r>
            <a:r>
              <a:rPr lang="en-IN" sz="1600" dirty="0" smtClean="0">
                <a:latin typeface="Times New Roman" pitchFamily="18" charset="0"/>
                <a:cs typeface="Times New Roman" pitchFamily="18" charset="0"/>
              </a:rPr>
              <a:t> frequency response application brief,” 2018, technical brochure. </a:t>
            </a:r>
          </a:p>
          <a:p>
            <a:pPr algn="just">
              <a:lnSpc>
                <a:spcPct val="160000"/>
              </a:lnSpc>
            </a:pPr>
            <a:r>
              <a:rPr lang="en-IN" sz="1600" dirty="0" smtClean="0">
                <a:latin typeface="Times New Roman" pitchFamily="18" charset="0"/>
                <a:cs typeface="Times New Roman" pitchFamily="18" charset="0"/>
              </a:rPr>
              <a:t>[3] A. </a:t>
            </a:r>
            <a:r>
              <a:rPr lang="en-IN" sz="1600" dirty="0" err="1" smtClean="0">
                <a:latin typeface="Times New Roman" pitchFamily="18" charset="0"/>
                <a:cs typeface="Times New Roman" pitchFamily="18" charset="0"/>
              </a:rPr>
              <a:t>Tahri</a:t>
            </a:r>
            <a:r>
              <a:rPr lang="en-IN" sz="1600" dirty="0" smtClean="0">
                <a:latin typeface="Times New Roman" pitchFamily="18" charset="0"/>
                <a:cs typeface="Times New Roman" pitchFamily="18" charset="0"/>
              </a:rPr>
              <a:t>, H. E. </a:t>
            </a:r>
            <a:r>
              <a:rPr lang="en-IN" sz="1600" dirty="0" err="1" smtClean="0">
                <a:latin typeface="Times New Roman" pitchFamily="18" charset="0"/>
                <a:cs typeface="Times New Roman" pitchFamily="18" charset="0"/>
              </a:rPr>
              <a:t>Fadil</a:t>
            </a:r>
            <a:r>
              <a:rPr lang="en-IN" sz="1600" dirty="0" smtClean="0">
                <a:latin typeface="Times New Roman" pitchFamily="18" charset="0"/>
                <a:cs typeface="Times New Roman" pitchFamily="18" charset="0"/>
              </a:rPr>
              <a:t> et al., “Management of fuel cell power and </a:t>
            </a:r>
            <a:r>
              <a:rPr lang="en-IN" sz="1600" dirty="0" err="1" smtClean="0">
                <a:latin typeface="Times New Roman" pitchFamily="18" charset="0"/>
                <a:cs typeface="Times New Roman" pitchFamily="18" charset="0"/>
              </a:rPr>
              <a:t>supercapacitor</a:t>
            </a:r>
            <a:r>
              <a:rPr lang="en-IN" sz="1600" dirty="0" smtClean="0">
                <a:latin typeface="Times New Roman" pitchFamily="18" charset="0"/>
                <a:cs typeface="Times New Roman" pitchFamily="18" charset="0"/>
              </a:rPr>
              <a:t> state-of-charge for electric vehicles,” </a:t>
            </a:r>
            <a:r>
              <a:rPr lang="en-IN" sz="1600" dirty="0" err="1" smtClean="0">
                <a:latin typeface="Times New Roman" pitchFamily="18" charset="0"/>
                <a:cs typeface="Times New Roman" pitchFamily="18" charset="0"/>
              </a:rPr>
              <a:t>Electr</a:t>
            </a:r>
            <a:r>
              <a:rPr lang="en-IN" sz="1600" dirty="0" smtClean="0">
                <a:latin typeface="Times New Roman" pitchFamily="18" charset="0"/>
                <a:cs typeface="Times New Roman" pitchFamily="18" charset="0"/>
              </a:rPr>
              <a:t>. Power Syst. Res., vol. 160, pp. 89 – 98, 2018. </a:t>
            </a:r>
          </a:p>
          <a:p>
            <a:pPr algn="just">
              <a:lnSpc>
                <a:spcPct val="160000"/>
              </a:lnSpc>
            </a:pPr>
            <a:r>
              <a:rPr lang="en-IN" sz="1600" dirty="0" smtClean="0">
                <a:latin typeface="Times New Roman" pitchFamily="18" charset="0"/>
                <a:cs typeface="Times New Roman" pitchFamily="18" charset="0"/>
              </a:rPr>
              <a:t>[4] T. Zhou and W. Sun, “Optimization of battery–</a:t>
            </a:r>
            <a:r>
              <a:rPr lang="en-IN" sz="1600" dirty="0" err="1" smtClean="0">
                <a:latin typeface="Times New Roman" pitchFamily="18" charset="0"/>
                <a:cs typeface="Times New Roman" pitchFamily="18" charset="0"/>
              </a:rPr>
              <a:t>supercapacitor</a:t>
            </a:r>
            <a:r>
              <a:rPr lang="en-IN" sz="1600" dirty="0" smtClean="0">
                <a:latin typeface="Times New Roman" pitchFamily="18" charset="0"/>
                <a:cs typeface="Times New Roman" pitchFamily="18" charset="0"/>
              </a:rPr>
              <a:t> hybrid energy storage station in wind/solar generation system,” IEEE Trans. Sustain. Energy, vol. 5, no. 2, pp. 408–415, April 2014. </a:t>
            </a:r>
          </a:p>
          <a:p>
            <a:pPr algn="just">
              <a:lnSpc>
                <a:spcPct val="160000"/>
              </a:lnSpc>
            </a:pPr>
            <a:r>
              <a:rPr lang="en-IN" sz="1600" dirty="0" smtClean="0">
                <a:latin typeface="Times New Roman" pitchFamily="18" charset="0"/>
                <a:cs typeface="Times New Roman" pitchFamily="18" charset="0"/>
              </a:rPr>
              <a:t>[5] M. F. M. </a:t>
            </a:r>
            <a:r>
              <a:rPr lang="en-IN" sz="1600" dirty="0" err="1" smtClean="0">
                <a:latin typeface="Times New Roman" pitchFamily="18" charset="0"/>
                <a:cs typeface="Times New Roman" pitchFamily="18" charset="0"/>
              </a:rPr>
              <a:t>Arani</a:t>
            </a:r>
            <a:r>
              <a:rPr lang="en-IN" sz="1600" dirty="0" smtClean="0">
                <a:latin typeface="Times New Roman" pitchFamily="18" charset="0"/>
                <a:cs typeface="Times New Roman" pitchFamily="18" charset="0"/>
              </a:rPr>
              <a:t> and E. F. El-</a:t>
            </a:r>
            <a:r>
              <a:rPr lang="en-IN" sz="1600" dirty="0" err="1" smtClean="0">
                <a:latin typeface="Times New Roman" pitchFamily="18" charset="0"/>
                <a:cs typeface="Times New Roman" pitchFamily="18" charset="0"/>
              </a:rPr>
              <a:t>Saadany</a:t>
            </a:r>
            <a:r>
              <a:rPr lang="en-IN" sz="1600" dirty="0" smtClean="0">
                <a:latin typeface="Times New Roman" pitchFamily="18" charset="0"/>
                <a:cs typeface="Times New Roman" pitchFamily="18" charset="0"/>
              </a:rPr>
              <a:t>, “Implementing virtual inertia in </a:t>
            </a:r>
            <a:r>
              <a:rPr lang="en-IN" sz="1600" dirty="0" err="1" smtClean="0">
                <a:latin typeface="Times New Roman" pitchFamily="18" charset="0"/>
                <a:cs typeface="Times New Roman" pitchFamily="18" charset="0"/>
              </a:rPr>
              <a:t>dfig</a:t>
            </a:r>
            <a:r>
              <a:rPr lang="en-IN" sz="1600" dirty="0" smtClean="0">
                <a:latin typeface="Times New Roman" pitchFamily="18" charset="0"/>
                <a:cs typeface="Times New Roman" pitchFamily="18" charset="0"/>
              </a:rPr>
              <a:t>-based wind power generation,” IEEE Trans. Power Syst., vol. 28, no. 2, pp. 1373–1384, May 2013.</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500" dirty="0" smtClean="0">
                <a:latin typeface="Times New Roman" pitchFamily="18" charset="0"/>
                <a:cs typeface="Times New Roman" pitchFamily="18" charset="0"/>
              </a:rPr>
              <a:t>[6] S. I. </a:t>
            </a:r>
            <a:r>
              <a:rPr lang="en-IN" sz="1500" dirty="0" err="1" smtClean="0">
                <a:latin typeface="Times New Roman" pitchFamily="18" charset="0"/>
                <a:cs typeface="Times New Roman" pitchFamily="18" charset="0"/>
              </a:rPr>
              <a:t>Gkavanoudis</a:t>
            </a:r>
            <a:r>
              <a:rPr lang="en-IN" sz="1500" dirty="0" smtClean="0">
                <a:latin typeface="Times New Roman" pitchFamily="18" charset="0"/>
                <a:cs typeface="Times New Roman" pitchFamily="18" charset="0"/>
              </a:rPr>
              <a:t> and C. S. </a:t>
            </a:r>
            <a:r>
              <a:rPr lang="en-IN" sz="1500" dirty="0" err="1" smtClean="0">
                <a:latin typeface="Times New Roman" pitchFamily="18" charset="0"/>
                <a:cs typeface="Times New Roman" pitchFamily="18" charset="0"/>
              </a:rPr>
              <a:t>Demoulias</a:t>
            </a:r>
            <a:r>
              <a:rPr lang="en-IN" sz="1500" dirty="0" smtClean="0">
                <a:latin typeface="Times New Roman" pitchFamily="18" charset="0"/>
                <a:cs typeface="Times New Roman" pitchFamily="18" charset="0"/>
              </a:rPr>
              <a:t>, “A combined fault ride-through and power smoothing control method for full-converter wind turbines employing </a:t>
            </a:r>
            <a:r>
              <a:rPr lang="en-IN" sz="1500" dirty="0" err="1" smtClean="0">
                <a:latin typeface="Times New Roman" pitchFamily="18" charset="0"/>
                <a:cs typeface="Times New Roman" pitchFamily="18" charset="0"/>
              </a:rPr>
              <a:t>supercapacitor</a:t>
            </a:r>
            <a:r>
              <a:rPr lang="en-IN" sz="1500" dirty="0" smtClean="0">
                <a:latin typeface="Times New Roman" pitchFamily="18" charset="0"/>
                <a:cs typeface="Times New Roman" pitchFamily="18" charset="0"/>
              </a:rPr>
              <a:t> energy storage system,” </a:t>
            </a:r>
            <a:r>
              <a:rPr lang="en-IN" sz="1500" dirty="0" err="1" smtClean="0">
                <a:latin typeface="Times New Roman" pitchFamily="18" charset="0"/>
                <a:cs typeface="Times New Roman" pitchFamily="18" charset="0"/>
              </a:rPr>
              <a:t>Electr</a:t>
            </a:r>
            <a:r>
              <a:rPr lang="en-IN" sz="1500" dirty="0" smtClean="0">
                <a:latin typeface="Times New Roman" pitchFamily="18" charset="0"/>
                <a:cs typeface="Times New Roman" pitchFamily="18" charset="0"/>
              </a:rPr>
              <a:t>. Power Syst. Res., vol. 106, pp. 62 – 72, 2014. </a:t>
            </a:r>
          </a:p>
          <a:p>
            <a:pPr algn="just">
              <a:lnSpc>
                <a:spcPct val="170000"/>
              </a:lnSpc>
            </a:pPr>
            <a:r>
              <a:rPr lang="en-IN" sz="1500" dirty="0" smtClean="0">
                <a:latin typeface="Times New Roman" pitchFamily="18" charset="0"/>
                <a:cs typeface="Times New Roman" pitchFamily="18" charset="0"/>
              </a:rPr>
              <a:t>[7] J. Fang, Y. Tang et al., “A battery/</a:t>
            </a:r>
            <a:r>
              <a:rPr lang="en-IN" sz="1500" dirty="0" err="1" smtClean="0">
                <a:latin typeface="Times New Roman" pitchFamily="18" charset="0"/>
                <a:cs typeface="Times New Roman" pitchFamily="18" charset="0"/>
              </a:rPr>
              <a:t>ultracapacitor</a:t>
            </a:r>
            <a:r>
              <a:rPr lang="en-IN" sz="1500" dirty="0" smtClean="0">
                <a:latin typeface="Times New Roman" pitchFamily="18" charset="0"/>
                <a:cs typeface="Times New Roman" pitchFamily="18" charset="0"/>
              </a:rPr>
              <a:t> hybrid energy storage system for implementing the power management of virtual synchronous generators,” IEEE Trans. Power Electron., vol. 33, no. 4, pp. 2820–2824, April 2018. </a:t>
            </a:r>
          </a:p>
          <a:p>
            <a:pPr algn="just">
              <a:lnSpc>
                <a:spcPct val="170000"/>
              </a:lnSpc>
            </a:pPr>
            <a:r>
              <a:rPr lang="en-IN" sz="1500" dirty="0" smtClean="0">
                <a:latin typeface="Times New Roman" pitchFamily="18" charset="0"/>
                <a:cs typeface="Times New Roman" pitchFamily="18" charset="0"/>
              </a:rPr>
              <a:t>[8] M. H. </a:t>
            </a:r>
            <a:r>
              <a:rPr lang="en-IN" sz="1500" dirty="0" err="1" smtClean="0">
                <a:latin typeface="Times New Roman" pitchFamily="18" charset="0"/>
                <a:cs typeface="Times New Roman" pitchFamily="18" charset="0"/>
              </a:rPr>
              <a:t>Fini</a:t>
            </a:r>
            <a:r>
              <a:rPr lang="en-IN" sz="1500" dirty="0" smtClean="0">
                <a:latin typeface="Times New Roman" pitchFamily="18" charset="0"/>
                <a:cs typeface="Times New Roman" pitchFamily="18" charset="0"/>
              </a:rPr>
              <a:t> and M. E. H. </a:t>
            </a:r>
            <a:r>
              <a:rPr lang="en-IN" sz="1500" dirty="0" err="1" smtClean="0">
                <a:latin typeface="Times New Roman" pitchFamily="18" charset="0"/>
                <a:cs typeface="Times New Roman" pitchFamily="18" charset="0"/>
              </a:rPr>
              <a:t>Golshan</a:t>
            </a:r>
            <a:r>
              <a:rPr lang="en-IN" sz="1500" dirty="0" smtClean="0">
                <a:latin typeface="Times New Roman" pitchFamily="18" charset="0"/>
                <a:cs typeface="Times New Roman" pitchFamily="18" charset="0"/>
              </a:rPr>
              <a:t>, “Determining optimal virtual inertia and frequency control parameters to preserve the frequency stability in islanded </a:t>
            </a:r>
            <a:r>
              <a:rPr lang="en-IN" sz="1500" dirty="0" err="1" smtClean="0">
                <a:latin typeface="Times New Roman" pitchFamily="18" charset="0"/>
                <a:cs typeface="Times New Roman" pitchFamily="18" charset="0"/>
              </a:rPr>
              <a:t>microgrids</a:t>
            </a:r>
            <a:r>
              <a:rPr lang="en-IN" sz="1500" dirty="0" smtClean="0">
                <a:latin typeface="Times New Roman" pitchFamily="18" charset="0"/>
                <a:cs typeface="Times New Roman" pitchFamily="18" charset="0"/>
              </a:rPr>
              <a:t> with high penetration of </a:t>
            </a:r>
            <a:r>
              <a:rPr lang="en-IN" sz="1500" dirty="0" err="1" smtClean="0">
                <a:latin typeface="Times New Roman" pitchFamily="18" charset="0"/>
                <a:cs typeface="Times New Roman" pitchFamily="18" charset="0"/>
              </a:rPr>
              <a:t>renewables</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Electr</a:t>
            </a:r>
            <a:r>
              <a:rPr lang="en-IN" sz="1500" dirty="0" smtClean="0">
                <a:latin typeface="Times New Roman" pitchFamily="18" charset="0"/>
                <a:cs typeface="Times New Roman" pitchFamily="18" charset="0"/>
              </a:rPr>
              <a:t>. Power Syst. Res., vol. 154, pp. 13 – 22, 2018. </a:t>
            </a:r>
          </a:p>
          <a:p>
            <a:pPr algn="just">
              <a:lnSpc>
                <a:spcPct val="170000"/>
              </a:lnSpc>
            </a:pPr>
            <a:r>
              <a:rPr lang="en-IN" sz="1500" dirty="0" smtClean="0">
                <a:latin typeface="Times New Roman" pitchFamily="18" charset="0"/>
                <a:cs typeface="Times New Roman" pitchFamily="18" charset="0"/>
              </a:rPr>
              <a:t>[9] V. </a:t>
            </a:r>
            <a:r>
              <a:rPr lang="en-IN" sz="1500" dirty="0" err="1" smtClean="0">
                <a:latin typeface="Times New Roman" pitchFamily="18" charset="0"/>
                <a:cs typeface="Times New Roman" pitchFamily="18" charset="0"/>
              </a:rPr>
              <a:t>Gevorgian</a:t>
            </a:r>
            <a:r>
              <a:rPr lang="en-IN" sz="1500" dirty="0" smtClean="0">
                <a:latin typeface="Times New Roman" pitchFamily="18" charset="0"/>
                <a:cs typeface="Times New Roman" pitchFamily="18" charset="0"/>
              </a:rPr>
              <a:t>, E. </a:t>
            </a:r>
            <a:r>
              <a:rPr lang="en-IN" sz="1500" dirty="0" err="1" smtClean="0">
                <a:latin typeface="Times New Roman" pitchFamily="18" charset="0"/>
                <a:cs typeface="Times New Roman" pitchFamily="18" charset="0"/>
              </a:rPr>
              <a:t>Muljadi</a:t>
            </a:r>
            <a:r>
              <a:rPr lang="en-IN" sz="1500" dirty="0" smtClean="0">
                <a:latin typeface="Times New Roman" pitchFamily="18" charset="0"/>
                <a:cs typeface="Times New Roman" pitchFamily="18" charset="0"/>
              </a:rPr>
              <a:t> et al., “</a:t>
            </a:r>
            <a:r>
              <a:rPr lang="en-IN" sz="1500" dirty="0" err="1" smtClean="0">
                <a:latin typeface="Times New Roman" pitchFamily="18" charset="0"/>
                <a:cs typeface="Times New Roman" pitchFamily="18" charset="0"/>
              </a:rPr>
              <a:t>Supercapacitor</a:t>
            </a:r>
            <a:r>
              <a:rPr lang="en-IN" sz="1500" dirty="0" smtClean="0">
                <a:latin typeface="Times New Roman" pitchFamily="18" charset="0"/>
                <a:cs typeface="Times New Roman" pitchFamily="18" charset="0"/>
              </a:rPr>
              <a:t> to provide ancillary services,” in 2017 IEEE Energy Conversion Congress and Exposition (ECCE), Oct 2017, pp. 1030–1036. </a:t>
            </a:r>
          </a:p>
          <a:p>
            <a:pPr algn="just">
              <a:lnSpc>
                <a:spcPct val="170000"/>
              </a:lnSpc>
            </a:pPr>
            <a:r>
              <a:rPr lang="en-IN" sz="1500" dirty="0" smtClean="0">
                <a:latin typeface="Times New Roman" pitchFamily="18" charset="0"/>
                <a:cs typeface="Times New Roman" pitchFamily="18" charset="0"/>
              </a:rPr>
              <a:t>[10] L. </a:t>
            </a:r>
            <a:r>
              <a:rPr lang="en-IN" sz="1500" dirty="0" err="1" smtClean="0">
                <a:latin typeface="Times New Roman" pitchFamily="18" charset="0"/>
                <a:cs typeface="Times New Roman" pitchFamily="18" charset="0"/>
              </a:rPr>
              <a:t>Sigrist</a:t>
            </a:r>
            <a:r>
              <a:rPr lang="en-IN" sz="1500" dirty="0" smtClean="0">
                <a:latin typeface="Times New Roman" pitchFamily="18" charset="0"/>
                <a:cs typeface="Times New Roman" pitchFamily="18" charset="0"/>
              </a:rPr>
              <a:t>, I. </a:t>
            </a:r>
            <a:r>
              <a:rPr lang="en-IN" sz="1500" dirty="0" err="1" smtClean="0">
                <a:latin typeface="Times New Roman" pitchFamily="18" charset="0"/>
                <a:cs typeface="Times New Roman" pitchFamily="18" charset="0"/>
              </a:rPr>
              <a:t>Egido</a:t>
            </a:r>
            <a:r>
              <a:rPr lang="en-IN" sz="1500" dirty="0" smtClean="0">
                <a:latin typeface="Times New Roman" pitchFamily="18" charset="0"/>
                <a:cs typeface="Times New Roman" pitchFamily="18" charset="0"/>
              </a:rPr>
              <a:t> et al., “Sizing and controller setting of </a:t>
            </a:r>
            <a:r>
              <a:rPr lang="en-IN" sz="1500" dirty="0" err="1" smtClean="0">
                <a:latin typeface="Times New Roman" pitchFamily="18" charset="0"/>
                <a:cs typeface="Times New Roman" pitchFamily="18" charset="0"/>
              </a:rPr>
              <a:t>ultracapacitors</a:t>
            </a:r>
            <a:r>
              <a:rPr lang="en-IN" sz="1500" dirty="0" smtClean="0">
                <a:latin typeface="Times New Roman" pitchFamily="18" charset="0"/>
                <a:cs typeface="Times New Roman" pitchFamily="18" charset="0"/>
              </a:rPr>
              <a:t> for frequency stability enhancement of small isolated power systems,” IEEE Trans. Power Syst., vol. 30, no. 4, pp. 2130–2138, July 2015.</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1263</TotalTime>
  <Words>1444</Words>
  <Application>Microsoft Office PowerPoint</Application>
  <PresentationFormat>On-screen Show (4:3)</PresentationFormat>
  <Paragraphs>63</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Modelling of Supercapacitor Banks for Power System Dynamics Studies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562</cp:revision>
  <dcterms:created xsi:type="dcterms:W3CDTF">2006-08-16T00:00:00Z</dcterms:created>
  <dcterms:modified xsi:type="dcterms:W3CDTF">2021-05-21T15:00:12Z</dcterms:modified>
</cp:coreProperties>
</file>