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Damping Power System Electromechanical Oscillations Using Time Delays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paper proposes to utilize intentional time delays as part of controllers to improve the damping of electromechanical oscillations of power systems. Through stability theory, the control parameter settings for which these delays in Power System Stabilizers (PSSs) improve the small signal stability of a power system are systematically identified, including the key parameter settings for which stability regions in the parameter plane remain connected for effective operation. The paper shows that PSSs with two control channels can be effectively designed to achieve best damping characteristics for a wide range of delays. Analytical results are presented on the One-Machine Infinite-Bus (OMIB) electromechanical power system model. To demonstrate the opportunities in more realistic dynamic models, our results are then implemented via numerical analysis on the IEEE standard 14-bus system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use of a raw measurements from PMUs can lead to ambiguous results due to: 1) possible errors in some of the measured samples, 2) ill conditioned </a:t>
            </a:r>
            <a:r>
              <a:rPr lang="en-IN" sz="2000" dirty="0" err="1" smtClean="0">
                <a:latin typeface="Times New Roman" pitchFamily="18" charset="0"/>
                <a:cs typeface="Times New Roman" pitchFamily="18" charset="0"/>
              </a:rPr>
              <a:t>autocovariance</a:t>
            </a:r>
            <a:r>
              <a:rPr lang="en-IN" sz="2000" dirty="0" smtClean="0">
                <a:latin typeface="Times New Roman" pitchFamily="18" charset="0"/>
                <a:cs typeface="Times New Roman" pitchFamily="18" charset="0"/>
              </a:rPr>
              <a:t> matrices in the case of PMUs with high sampling rates (30Hz or more) or 3) existing trends in the signal which do not carry any information about system dynamics .</a:t>
            </a:r>
          </a:p>
          <a:p>
            <a:pPr algn="just">
              <a:lnSpc>
                <a:spcPct val="150000"/>
              </a:lnSpc>
            </a:pPr>
            <a:r>
              <a:rPr lang="en-IN" sz="2000" dirty="0" smtClean="0">
                <a:latin typeface="Times New Roman" pitchFamily="18" charset="0"/>
                <a:cs typeface="Times New Roman" pitchFamily="18" charset="0"/>
              </a:rPr>
              <a:t>Because of these difficulties, before applying any of the spectral estimators, available data must be </a:t>
            </a:r>
            <a:r>
              <a:rPr lang="en-IN" sz="2000" dirty="0" err="1" smtClean="0">
                <a:latin typeface="Times New Roman" pitchFamily="18" charset="0"/>
                <a:cs typeface="Times New Roman" pitchFamily="18" charset="0"/>
              </a:rPr>
              <a:t>preprocessed</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This section analyzes the impact that forced oscillations in PMU data have on damping estimation algorithms, which has been neglected up to now. Several examples are shown where forced oscillations corrupt the accuracy of existing mode meter algorithms.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remedy to the above issue is to recognize that the characteristic roots of the system vary on the complex plane in a continuum as the delay parameter changes in a continuum .</a:t>
            </a:r>
          </a:p>
          <a:p>
            <a:pPr algn="just">
              <a:lnSpc>
                <a:spcPct val="150000"/>
              </a:lnSpc>
            </a:pPr>
            <a:r>
              <a:rPr lang="en-IN" sz="2000" dirty="0" smtClean="0">
                <a:latin typeface="Times New Roman" pitchFamily="18" charset="0"/>
                <a:cs typeface="Times New Roman" pitchFamily="18" charset="0"/>
              </a:rPr>
              <a:t>These oscillations will show up as narrow band oscillations in PSDs and spectrograms, and if superimposed over a real system mode, they will cause problems to obtain good damping estimates. </a:t>
            </a:r>
          </a:p>
          <a:p>
            <a:pPr algn="just">
              <a:lnSpc>
                <a:spcPct val="150000"/>
              </a:lnSpc>
            </a:pPr>
            <a:r>
              <a:rPr lang="en-IN" sz="2000" dirty="0" smtClean="0">
                <a:latin typeface="Times New Roman" pitchFamily="18" charset="0"/>
                <a:cs typeface="Times New Roman" pitchFamily="18" charset="0"/>
              </a:rPr>
              <a:t>FFTs (Fast Fourier Transforms) is used to examine the data and identify forced </a:t>
            </a:r>
            <a:r>
              <a:rPr lang="en-IN" sz="2000" dirty="0" err="1" smtClean="0">
                <a:latin typeface="Times New Roman" pitchFamily="18" charset="0"/>
                <a:cs typeface="Times New Roman" pitchFamily="18" charset="0"/>
              </a:rPr>
              <a:t>oscillations.Different</a:t>
            </a:r>
            <a:r>
              <a:rPr lang="en-IN" sz="2000" dirty="0" smtClean="0">
                <a:latin typeface="Times New Roman" pitchFamily="18" charset="0"/>
                <a:cs typeface="Times New Roman" pitchFamily="18" charset="0"/>
              </a:rPr>
              <a:t> approaches have been proposed to overcome this problem [29]. In this paper, system (15) is transformed to a formally equivalent set of Partial Differential Equations (PDEs), which has infinite dimensions.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study, the impact of different feedback input signals on the damping of the two-area test system will be evaluated. Each signal requires different controller (PSS) parameters, as well as different structures. </a:t>
            </a:r>
          </a:p>
          <a:p>
            <a:pPr algn="just">
              <a:lnSpc>
                <a:spcPct val="150000"/>
              </a:lnSpc>
            </a:pPr>
            <a:r>
              <a:rPr lang="en-IN" sz="2000" dirty="0" smtClean="0">
                <a:latin typeface="Times New Roman" pitchFamily="18" charset="0"/>
                <a:cs typeface="Times New Roman" pitchFamily="18" charset="0"/>
              </a:rPr>
              <a:t>The purpose of the design is to achieve a specific damping </a:t>
            </a:r>
            <a:r>
              <a:rPr lang="en-IN" sz="2000" dirty="0" err="1" smtClean="0">
                <a:latin typeface="Times New Roman" pitchFamily="18" charset="0"/>
                <a:cs typeface="Times New Roman" pitchFamily="18" charset="0"/>
              </a:rPr>
              <a:t>performanceThe</a:t>
            </a:r>
            <a:r>
              <a:rPr lang="en-IN" sz="2000" dirty="0" smtClean="0">
                <a:latin typeface="Times New Roman" pitchFamily="18" charset="0"/>
                <a:cs typeface="Times New Roman" pitchFamily="18" charset="0"/>
              </a:rPr>
              <a:t> larger in magnitude the </a:t>
            </a:r>
            <a:r>
              <a:rPr lang="en-IN" sz="2000" dirty="0" err="1" smtClean="0">
                <a:latin typeface="Times New Roman" pitchFamily="18" charset="0"/>
                <a:cs typeface="Times New Roman" pitchFamily="18" charset="0"/>
              </a:rPr>
              <a:t>modeshape</a:t>
            </a:r>
            <a:r>
              <a:rPr lang="en-IN" sz="2000" dirty="0" smtClean="0">
                <a:latin typeface="Times New Roman" pitchFamily="18" charset="0"/>
                <a:cs typeface="Times New Roman" pitchFamily="18" charset="0"/>
              </a:rPr>
              <a:t> is, the more observable the signal measured (from the dominant path) becomes. </a:t>
            </a:r>
          </a:p>
          <a:p>
            <a:pPr algn="just">
              <a:lnSpc>
                <a:spcPct val="150000"/>
              </a:lnSpc>
            </a:pPr>
            <a:r>
              <a:rPr lang="en-IN" sz="2000" dirty="0" smtClean="0">
                <a:latin typeface="Times New Roman" pitchFamily="18" charset="0"/>
                <a:cs typeface="Times New Roman" pitchFamily="18" charset="0"/>
              </a:rPr>
              <a:t>This will be helpful when selecting feedback signals having high inter-area modal contents for wide-area control. Three algorithm for identification of dominant inter-area oscillation paths are proposed in , each of these algorithms work with different input information: (a) an updated dynamic model, (b) transient responses from PMUs, or (c) ambient data.</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Measurement and communication delays in local Power System Stabilizers (PSSs) and wide area damping controllers are a potential threat for the overall dynamic performance of power systems .</a:t>
            </a:r>
          </a:p>
          <a:p>
            <a:pPr algn="just">
              <a:lnSpc>
                <a:spcPct val="150000"/>
              </a:lnSpc>
            </a:pPr>
            <a:r>
              <a:rPr lang="en-IN" sz="2000" dirty="0" smtClean="0">
                <a:latin typeface="Times New Roman" pitchFamily="18" charset="0"/>
                <a:cs typeface="Times New Roman" pitchFamily="18" charset="0"/>
              </a:rPr>
              <a:t>While most results in the literature treat delays as undesirable, there is also a large amount of work that has focused on the advantages of having delays in a closed-loop setting.</a:t>
            </a:r>
          </a:p>
          <a:p>
            <a:pPr algn="just">
              <a:lnSpc>
                <a:spcPct val="150000"/>
              </a:lnSpc>
            </a:pPr>
            <a:r>
              <a:rPr lang="en-IN" sz="2000" dirty="0" smtClean="0">
                <a:latin typeface="Times New Roman" pitchFamily="18" charset="0"/>
                <a:cs typeface="Times New Roman" pitchFamily="18" charset="0"/>
              </a:rPr>
              <a:t>A remedy to this was proposed by utilizing some salient features of algebraic geometry on a class of delay systems, and deriving analytical formulae that prescribe how to tune the delays and control gains to achieve a desired performance from these systems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22059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The impact of time delay on robust control design in power systems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H. Wu, H. Ni, and G. T. Heydt,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A centralized wide area controller design using systemwide data is proposed to enhance the dynamic performance of a large power system.</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Latency viewed as a stochastic process and its impact on wide area power system control signals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J. W. Stahlhut, T. J. Browne, G. T. Heydt, and V. Vittal,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time delay calculation is examined using a dynamic equivalent of the Western Electricity Coordinating Council transmission system.</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Impact of time delays on power system stability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F. Milano and M. Anghel,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The paper focuses in particular on delays due to the terminal voltage measurements and transducers of automatic voltage regulators and power system stabilizers of synchronous machines.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Stability and stabilization of systems with time delay</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R. Sipahi, S.-I. Niculescu, C. T. Abdallah, W. Michiels, and K. Gu,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monograph addresses the problem of stability analysis and the </a:t>
                      </a:r>
                      <a:r>
                        <a:rPr lang="en-US" sz="1800" dirty="0" err="1">
                          <a:solidFill>
                            <a:srgbClr val="333333"/>
                          </a:solidFill>
                          <a:latin typeface="Times New Roman"/>
                          <a:ea typeface="Calibri"/>
                          <a:cs typeface="Latha"/>
                        </a:rPr>
                        <a:t>stabilisation</a:t>
                      </a:r>
                      <a:r>
                        <a:rPr lang="en-US" sz="1800" dirty="0">
                          <a:solidFill>
                            <a:srgbClr val="333333"/>
                          </a:solidFill>
                          <a:latin typeface="Times New Roman"/>
                          <a:ea typeface="Calibri"/>
                          <a:cs typeface="Latha"/>
                        </a:rPr>
                        <a:t> of dynamical systems subjected to time-delays.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png"/>
          <p:cNvPicPr>
            <a:picLocks noGrp="1" noChangeAspect="1" noChangeArrowheads="1"/>
          </p:cNvPicPr>
          <p:nvPr>
            <p:ph idx="1"/>
          </p:nvPr>
        </p:nvPicPr>
        <p:blipFill>
          <a:blip r:embed="rId2"/>
          <a:srcRect/>
          <a:stretch>
            <a:fillRect/>
          </a:stretch>
        </p:blipFill>
        <p:spPr bwMode="auto">
          <a:xfrm>
            <a:off x="2057400" y="1447800"/>
            <a:ext cx="58674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295400" y="12192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This paper presents new results on time-delayed damping control of power system synchronous machine electromechanical oscillations. The paper shows that injecting delays in a PSS can, under certain conditions, significantly improve the dynamic response of the overall system. The paper focuses on the delay-control gain space, and studies the stability boundaries, as well as the relationship between the existence of delay-independent stability and connected stability domains in the system parameters Connected stable regions are obtained by employing a PSS with two control channels and indicate that best damping characteristics may be achieved for larger delay values. Connectedness in this context enables the utilization of a large range of stabilizing parameters without the system having to jump over destabilizing settings. Future work will focus on the application of domain knowledge like the property of passivity, see, e.g. [49], to benchmark the performance of passivity-based controllers.</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Wu, H. Ni, and G. T. </a:t>
            </a:r>
            <a:r>
              <a:rPr lang="en-IN" sz="1600" dirty="0" err="1" smtClean="0">
                <a:latin typeface="Times New Roman" pitchFamily="18" charset="0"/>
                <a:cs typeface="Times New Roman" pitchFamily="18" charset="0"/>
              </a:rPr>
              <a:t>Heydt</a:t>
            </a:r>
            <a:r>
              <a:rPr lang="en-IN" sz="1600" dirty="0" smtClean="0">
                <a:latin typeface="Times New Roman" pitchFamily="18" charset="0"/>
                <a:cs typeface="Times New Roman" pitchFamily="18" charset="0"/>
              </a:rPr>
              <a:t>, “The impact of time delay on robust control design in power systems,” in Proc. IEEE Power Eng. Soc. Winter Meeting. Conf., Jan. 2002, pp. 1511–1516. </a:t>
            </a:r>
          </a:p>
          <a:p>
            <a:pPr algn="just">
              <a:lnSpc>
                <a:spcPct val="160000"/>
              </a:lnSpc>
            </a:pPr>
            <a:r>
              <a:rPr lang="en-IN" sz="1600" dirty="0" smtClean="0">
                <a:latin typeface="Times New Roman" pitchFamily="18" charset="0"/>
                <a:cs typeface="Times New Roman" pitchFamily="18" charset="0"/>
              </a:rPr>
              <a:t>[2] J. W. </a:t>
            </a:r>
            <a:r>
              <a:rPr lang="en-IN" sz="1600" dirty="0" err="1" smtClean="0">
                <a:latin typeface="Times New Roman" pitchFamily="18" charset="0"/>
                <a:cs typeface="Times New Roman" pitchFamily="18" charset="0"/>
              </a:rPr>
              <a:t>Stahlhut</a:t>
            </a:r>
            <a:r>
              <a:rPr lang="en-IN" sz="1600" dirty="0" smtClean="0">
                <a:latin typeface="Times New Roman" pitchFamily="18" charset="0"/>
                <a:cs typeface="Times New Roman" pitchFamily="18" charset="0"/>
              </a:rPr>
              <a:t>, T. J. Browne, G. T. </a:t>
            </a:r>
            <a:r>
              <a:rPr lang="en-IN" sz="1600" dirty="0" err="1" smtClean="0">
                <a:latin typeface="Times New Roman" pitchFamily="18" charset="0"/>
                <a:cs typeface="Times New Roman" pitchFamily="18" charset="0"/>
              </a:rPr>
              <a:t>Heydt</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Vittal</a:t>
            </a:r>
            <a:r>
              <a:rPr lang="en-IN" sz="1600" dirty="0" smtClean="0">
                <a:latin typeface="Times New Roman" pitchFamily="18" charset="0"/>
                <a:cs typeface="Times New Roman" pitchFamily="18" charset="0"/>
              </a:rPr>
              <a:t>, “Latency viewed as a stochastic process and its impact on wide area power system control signals,” IEEE Trans. Power Syst., vol. 23, no. 1, pp. 84–91, Feb. 2008. </a:t>
            </a:r>
          </a:p>
          <a:p>
            <a:pPr algn="just">
              <a:lnSpc>
                <a:spcPct val="160000"/>
              </a:lnSpc>
            </a:pPr>
            <a:r>
              <a:rPr lang="en-IN" sz="1600" dirty="0" smtClean="0">
                <a:latin typeface="Times New Roman" pitchFamily="18" charset="0"/>
                <a:cs typeface="Times New Roman" pitchFamily="18" charset="0"/>
              </a:rPr>
              <a:t>[3] F. Milano and M. </a:t>
            </a:r>
            <a:r>
              <a:rPr lang="en-IN" sz="1600" dirty="0" err="1" smtClean="0">
                <a:latin typeface="Times New Roman" pitchFamily="18" charset="0"/>
                <a:cs typeface="Times New Roman" pitchFamily="18" charset="0"/>
              </a:rPr>
              <a:t>Anghel</a:t>
            </a:r>
            <a:r>
              <a:rPr lang="en-IN" sz="1600" dirty="0" smtClean="0">
                <a:latin typeface="Times New Roman" pitchFamily="18" charset="0"/>
                <a:cs typeface="Times New Roman" pitchFamily="18" charset="0"/>
              </a:rPr>
              <a:t>, “Impact of time delays on power system stability,” IEEE Trans. Circuits Syst. I, Reg. Papers, vol. 59, no. 4, pp. 889–900, Apr. 2012. </a:t>
            </a:r>
          </a:p>
          <a:p>
            <a:pPr algn="just">
              <a:lnSpc>
                <a:spcPct val="160000"/>
              </a:lnSpc>
            </a:pPr>
            <a:r>
              <a:rPr lang="en-IN" sz="1600" dirty="0" smtClean="0">
                <a:latin typeface="Times New Roman" pitchFamily="18" charset="0"/>
                <a:cs typeface="Times New Roman" pitchFamily="18" charset="0"/>
              </a:rPr>
              <a:t>[4] R. </a:t>
            </a:r>
            <a:r>
              <a:rPr lang="en-IN" sz="1600" dirty="0" err="1" smtClean="0">
                <a:latin typeface="Times New Roman" pitchFamily="18" charset="0"/>
                <a:cs typeface="Times New Roman" pitchFamily="18" charset="0"/>
              </a:rPr>
              <a:t>Sipahi</a:t>
            </a:r>
            <a:r>
              <a:rPr lang="en-IN" sz="1600" dirty="0" smtClean="0">
                <a:latin typeface="Times New Roman" pitchFamily="18" charset="0"/>
                <a:cs typeface="Times New Roman" pitchFamily="18" charset="0"/>
              </a:rPr>
              <a:t>, S.-I. </a:t>
            </a:r>
            <a:r>
              <a:rPr lang="en-IN" sz="1600" dirty="0" err="1" smtClean="0">
                <a:latin typeface="Times New Roman" pitchFamily="18" charset="0"/>
                <a:cs typeface="Times New Roman" pitchFamily="18" charset="0"/>
              </a:rPr>
              <a:t>Niculescu</a:t>
            </a:r>
            <a:r>
              <a:rPr lang="en-IN" sz="1600" dirty="0" smtClean="0">
                <a:latin typeface="Times New Roman" pitchFamily="18" charset="0"/>
                <a:cs typeface="Times New Roman" pitchFamily="18" charset="0"/>
              </a:rPr>
              <a:t>, C. T. </a:t>
            </a:r>
            <a:r>
              <a:rPr lang="en-IN" sz="1600" dirty="0" err="1" smtClean="0">
                <a:latin typeface="Times New Roman" pitchFamily="18" charset="0"/>
                <a:cs typeface="Times New Roman" pitchFamily="18" charset="0"/>
              </a:rPr>
              <a:t>Abdallah</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Michiels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Gu</a:t>
            </a:r>
            <a:r>
              <a:rPr lang="en-IN" sz="1600" dirty="0" smtClean="0">
                <a:latin typeface="Times New Roman" pitchFamily="18" charset="0"/>
                <a:cs typeface="Times New Roman" pitchFamily="18" charset="0"/>
              </a:rPr>
              <a:t>, “Stability and stabilization of systems with time delay,” IEEE Control Syst., vol. 31, no. 1, pp. 38–65, Feb. 2011. </a:t>
            </a:r>
          </a:p>
          <a:p>
            <a:pPr algn="just">
              <a:lnSpc>
                <a:spcPct val="160000"/>
              </a:lnSpc>
            </a:pPr>
            <a:r>
              <a:rPr lang="en-IN" sz="1600" dirty="0" smtClean="0">
                <a:latin typeface="Times New Roman" pitchFamily="18" charset="0"/>
                <a:cs typeface="Times New Roman" pitchFamily="18" charset="0"/>
              </a:rPr>
              <a:t>[5] K. </a:t>
            </a:r>
            <a:r>
              <a:rPr lang="en-IN" sz="1600" dirty="0" err="1" smtClean="0">
                <a:latin typeface="Times New Roman" pitchFamily="18" charset="0"/>
                <a:cs typeface="Times New Roman" pitchFamily="18" charset="0"/>
              </a:rPr>
              <a:t>Pyragas</a:t>
            </a:r>
            <a:r>
              <a:rPr lang="en-IN" sz="1600" dirty="0" smtClean="0">
                <a:latin typeface="Times New Roman" pitchFamily="18" charset="0"/>
                <a:cs typeface="Times New Roman" pitchFamily="18" charset="0"/>
              </a:rPr>
              <a:t>, “Continuous control of chaos by self-controlling feedback,” Phys.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A, vol. 170, no. 6, pp. 421–428, Nov. 1992.</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R. </a:t>
            </a:r>
            <a:r>
              <a:rPr lang="en-IN" sz="1600" dirty="0" err="1" smtClean="0">
                <a:latin typeface="Times New Roman" pitchFamily="18" charset="0"/>
                <a:cs typeface="Times New Roman" pitchFamily="18" charset="0"/>
              </a:rPr>
              <a:t>Sipahi</a:t>
            </a:r>
            <a:r>
              <a:rPr lang="en-IN" sz="1600" dirty="0" smtClean="0">
                <a:latin typeface="Times New Roman" pitchFamily="18" charset="0"/>
                <a:cs typeface="Times New Roman" pitchFamily="18" charset="0"/>
              </a:rPr>
              <a:t> and N. </a:t>
            </a:r>
            <a:r>
              <a:rPr lang="en-IN" sz="1600" dirty="0" err="1" smtClean="0">
                <a:latin typeface="Times New Roman" pitchFamily="18" charset="0"/>
                <a:cs typeface="Times New Roman" pitchFamily="18" charset="0"/>
              </a:rPr>
              <a:t>Olgac</a:t>
            </a:r>
            <a:r>
              <a:rPr lang="en-IN" sz="1600" dirty="0" smtClean="0">
                <a:latin typeface="Times New Roman" pitchFamily="18" charset="0"/>
                <a:cs typeface="Times New Roman" pitchFamily="18" charset="0"/>
              </a:rPr>
              <a:t>, “Complete stability robustness of third-order LTI multiple time-delay systems,” </a:t>
            </a:r>
            <a:r>
              <a:rPr lang="en-IN" sz="1600" dirty="0" err="1" smtClean="0">
                <a:latin typeface="Times New Roman" pitchFamily="18" charset="0"/>
                <a:cs typeface="Times New Roman" pitchFamily="18" charset="0"/>
              </a:rPr>
              <a:t>Automatica</a:t>
            </a:r>
            <a:r>
              <a:rPr lang="en-IN" sz="1600" dirty="0" smtClean="0">
                <a:latin typeface="Times New Roman" pitchFamily="18" charset="0"/>
                <a:cs typeface="Times New Roman" pitchFamily="18" charset="0"/>
              </a:rPr>
              <a:t>, vol. 41, no. 8, pp. 1413–1422, Aug. 2005. </a:t>
            </a:r>
          </a:p>
          <a:p>
            <a:pPr algn="just">
              <a:lnSpc>
                <a:spcPct val="170000"/>
              </a:lnSpc>
            </a:pPr>
            <a:r>
              <a:rPr lang="en-IN" sz="1600" dirty="0" smtClean="0">
                <a:latin typeface="Times New Roman" pitchFamily="18" charset="0"/>
                <a:cs typeface="Times New Roman" pitchFamily="18" charset="0"/>
              </a:rPr>
              <a:t>[7] G. </a:t>
            </a:r>
            <a:r>
              <a:rPr lang="en-IN" sz="1600" dirty="0" err="1" smtClean="0">
                <a:latin typeface="Times New Roman" pitchFamily="18" charset="0"/>
                <a:cs typeface="Times New Roman" pitchFamily="18" charset="0"/>
              </a:rPr>
              <a:t>Stépán</a:t>
            </a:r>
            <a:r>
              <a:rPr lang="en-IN" sz="1600" dirty="0" smtClean="0">
                <a:latin typeface="Times New Roman" pitchFamily="18" charset="0"/>
                <a:cs typeface="Times New Roman" pitchFamily="18" charset="0"/>
              </a:rPr>
              <a:t>, Retarded Dynamical Systems: Stability and Characteristic Function. New York, NY, USA: Longman Scientific &amp; Technical, 1989. </a:t>
            </a:r>
          </a:p>
          <a:p>
            <a:pPr algn="just">
              <a:lnSpc>
                <a:spcPct val="170000"/>
              </a:lnSpc>
            </a:pPr>
            <a:r>
              <a:rPr lang="en-IN" sz="1600" dirty="0" smtClean="0">
                <a:latin typeface="Times New Roman" pitchFamily="18" charset="0"/>
                <a:cs typeface="Times New Roman" pitchFamily="18" charset="0"/>
              </a:rPr>
              <a:t>[8] C. T. </a:t>
            </a:r>
            <a:r>
              <a:rPr lang="en-IN" sz="1600" dirty="0" err="1" smtClean="0">
                <a:latin typeface="Times New Roman" pitchFamily="18" charset="0"/>
                <a:cs typeface="Times New Roman" pitchFamily="18" charset="0"/>
              </a:rPr>
              <a:t>Abdallah</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Dorato</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Benites</a:t>
            </a:r>
            <a:r>
              <a:rPr lang="en-IN" sz="1600" dirty="0" smtClean="0">
                <a:latin typeface="Times New Roman" pitchFamily="18" charset="0"/>
                <a:cs typeface="Times New Roman" pitchFamily="18" charset="0"/>
              </a:rPr>
              <a:t>-Read, and R. Byrne, “Delayed positive feedback can </a:t>
            </a:r>
            <a:r>
              <a:rPr lang="en-IN" sz="1600" dirty="0" err="1" smtClean="0">
                <a:latin typeface="Times New Roman" pitchFamily="18" charset="0"/>
                <a:cs typeface="Times New Roman" pitchFamily="18" charset="0"/>
              </a:rPr>
              <a:t>sabilize</a:t>
            </a:r>
            <a:r>
              <a:rPr lang="en-IN" sz="1600" dirty="0" smtClean="0">
                <a:latin typeface="Times New Roman" pitchFamily="18" charset="0"/>
                <a:cs typeface="Times New Roman" pitchFamily="18" charset="0"/>
              </a:rPr>
              <a:t> oscillatory systems,” in Proc. Amer. Control Conf., San Francisco, CA, USA, Jun. 1993, pp. 3106–3107. </a:t>
            </a:r>
          </a:p>
          <a:p>
            <a:pPr algn="just">
              <a:lnSpc>
                <a:spcPct val="170000"/>
              </a:lnSpc>
            </a:pPr>
            <a:r>
              <a:rPr lang="en-IN" sz="1600" dirty="0" smtClean="0">
                <a:latin typeface="Times New Roman" pitchFamily="18" charset="0"/>
                <a:cs typeface="Times New Roman" pitchFamily="18" charset="0"/>
              </a:rPr>
              <a:t>[9] N. </a:t>
            </a:r>
            <a:r>
              <a:rPr lang="en-IN" sz="1600" dirty="0" err="1" smtClean="0">
                <a:latin typeface="Times New Roman" pitchFamily="18" charset="0"/>
                <a:cs typeface="Times New Roman" pitchFamily="18" charset="0"/>
              </a:rPr>
              <a:t>Olgac</a:t>
            </a:r>
            <a:r>
              <a:rPr lang="en-IN" sz="1600" dirty="0" smtClean="0">
                <a:latin typeface="Times New Roman" pitchFamily="18" charset="0"/>
                <a:cs typeface="Times New Roman" pitchFamily="18" charset="0"/>
              </a:rPr>
              <a:t>, A. F. </a:t>
            </a:r>
            <a:r>
              <a:rPr lang="en-IN" sz="1600" dirty="0" err="1" smtClean="0">
                <a:latin typeface="Times New Roman" pitchFamily="18" charset="0"/>
                <a:cs typeface="Times New Roman" pitchFamily="18" charset="0"/>
              </a:rPr>
              <a:t>Ergenc</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Sipahi</a:t>
            </a:r>
            <a:r>
              <a:rPr lang="en-IN" sz="1600" dirty="0" smtClean="0">
                <a:latin typeface="Times New Roman" pitchFamily="18" charset="0"/>
                <a:cs typeface="Times New Roman" pitchFamily="18" charset="0"/>
              </a:rPr>
              <a:t>, “‘Delay scheduling’: A new concept for stabilization in multiple delay systems,” J. </a:t>
            </a:r>
            <a:r>
              <a:rPr lang="en-IN" sz="1600" dirty="0" err="1" smtClean="0">
                <a:latin typeface="Times New Roman" pitchFamily="18" charset="0"/>
                <a:cs typeface="Times New Roman" pitchFamily="18" charset="0"/>
              </a:rPr>
              <a:t>Vib</a:t>
            </a:r>
            <a:r>
              <a:rPr lang="en-IN" sz="1600" dirty="0" smtClean="0">
                <a:latin typeface="Times New Roman" pitchFamily="18" charset="0"/>
                <a:cs typeface="Times New Roman" pitchFamily="18" charset="0"/>
              </a:rPr>
              <a:t>. Control, vol. 11, no. 9, pp. 1159–1172, 2005. </a:t>
            </a:r>
          </a:p>
          <a:p>
            <a:pPr algn="just">
              <a:lnSpc>
                <a:spcPct val="170000"/>
              </a:lnSpc>
            </a:pPr>
            <a:r>
              <a:rPr lang="en-IN" sz="1600" dirty="0" smtClean="0">
                <a:latin typeface="Times New Roman" pitchFamily="18" charset="0"/>
                <a:cs typeface="Times New Roman" pitchFamily="18" charset="0"/>
              </a:rPr>
              <a:t>[10] A. </a:t>
            </a:r>
            <a:r>
              <a:rPr lang="en-IN" sz="1600" dirty="0" err="1" smtClean="0">
                <a:latin typeface="Times New Roman" pitchFamily="18" charset="0"/>
                <a:cs typeface="Times New Roman" pitchFamily="18" charset="0"/>
              </a:rPr>
              <a:t>Ramírez</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Garrido</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Mondié</a:t>
            </a:r>
            <a:r>
              <a:rPr lang="en-IN" sz="1600" dirty="0" smtClean="0">
                <a:latin typeface="Times New Roman" pitchFamily="18" charset="0"/>
                <a:cs typeface="Times New Roman" pitchFamily="18" charset="0"/>
              </a:rPr>
              <a:t>, “Velocity control of servo systems using an integral retarded algorithm,” ISA Trans., vol. 58, pp. 357–366, Sep.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1516</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Damping Power System Electromechanical Oscillations Using Time Delays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2021-05-21T14:37:20Z</dcterms:modified>
</cp:coreProperties>
</file>