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Unsupervised </a:t>
            </a:r>
            <a:r>
              <a:rPr lang="en-IN" b="1" dirty="0" err="1" smtClean="0">
                <a:latin typeface="Times New Roman" pitchFamily="18" charset="0"/>
                <a:cs typeface="Times New Roman" pitchFamily="18" charset="0"/>
              </a:rPr>
              <a:t>Hyperspectral</a:t>
            </a:r>
            <a:r>
              <a:rPr lang="en-IN" b="1" dirty="0" smtClean="0">
                <a:latin typeface="Times New Roman" pitchFamily="18" charset="0"/>
                <a:cs typeface="Times New Roman" pitchFamily="18" charset="0"/>
              </a:rPr>
              <a:t> Band Selection With </a:t>
            </a:r>
            <a:r>
              <a:rPr lang="en-IN" b="1" dirty="0" err="1" smtClean="0">
                <a:latin typeface="Times New Roman" pitchFamily="18" charset="0"/>
                <a:cs typeface="Times New Roman" pitchFamily="18" charset="0"/>
              </a:rPr>
              <a:t>Multigraph</a:t>
            </a:r>
            <a:r>
              <a:rPr lang="en-IN" b="1" dirty="0" smtClean="0">
                <a:latin typeface="Times New Roman" pitchFamily="18" charset="0"/>
                <a:cs typeface="Times New Roman" pitchFamily="18" charset="0"/>
              </a:rPr>
              <a:t> Integrated Embedding and Robust Self-Contained Regression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Band selection is an effective means to alleviate the curse of dimensionality in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Many methods select a compact and low redundant band subset, which is inadequate as it may degrade the classification performance. Instead, more emphasis shall be put on selecting representative bands. In this paper, we propose a robust unsupervised band selection method to address this issue. Our method reveals </a:t>
            </a:r>
            <a:r>
              <a:rPr lang="en-IN" sz="2000" dirty="0" err="1" smtClean="0">
                <a:latin typeface="Times New Roman" pitchFamily="18" charset="0"/>
                <a:cs typeface="Times New Roman" pitchFamily="18" charset="0"/>
              </a:rPr>
              <a:t>bandwise</a:t>
            </a:r>
            <a:r>
              <a:rPr lang="en-IN" sz="2000" dirty="0" smtClean="0">
                <a:latin typeface="Times New Roman" pitchFamily="18" charset="0"/>
                <a:cs typeface="Times New Roman" pitchFamily="18" charset="0"/>
              </a:rPr>
              <a:t> representativeness based on the comprehensive inter-band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structure. It incorporates an inter-band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graph into a sparse self-contained regression model in order to provide a reasonable measure for band-wise representativeness.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derived coefficient matrix not only uncovers band-wise importance values, but also is coherent to the generalized </a:t>
            </a:r>
            <a:r>
              <a:rPr lang="en-IN" sz="2000" dirty="0" err="1" smtClean="0">
                <a:latin typeface="Times New Roman" pitchFamily="18" charset="0"/>
                <a:cs typeface="Times New Roman" pitchFamily="18" charset="0"/>
              </a:rPr>
              <a:t>interband</a:t>
            </a:r>
            <a:r>
              <a:rPr lang="en-IN" sz="2000" dirty="0" smtClean="0">
                <a:latin typeface="Times New Roman" pitchFamily="18" charset="0"/>
                <a:cs typeface="Times New Roman" pitchFamily="18" charset="0"/>
              </a:rPr>
              <a:t> local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structure. For constructing the </a:t>
            </a:r>
            <a:r>
              <a:rPr lang="en-IN" sz="2000" dirty="0" err="1" smtClean="0">
                <a:latin typeface="Times New Roman" pitchFamily="18" charset="0"/>
                <a:cs typeface="Times New Roman" pitchFamily="18" charset="0"/>
              </a:rPr>
              <a:t>interband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structural graph, an integrated multi-graph model is employed to achieve better generalization performance. It combines the benefit of multiple graphs but is insusceptible to the defects of a single one. To enhance the reliability of this model, a joint trace minimum and non-negative constraint is imposed on the coefficient matrix. Accordingly, a multi-graph integrated embedding and robust self-contained regression model (MGRSR) is formulated. In addition, an iterative update algorithm is developed to solve the problem. Comparative experiments on three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datasets illustrate that MGRSR is robust to various data and has superior performance when compared with several state-of-the-art methods.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6858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these shortcomings, this article proposes a patch tensor-based </a:t>
            </a:r>
            <a:r>
              <a:rPr lang="en-IN" sz="2000" dirty="0" err="1" smtClean="0">
                <a:latin typeface="Times New Roman" pitchFamily="18" charset="0"/>
                <a:cs typeface="Times New Roman" pitchFamily="18" charset="0"/>
              </a:rPr>
              <a:t>multigraph</a:t>
            </a:r>
            <a:r>
              <a:rPr lang="en-IN" sz="2000" dirty="0" smtClean="0">
                <a:latin typeface="Times New Roman" pitchFamily="18" charset="0"/>
                <a:cs typeface="Times New Roman" pitchFamily="18" charset="0"/>
              </a:rPr>
              <a:t> embedding (PTMGE) framework for the DR of HSIs, in which three different types of </a:t>
            </a:r>
            <a:r>
              <a:rPr lang="en-IN" sz="2000" dirty="0" err="1" smtClean="0">
                <a:latin typeface="Times New Roman" pitchFamily="18" charset="0"/>
                <a:cs typeface="Times New Roman" pitchFamily="18" charset="0"/>
              </a:rPr>
              <a:t>subgraphs</a:t>
            </a:r>
            <a:r>
              <a:rPr lang="en-IN" sz="2000" dirty="0" smtClean="0">
                <a:latin typeface="Times New Roman" pitchFamily="18" charset="0"/>
                <a:cs typeface="Times New Roman" pitchFamily="18" charset="0"/>
              </a:rPr>
              <a:t> are constructed to comprehensively describe the intrinsic geometrical structures of HSIs. </a:t>
            </a:r>
          </a:p>
          <a:p>
            <a:pPr algn="just">
              <a:lnSpc>
                <a:spcPct val="150000"/>
              </a:lnSpc>
            </a:pPr>
            <a:r>
              <a:rPr lang="en-IN" sz="2000" dirty="0" smtClean="0">
                <a:latin typeface="Times New Roman" pitchFamily="18" charset="0"/>
                <a:cs typeface="Times New Roman" pitchFamily="18" charset="0"/>
              </a:rPr>
              <a:t>First, a tensor </a:t>
            </a:r>
            <a:r>
              <a:rPr lang="en-IN" sz="2000" dirty="0" err="1" smtClean="0">
                <a:latin typeface="Times New Roman" pitchFamily="18" charset="0"/>
                <a:cs typeface="Times New Roman" pitchFamily="18" charset="0"/>
              </a:rPr>
              <a:t>subgraph</a:t>
            </a:r>
            <a:r>
              <a:rPr lang="en-IN" sz="2000" dirty="0" smtClean="0">
                <a:latin typeface="Times New Roman" pitchFamily="18" charset="0"/>
                <a:cs typeface="Times New Roman" pitchFamily="18" charset="0"/>
              </a:rPr>
              <a:t> is constructed to capture the spatial information and local geometrical structure. Second, for each two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patch tensors in the tensor graph, a bipartite graph is designed to characterize the pixel-based relationships between the patch tensors. </a:t>
            </a:r>
          </a:p>
          <a:p>
            <a:pPr algn="just">
              <a:lnSpc>
                <a:spcPct val="150000"/>
              </a:lnSpc>
            </a:pPr>
            <a:r>
              <a:rPr lang="en-IN" sz="2000" dirty="0" smtClean="0">
                <a:latin typeface="Times New Roman" pitchFamily="18" charset="0"/>
                <a:cs typeface="Times New Roman" pitchFamily="18" charset="0"/>
              </a:rPr>
              <a:t>Then, considering that the diversity of pixels may be existed in each patch tensor, a pixel-based </a:t>
            </a:r>
            <a:r>
              <a:rPr lang="en-IN" sz="2000" dirty="0" err="1" smtClean="0">
                <a:latin typeface="Times New Roman" pitchFamily="18" charset="0"/>
                <a:cs typeface="Times New Roman" pitchFamily="18" charset="0"/>
              </a:rPr>
              <a:t>subgraph</a:t>
            </a:r>
            <a:r>
              <a:rPr lang="en-IN" sz="2000" dirty="0" smtClean="0">
                <a:latin typeface="Times New Roman" pitchFamily="18" charset="0"/>
                <a:cs typeface="Times New Roman" pitchFamily="18" charset="0"/>
              </a:rPr>
              <a:t> is built to describe the inner geometrical structures of every patch tensor.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solve the presented problem, this paper also develops an iterative update algorithm in line with ADMM. </a:t>
            </a:r>
          </a:p>
          <a:p>
            <a:pPr algn="just">
              <a:lnSpc>
                <a:spcPct val="150000"/>
              </a:lnSpc>
            </a:pPr>
            <a:r>
              <a:rPr lang="en-IN" sz="2000" dirty="0" smtClean="0">
                <a:latin typeface="Times New Roman" pitchFamily="18" charset="0"/>
                <a:cs typeface="Times New Roman" pitchFamily="18" charset="0"/>
              </a:rPr>
              <a:t>In addition, concerning evaluating the performance of MGRSR, comparative experiments are carried out on three widely adopted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datasets. </a:t>
            </a:r>
          </a:p>
          <a:p>
            <a:pPr algn="just">
              <a:lnSpc>
                <a:spcPct val="150000"/>
              </a:lnSpc>
            </a:pPr>
            <a:r>
              <a:rPr lang="en-IN" sz="2000" dirty="0" smtClean="0">
                <a:latin typeface="Times New Roman" pitchFamily="18" charset="0"/>
                <a:cs typeface="Times New Roman" pitchFamily="18" charset="0"/>
              </a:rPr>
              <a:t>Experimental results demonstrate that compared with others, the proposed method is robust and exhibits obvious superiority. </a:t>
            </a:r>
          </a:p>
          <a:p>
            <a:pPr algn="just">
              <a:lnSpc>
                <a:spcPct val="150000"/>
              </a:lnSpc>
            </a:pPr>
            <a:r>
              <a:rPr lang="en-IN" sz="2000" dirty="0" smtClean="0">
                <a:latin typeface="Times New Roman" pitchFamily="18" charset="0"/>
                <a:cs typeface="Times New Roman" pitchFamily="18" charset="0"/>
              </a:rPr>
              <a:t>Although these manifold learning methods can reveal data nonlinear structure, they often suffer from the so-called out-of-sample 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compare the proposed method with other six unsupervised band selection algorithms.</a:t>
            </a:r>
          </a:p>
          <a:p>
            <a:pPr algn="just">
              <a:lnSpc>
                <a:spcPct val="150000"/>
              </a:lnSpc>
            </a:pPr>
            <a:r>
              <a:rPr lang="en-IN" sz="2000" dirty="0" smtClean="0">
                <a:latin typeface="Times New Roman" pitchFamily="18" charset="0"/>
                <a:cs typeface="Times New Roman" pitchFamily="18" charset="0"/>
              </a:rPr>
              <a:t>Therefore, in this paper, a new unsupervised method for band selection based on clustering and neural network is proposed. </a:t>
            </a:r>
          </a:p>
          <a:p>
            <a:pPr algn="just">
              <a:lnSpc>
                <a:spcPct val="150000"/>
              </a:lnSpc>
            </a:pPr>
            <a:r>
              <a:rPr lang="en-IN" sz="2000" dirty="0" smtClean="0">
                <a:latin typeface="Times New Roman" pitchFamily="18" charset="0"/>
                <a:cs typeface="Times New Roman" pitchFamily="18" charset="0"/>
              </a:rPr>
              <a:t>A comparison with six other band selection frameworks shows the strength of the proposed method.</a:t>
            </a:r>
          </a:p>
          <a:p>
            <a:pPr algn="just">
              <a:lnSpc>
                <a:spcPct val="150000"/>
              </a:lnSpc>
            </a:pPr>
            <a:r>
              <a:rPr lang="en-IN" sz="2000" dirty="0" smtClean="0">
                <a:latin typeface="Times New Roman" pitchFamily="18" charset="0"/>
                <a:cs typeface="Times New Roman" pitchFamily="18" charset="0"/>
              </a:rPr>
              <a:t>They propose a sparse representation of bands with row-</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constraint. Besides, a dissimilarity-weighted regularization term is integrated with the self-representation model, to avoid contiguous bands.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Graph-based dimensionality reduction (DR) techniques are of great interest in the field of image processing and especially on the analysis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images (HSIs). Considering the characteristics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many different types of graphs were designed to describe the structure of HSIs. </a:t>
            </a:r>
          </a:p>
          <a:p>
            <a:pPr algn="just">
              <a:lnSpc>
                <a:spcPct val="150000"/>
              </a:lnSpc>
            </a:pPr>
            <a:r>
              <a:rPr lang="en-IN" sz="2000" dirty="0" smtClean="0">
                <a:latin typeface="Times New Roman" pitchFamily="18" charset="0"/>
                <a:cs typeface="Times New Roman" pitchFamily="18" charset="0"/>
              </a:rPr>
              <a:t>Generally, the algorithms based on these graphs achieved promising performance. However, most of them only focus on how to improve the measurement of similarity between the data points by a single graph.</a:t>
            </a:r>
          </a:p>
          <a:p>
            <a:pPr algn="just">
              <a:lnSpc>
                <a:spcPct val="150000"/>
              </a:lnSpc>
            </a:pPr>
            <a:r>
              <a:rPr lang="en-IN" sz="2000" dirty="0" smtClean="0">
                <a:latin typeface="Times New Roman" pitchFamily="18" charset="0"/>
                <a:cs typeface="Times New Roman" pitchFamily="18" charset="0"/>
              </a:rPr>
              <a:t>To improve the robustness of TLPP, the graph construction is modified with the local region covariance descriptor by using the duality between feature space and original data space . Following the idea of constructing more robust adjacency graph in tensor space to improve the performance of tensor graph-based methods, Pan et al. proposed tensor SLGDA (TSLGDA).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0911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err="1">
                          <a:latin typeface="Times New Roman"/>
                          <a:ea typeface="Times New Roman"/>
                          <a:cs typeface="Latha"/>
                        </a:rPr>
                        <a:t>Hyperspectral</a:t>
                      </a:r>
                      <a:r>
                        <a:rPr lang="en-IN" sz="1800" dirty="0">
                          <a:latin typeface="Times New Roman"/>
                          <a:ea typeface="Times New Roman"/>
                          <a:cs typeface="Latha"/>
                        </a:rPr>
                        <a:t> image data analysis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D. Landgrebe,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hyperspectral image is a collection of images depicting the reflectance values corresponding to a broad range of contiguous wavelengths.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Multifeature dictionary learning for collaborative representation classification of hyperspectral imagery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H. Su, B. Zhao, Q. Du, P. Du, and Z. Xue,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paper, two novel </a:t>
                      </a:r>
                      <a:r>
                        <a:rPr lang="en-US" sz="1800" dirty="0" err="1">
                          <a:solidFill>
                            <a:srgbClr val="333333"/>
                          </a:solidFill>
                          <a:latin typeface="Times New Roman"/>
                          <a:ea typeface="Calibri"/>
                          <a:cs typeface="Latha"/>
                        </a:rPr>
                        <a:t>multifeature</a:t>
                      </a:r>
                      <a:r>
                        <a:rPr lang="en-US" sz="1800" dirty="0">
                          <a:solidFill>
                            <a:srgbClr val="333333"/>
                          </a:solidFill>
                          <a:latin typeface="Times New Roman"/>
                          <a:ea typeface="Calibri"/>
                          <a:cs typeface="Latha"/>
                        </a:rPr>
                        <a:t> learning algorithms that update dictionary directly and indirectly are proposed.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Improving </a:t>
                      </a:r>
                      <a:r>
                        <a:rPr lang="en-US" sz="1800" dirty="0" err="1">
                          <a:latin typeface="Times New Roman"/>
                          <a:ea typeface="Calibri"/>
                          <a:cs typeface="Latha"/>
                        </a:rPr>
                        <a:t>spatialspectral</a:t>
                      </a:r>
                      <a:r>
                        <a:rPr lang="en-US" sz="1800" dirty="0">
                          <a:latin typeface="Times New Roman"/>
                          <a:ea typeface="Calibri"/>
                          <a:cs typeface="Latha"/>
                        </a:rPr>
                        <a:t> </a:t>
                      </a:r>
                      <a:r>
                        <a:rPr lang="en-US" sz="1800" dirty="0" err="1">
                          <a:latin typeface="Times New Roman"/>
                          <a:ea typeface="Calibri"/>
                          <a:cs typeface="Latha"/>
                        </a:rPr>
                        <a:t>endmember</a:t>
                      </a:r>
                      <a:r>
                        <a:rPr lang="en-US" sz="1800" dirty="0">
                          <a:latin typeface="Times New Roman"/>
                          <a:ea typeface="Calibri"/>
                          <a:cs typeface="Latha"/>
                        </a:rPr>
                        <a:t> extraction in the presence of anomalous ground objects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Mei, M. He, Y. Zhang, Z. Wang, and D. Feng,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Endmember extraction (EE) has been widely utilized to extract spectrally unique and singular spectral signatures for spectral mixture analysis of hyperspectral images.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Kernel-based methods for hyperspectral image classification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G. Camps-Valls and L. Bruzzone,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To these purposes, we focus on the accuracy of methods when working in noisy environments, high input dimension, and limited training sets.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600200"/>
            <a:ext cx="6857999"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10000"/>
          </a:bodyPr>
          <a:lstStyle/>
          <a:p>
            <a:pPr algn="just">
              <a:lnSpc>
                <a:spcPct val="150000"/>
              </a:lnSpc>
              <a:buNone/>
            </a:pPr>
            <a:r>
              <a:rPr lang="en-IN" sz="2000" dirty="0" smtClean="0">
                <a:latin typeface="Times New Roman" pitchFamily="18" charset="0"/>
                <a:cs typeface="Times New Roman" pitchFamily="18" charset="0"/>
              </a:rPr>
              <a:t>     This paper presents a robust unsupervised band selection method with multi-graph integrated embedding and robust self-contained regression (MGRSR). In this method, the integrated inter-band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graph is merged into the sparse self-contained regression model. This is advantageous to gain more reliable and reasonable band-wise significance measure, which conforms to the inter-band structure instead of arbitrary. Benefiting from the combination of multiple inter-band graphs from different perspectives, it is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to integrate the strengths of multiple graphs to realize </a:t>
            </a:r>
            <a:r>
              <a:rPr lang="en-IN" sz="2000" dirty="0" err="1" smtClean="0">
                <a:latin typeface="Times New Roman" pitchFamily="18" charset="0"/>
                <a:cs typeface="Times New Roman" pitchFamily="18" charset="0"/>
              </a:rPr>
              <a:t>complementarity</a:t>
            </a:r>
            <a:r>
              <a:rPr lang="en-IN" sz="2000" dirty="0" smtClean="0">
                <a:latin typeface="Times New Roman" pitchFamily="18" charset="0"/>
                <a:cs typeface="Times New Roman" pitchFamily="18" charset="0"/>
              </a:rPr>
              <a:t>, and then enhance the robustness of model. Moreover, the introduction of joint trace minimum and non-negative constraint contributing to improving the reliability of band-wise significance. Besides, to solve the problem, a corresponding iterative update algorithm is devised.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D. </a:t>
            </a:r>
            <a:r>
              <a:rPr lang="en-IN" sz="1500" dirty="0" err="1" smtClean="0">
                <a:latin typeface="Times New Roman" pitchFamily="18" charset="0"/>
                <a:cs typeface="Times New Roman" pitchFamily="18" charset="0"/>
              </a:rPr>
              <a:t>Landgrebe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 data analysis,” IEEE Signal Process. Mag., vol. 19, no. 1, pp. 17–28, 2002. </a:t>
            </a:r>
          </a:p>
          <a:p>
            <a:pPr algn="just">
              <a:lnSpc>
                <a:spcPct val="160000"/>
              </a:lnSpc>
            </a:pPr>
            <a:r>
              <a:rPr lang="en-IN" sz="1500" dirty="0" smtClean="0">
                <a:latin typeface="Times New Roman" pitchFamily="18" charset="0"/>
                <a:cs typeface="Times New Roman" pitchFamily="18" charset="0"/>
              </a:rPr>
              <a:t>[2] H. Su, B. Zhao, Q. Du, P. Du, and Z. </a:t>
            </a:r>
            <a:r>
              <a:rPr lang="en-IN" sz="1500" dirty="0" err="1" smtClean="0">
                <a:latin typeface="Times New Roman" pitchFamily="18" charset="0"/>
                <a:cs typeface="Times New Roman" pitchFamily="18" charset="0"/>
              </a:rPr>
              <a:t>Xue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Multifeature</a:t>
            </a:r>
            <a:r>
              <a:rPr lang="en-IN" sz="1500" dirty="0" smtClean="0">
                <a:latin typeface="Times New Roman" pitchFamily="18" charset="0"/>
                <a:cs typeface="Times New Roman" pitchFamily="18" charset="0"/>
              </a:rPr>
              <a:t> dictionary learning for collaborative representation classification of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imagery,” IEEE Trans. </a:t>
            </a:r>
            <a:r>
              <a:rPr lang="en-IN" sz="1500" dirty="0" err="1" smtClean="0">
                <a:latin typeface="Times New Roman" pitchFamily="18" charset="0"/>
                <a:cs typeface="Times New Roman" pitchFamily="18" charset="0"/>
              </a:rPr>
              <a:t>Geosci</a:t>
            </a:r>
            <a:r>
              <a:rPr lang="en-IN" sz="1500" dirty="0" smtClean="0">
                <a:latin typeface="Times New Roman" pitchFamily="18" charset="0"/>
                <a:cs typeface="Times New Roman" pitchFamily="18" charset="0"/>
              </a:rPr>
              <a:t>. Remote Sens., vol. 56, no. 4, pp. 2467– 2484, 2018. </a:t>
            </a:r>
          </a:p>
          <a:p>
            <a:pPr algn="just">
              <a:lnSpc>
                <a:spcPct val="160000"/>
              </a:lnSpc>
            </a:pPr>
            <a:r>
              <a:rPr lang="en-IN" sz="1500" dirty="0" smtClean="0">
                <a:latin typeface="Times New Roman" pitchFamily="18" charset="0"/>
                <a:cs typeface="Times New Roman" pitchFamily="18" charset="0"/>
              </a:rPr>
              <a:t>[3] S. Mei, M. He, Y. Zhang, Z. Wang, and D. </a:t>
            </a:r>
            <a:r>
              <a:rPr lang="en-IN" sz="1500" dirty="0" err="1" smtClean="0">
                <a:latin typeface="Times New Roman" pitchFamily="18" charset="0"/>
                <a:cs typeface="Times New Roman" pitchFamily="18" charset="0"/>
              </a:rPr>
              <a:t>Feng</a:t>
            </a:r>
            <a:r>
              <a:rPr lang="en-IN" sz="1500" dirty="0" smtClean="0">
                <a:latin typeface="Times New Roman" pitchFamily="18" charset="0"/>
                <a:cs typeface="Times New Roman" pitchFamily="18" charset="0"/>
              </a:rPr>
              <a:t>, “Improving </a:t>
            </a:r>
            <a:r>
              <a:rPr lang="en-IN" sz="1500" dirty="0" err="1" smtClean="0">
                <a:latin typeface="Times New Roman" pitchFamily="18" charset="0"/>
                <a:cs typeface="Times New Roman" pitchFamily="18" charset="0"/>
              </a:rPr>
              <a:t>spatialspectral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endmember</a:t>
            </a:r>
            <a:r>
              <a:rPr lang="en-IN" sz="1500" dirty="0" smtClean="0">
                <a:latin typeface="Times New Roman" pitchFamily="18" charset="0"/>
                <a:cs typeface="Times New Roman" pitchFamily="18" charset="0"/>
              </a:rPr>
              <a:t> extraction in the presence of anomalous ground objects,” IEEE Trans. </a:t>
            </a:r>
            <a:r>
              <a:rPr lang="en-IN" sz="1500" dirty="0" err="1" smtClean="0">
                <a:latin typeface="Times New Roman" pitchFamily="18" charset="0"/>
                <a:cs typeface="Times New Roman" pitchFamily="18" charset="0"/>
              </a:rPr>
              <a:t>Geosci</a:t>
            </a:r>
            <a:r>
              <a:rPr lang="en-IN" sz="1500" dirty="0" smtClean="0">
                <a:latin typeface="Times New Roman" pitchFamily="18" charset="0"/>
                <a:cs typeface="Times New Roman" pitchFamily="18" charset="0"/>
              </a:rPr>
              <a:t>. Remote Sens., vol. 49, no. 11, pp. 4210– 4222, 2011. </a:t>
            </a:r>
          </a:p>
          <a:p>
            <a:pPr algn="just">
              <a:lnSpc>
                <a:spcPct val="160000"/>
              </a:lnSpc>
            </a:pPr>
            <a:r>
              <a:rPr lang="en-IN" sz="1500" dirty="0" smtClean="0">
                <a:latin typeface="Times New Roman" pitchFamily="18" charset="0"/>
                <a:cs typeface="Times New Roman" pitchFamily="18" charset="0"/>
              </a:rPr>
              <a:t>[4] G. Camps-</a:t>
            </a:r>
            <a:r>
              <a:rPr lang="en-IN" sz="1500" dirty="0" err="1" smtClean="0">
                <a:latin typeface="Times New Roman" pitchFamily="18" charset="0"/>
                <a:cs typeface="Times New Roman" pitchFamily="18" charset="0"/>
              </a:rPr>
              <a:t>Valls</a:t>
            </a:r>
            <a:r>
              <a:rPr lang="en-IN" sz="1500" dirty="0" smtClean="0">
                <a:latin typeface="Times New Roman" pitchFamily="18" charset="0"/>
                <a:cs typeface="Times New Roman" pitchFamily="18" charset="0"/>
              </a:rPr>
              <a:t> and L. </a:t>
            </a:r>
            <a:r>
              <a:rPr lang="en-IN" sz="1500" dirty="0" err="1" smtClean="0">
                <a:latin typeface="Times New Roman" pitchFamily="18" charset="0"/>
                <a:cs typeface="Times New Roman" pitchFamily="18" charset="0"/>
              </a:rPr>
              <a:t>Bruzzone</a:t>
            </a:r>
            <a:r>
              <a:rPr lang="en-IN" sz="1500" dirty="0" smtClean="0">
                <a:latin typeface="Times New Roman" pitchFamily="18" charset="0"/>
                <a:cs typeface="Times New Roman" pitchFamily="18" charset="0"/>
              </a:rPr>
              <a:t>, “Kernel-based methods for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 classification,” IEEE Trans. </a:t>
            </a:r>
            <a:r>
              <a:rPr lang="en-IN" sz="1500" dirty="0" err="1" smtClean="0">
                <a:latin typeface="Times New Roman" pitchFamily="18" charset="0"/>
                <a:cs typeface="Times New Roman" pitchFamily="18" charset="0"/>
              </a:rPr>
              <a:t>Geosci</a:t>
            </a:r>
            <a:r>
              <a:rPr lang="en-IN" sz="1500" dirty="0" smtClean="0">
                <a:latin typeface="Times New Roman" pitchFamily="18" charset="0"/>
                <a:cs typeface="Times New Roman" pitchFamily="18" charset="0"/>
              </a:rPr>
              <a:t>. Remote Sens., vol. 43, no. 6, pp. 1351–1362, 2005. </a:t>
            </a:r>
          </a:p>
          <a:p>
            <a:pPr algn="just">
              <a:lnSpc>
                <a:spcPct val="160000"/>
              </a:lnSpc>
            </a:pPr>
            <a:r>
              <a:rPr lang="en-IN" sz="1500" dirty="0" smtClean="0">
                <a:latin typeface="Times New Roman" pitchFamily="18" charset="0"/>
                <a:cs typeface="Times New Roman" pitchFamily="18" charset="0"/>
              </a:rPr>
              <a:t>[5] H. Su, B. Zhao, Q. Du, and P. Du, “Kernel collaborative representation with local correlation features for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 classification,” IEEE Trans. </a:t>
            </a:r>
            <a:r>
              <a:rPr lang="en-IN" sz="1500" dirty="0" err="1" smtClean="0">
                <a:latin typeface="Times New Roman" pitchFamily="18" charset="0"/>
                <a:cs typeface="Times New Roman" pitchFamily="18" charset="0"/>
              </a:rPr>
              <a:t>Geosci</a:t>
            </a:r>
            <a:r>
              <a:rPr lang="en-IN" sz="1500" dirty="0" smtClean="0">
                <a:latin typeface="Times New Roman" pitchFamily="18" charset="0"/>
                <a:cs typeface="Times New Roman" pitchFamily="18" charset="0"/>
              </a:rPr>
              <a:t>. Remote Sens., vol. 57, no. 2, pp. 1230–1241, 2019.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Sui, Y.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“Weighted spectral-spatial classification of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images via class-specific band contribution,”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55, no. 12, pp. 7003–7017, 2017. </a:t>
            </a:r>
          </a:p>
          <a:p>
            <a:pPr algn="just">
              <a:lnSpc>
                <a:spcPct val="170000"/>
              </a:lnSpc>
            </a:pP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J. Chen, X. Cao, and T. Yu, “Generative adversarial networks based on collaborative learning and attention mechanism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classification,” Remote Sens., vol. 12, no. 7, p. 1149, 2020. </a:t>
            </a:r>
          </a:p>
          <a:p>
            <a:pPr algn="just">
              <a:lnSpc>
                <a:spcPct val="170000"/>
              </a:lnSpc>
            </a:pP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X. Wu, R. Shang, C. Sui, and X. Zhang, “Attention </a:t>
            </a:r>
            <a:r>
              <a:rPr lang="en-IN" sz="1600" dirty="0" err="1" smtClean="0">
                <a:latin typeface="Times New Roman" pitchFamily="18" charset="0"/>
                <a:cs typeface="Times New Roman" pitchFamily="18" charset="0"/>
              </a:rPr>
              <a:t>multibranch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classification based on adaptive region search,”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2020. </a:t>
            </a:r>
          </a:p>
          <a:p>
            <a:pPr algn="just">
              <a:lnSpc>
                <a:spcPct val="170000"/>
              </a:lnSpc>
            </a:pPr>
            <a:r>
              <a:rPr lang="en-IN" sz="1600" dirty="0" smtClean="0">
                <a:latin typeface="Times New Roman" pitchFamily="18" charset="0"/>
                <a:cs typeface="Times New Roman" pitchFamily="18" charset="0"/>
              </a:rPr>
              <a:t>[9] D. L. </a:t>
            </a:r>
            <a:r>
              <a:rPr lang="en-IN" sz="1600" dirty="0" err="1" smtClean="0">
                <a:latin typeface="Times New Roman" pitchFamily="18" charset="0"/>
                <a:cs typeface="Times New Roman" pitchFamily="18" charset="0"/>
              </a:rPr>
              <a:t>Donoho</a:t>
            </a:r>
            <a:r>
              <a:rPr lang="en-IN" sz="1600" dirty="0" smtClean="0">
                <a:latin typeface="Times New Roman" pitchFamily="18" charset="0"/>
                <a:cs typeface="Times New Roman" pitchFamily="18" charset="0"/>
              </a:rPr>
              <a:t>, “High-dimensional data analysis: The curses and blessings of dimensionality,” AMS Math Challenges Lect., vol. 1, p. 32, Aug. 2000. </a:t>
            </a:r>
          </a:p>
          <a:p>
            <a:pPr algn="just">
              <a:lnSpc>
                <a:spcPct val="170000"/>
              </a:lnSpc>
            </a:pPr>
            <a:r>
              <a:rPr lang="en-IN" sz="1600" dirty="0" smtClean="0">
                <a:latin typeface="Times New Roman" pitchFamily="18" charset="0"/>
                <a:cs typeface="Times New Roman" pitchFamily="18" charset="0"/>
              </a:rPr>
              <a:t>[10] W. Sun, , and D.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band selection: A review,” IEEE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Mag., vol. 7, no. 2, pp. 118–139, June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1517</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Unsupervised Hyperspectral Band Selection With Multigraph Integrated Embedding and Robust Self-Contained Regression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2021-05-21T15:56:26Z</dcterms:modified>
</cp:coreProperties>
</file>