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Efficient and Effective Multi-Modal Queries through Heterogeneous Network Embedding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heterogeneity of today’s Web sources requires information retrieval (IR) systems to handle multi-modal queries. Such queries define a user’s information needs by different data modalities, such as keywords, </a:t>
            </a:r>
            <a:r>
              <a:rPr lang="en-IN" sz="2000" dirty="0" err="1" smtClean="0">
                <a:latin typeface="Times New Roman" pitchFamily="18" charset="0"/>
                <a:cs typeface="Times New Roman" pitchFamily="18" charset="0"/>
              </a:rPr>
              <a:t>hashtags</a:t>
            </a:r>
            <a:r>
              <a:rPr lang="en-IN" sz="2000" dirty="0" smtClean="0">
                <a:latin typeface="Times New Roman" pitchFamily="18" charset="0"/>
                <a:cs typeface="Times New Roman" pitchFamily="18" charset="0"/>
              </a:rPr>
              <a:t>, user profiles, and other media. Recent IR systems answer such a multi-modal query by considering it as a set of separate </a:t>
            </a:r>
            <a:r>
              <a:rPr lang="en-IN" sz="2000" dirty="0" err="1" smtClean="0">
                <a:latin typeface="Times New Roman" pitchFamily="18" charset="0"/>
                <a:cs typeface="Times New Roman" pitchFamily="18" charset="0"/>
              </a:rPr>
              <a:t>uni</a:t>
            </a:r>
            <a:r>
              <a:rPr lang="en-IN" sz="2000" dirty="0" smtClean="0">
                <a:latin typeface="Times New Roman" pitchFamily="18" charset="0"/>
                <a:cs typeface="Times New Roman" pitchFamily="18" charset="0"/>
              </a:rPr>
              <a:t>-modal queries. However, depending on the chosen </a:t>
            </a:r>
            <a:r>
              <a:rPr lang="en-IN" sz="2000" dirty="0" err="1" smtClean="0">
                <a:latin typeface="Times New Roman" pitchFamily="18" charset="0"/>
                <a:cs typeface="Times New Roman" pitchFamily="18" charset="0"/>
              </a:rPr>
              <a:t>operationalisation</a:t>
            </a:r>
            <a:r>
              <a:rPr lang="en-IN" sz="2000" dirty="0" smtClean="0">
                <a:latin typeface="Times New Roman" pitchFamily="18" charset="0"/>
                <a:cs typeface="Times New Roman" pitchFamily="18" charset="0"/>
              </a:rPr>
              <a:t>, such an approach is inefficient or ineffective. It either requires multiple passes over the data or leads to inaccuracies since the relations between data modalities are neglected in the relevance assessment. To mitigate these challenges, we present an IR system that has been designed to answer genuine multi-modal queries.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It relies on a heterogeneous network embedding, so that features from diverse modalities can be incorporated when representing both, a query and the data over which it shall be evaluated. By embedding a query and the data in the same vector space, the relations across modalities are made explicit and exploited for more accurate query evaluation. At the same time, multi-modal queries are answered with a single pass over the data. An experimental evaluation using diverse real-world and synthetic datasets illustrates that our approach returns twice the amount of relevant information compared to baseline techniques, while scaling to large multi-modal databases.</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work, we aim to provide a unified framework to deeply summarize and evaluate existing research on heterogeneous network embedding (HNE), which includes but goes beyond a normal survey.</a:t>
            </a:r>
          </a:p>
          <a:p>
            <a:pPr algn="just">
              <a:lnSpc>
                <a:spcPct val="150000"/>
              </a:lnSpc>
            </a:pPr>
            <a:r>
              <a:rPr lang="en-IN" sz="2000" dirty="0" smtClean="0">
                <a:latin typeface="Times New Roman" pitchFamily="18" charset="0"/>
                <a:cs typeface="Times New Roman" pitchFamily="18" charset="0"/>
              </a:rPr>
              <a:t>Particularly, based on a uniform taxonomy that clearly categorizes and summarizes the existing models (and likely future models), we propose a generic objective function of network smoothness, and reformulate all existing models into this uniform paradigm while highlighting their individual novel contributions.</a:t>
            </a:r>
          </a:p>
          <a:p>
            <a:pPr algn="just">
              <a:lnSpc>
                <a:spcPct val="150000"/>
              </a:lnSpc>
            </a:pPr>
            <a:r>
              <a:rPr lang="en-IN" sz="2000" dirty="0" smtClean="0">
                <a:latin typeface="Times New Roman" pitchFamily="18" charset="0"/>
                <a:cs typeface="Times New Roman" pitchFamily="18" charset="0"/>
              </a:rPr>
              <a:t>We envision this paradigm to be helpful in guiding the development of future novel HNE algorithms, and in the meantime facilitate their conceptual contrast towards existing ones.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consider the problem of identifying </a:t>
            </a:r>
            <a:r>
              <a:rPr lang="en-IN" sz="2000" dirty="0" err="1" smtClean="0">
                <a:latin typeface="Times New Roman" pitchFamily="18" charset="0"/>
                <a:cs typeface="Times New Roman" pitchFamily="18" charset="0"/>
              </a:rPr>
              <a:t>tuples</a:t>
            </a:r>
            <a:r>
              <a:rPr lang="en-IN" sz="2000" dirty="0" smtClean="0">
                <a:latin typeface="Times New Roman" pitchFamily="18" charset="0"/>
                <a:cs typeface="Times New Roman" pitchFamily="18" charset="0"/>
              </a:rPr>
              <a:t> that are most relevant for a multi-modal query. </a:t>
            </a:r>
          </a:p>
          <a:p>
            <a:pPr algn="just">
              <a:lnSpc>
                <a:spcPct val="150000"/>
              </a:lnSpc>
            </a:pPr>
            <a:r>
              <a:rPr lang="en-IN" sz="2000" dirty="0" smtClean="0">
                <a:latin typeface="Times New Roman" pitchFamily="18" charset="0"/>
                <a:cs typeface="Times New Roman" pitchFamily="18" charset="0"/>
              </a:rPr>
              <a:t>We evaluated the proposed approach with a set of diverse real-world and synthetic datasets. </a:t>
            </a:r>
          </a:p>
          <a:p>
            <a:pPr algn="just">
              <a:lnSpc>
                <a:spcPct val="150000"/>
              </a:lnSpc>
            </a:pPr>
            <a:r>
              <a:rPr lang="en-IN" sz="2000" dirty="0" smtClean="0">
                <a:latin typeface="Times New Roman" pitchFamily="18" charset="0"/>
                <a:cs typeface="Times New Roman" pitchFamily="18" charset="0"/>
              </a:rPr>
              <a:t>Our techniques turn out to be both efficient, scaling linearly to hundreds of thousands of data elements, and effective, retrieving twice the amount of relevant </a:t>
            </a:r>
            <a:r>
              <a:rPr lang="en-IN" sz="2000" dirty="0" err="1" smtClean="0">
                <a:latin typeface="Times New Roman" pitchFamily="18" charset="0"/>
                <a:cs typeface="Times New Roman" pitchFamily="18" charset="0"/>
              </a:rPr>
              <a:t>tuples</a:t>
            </a:r>
            <a:r>
              <a:rPr lang="en-IN" sz="2000" dirty="0" smtClean="0">
                <a:latin typeface="Times New Roman" pitchFamily="18" charset="0"/>
                <a:cs typeface="Times New Roman" pitchFamily="18" charset="0"/>
              </a:rPr>
              <a:t> compared to baseline techniques. </a:t>
            </a:r>
          </a:p>
          <a:p>
            <a:pPr algn="just">
              <a:lnSpc>
                <a:spcPct val="150000"/>
              </a:lnSpc>
            </a:pPr>
            <a:r>
              <a:rPr lang="en-IN" sz="2000" dirty="0" smtClean="0">
                <a:latin typeface="Times New Roman" pitchFamily="18" charset="0"/>
                <a:cs typeface="Times New Roman" pitchFamily="18" charset="0"/>
              </a:rPr>
              <a:t>The remainder of the paper is organized as follows. Next, we motivate and formulate the addressed problem in §2. Then, §3 gives an overview of our approach.</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capture and exploit such node and link heterogeneity, heterogeneous networks have been proposed and widely used in many real-world network mining scenarios, such as meta-path based similarity search, node classification and clustering , knowledge base completion, and recommendations.</a:t>
            </a:r>
          </a:p>
          <a:p>
            <a:pPr algn="just">
              <a:lnSpc>
                <a:spcPct val="150000"/>
              </a:lnSpc>
            </a:pPr>
            <a:r>
              <a:rPr lang="en-IN" sz="2000" dirty="0" smtClean="0">
                <a:latin typeface="Times New Roman" pitchFamily="18" charset="0"/>
                <a:cs typeface="Times New Roman" pitchFamily="18" charset="0"/>
              </a:rPr>
              <a:t>In this work, we stress that one of the most important principles underlying HNE (as well as most other scenarios of network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and mining) is </a:t>
            </a:r>
            <a:r>
              <a:rPr lang="en-IN" sz="2000" dirty="0" err="1" smtClean="0">
                <a:latin typeface="Times New Roman" pitchFamily="18" charset="0"/>
                <a:cs typeface="Times New Roman" pitchFamily="18" charset="0"/>
              </a:rPr>
              <a:t>homophily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incompatibility measure is proposed to select appropriate aspects for embedding learn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Due to the need to pass over the data multiple times, these systems show performance issues. </a:t>
            </a:r>
          </a:p>
          <a:p>
            <a:pPr algn="just">
              <a:lnSpc>
                <a:spcPct val="150000"/>
              </a:lnSpc>
            </a:pPr>
            <a:r>
              <a:rPr lang="en-IN" sz="2000" dirty="0" smtClean="0">
                <a:latin typeface="Times New Roman" pitchFamily="18" charset="0"/>
                <a:cs typeface="Times New Roman" pitchFamily="18" charset="0"/>
              </a:rPr>
              <a:t>Other systems employ early fusion , which computes different representations for the modalities and embeds the multi-modal queries into these vector spaces.</a:t>
            </a:r>
          </a:p>
          <a:p>
            <a:pPr algn="just">
              <a:lnSpc>
                <a:spcPct val="150000"/>
              </a:lnSpc>
            </a:pPr>
            <a:r>
              <a:rPr lang="en-IN" sz="2000" dirty="0" smtClean="0">
                <a:latin typeface="Times New Roman" pitchFamily="18" charset="0"/>
                <a:cs typeface="Times New Roman" pitchFamily="18" charset="0"/>
              </a:rPr>
              <a:t>This dataset is intended to evaluate the efficiency of our approach to network embedding that employs a partitioning scheme, as proposed in §6.</a:t>
            </a:r>
          </a:p>
          <a:p>
            <a:pPr algn="just">
              <a:lnSpc>
                <a:spcPct val="150000"/>
              </a:lnSpc>
            </a:pPr>
            <a:r>
              <a:rPr lang="en-IN" sz="2000" dirty="0" smtClean="0">
                <a:latin typeface="Times New Roman" pitchFamily="18" charset="0"/>
                <a:cs typeface="Times New Roman" pitchFamily="18" charset="0"/>
              </a:rPr>
              <a:t>We evaluate efficiency in terms of the retrieval time needed to answer a multi-modal query, and the training time required to construct embeddings.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63207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a:latin typeface="Times New Roman"/>
                          <a:ea typeface="Times New Roman"/>
                          <a:cs typeface="Latha"/>
                        </a:rPr>
                        <a:t>Effective multi-modal retrieval based on stacked auto-encoders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W. Wang, B. C. Ooi, X. Yang, D. Zhang, and Y. Zhuang,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In this paper, we propose an effective mapping mechanism based on deep learning (i.e., stacked auto-encoders) for multi-modal retrieval.</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Effective deep learning-based multi-modal retrieval</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W. Wang, X. Yang, B. C. Ooi, D. Zhang, and Y. Zhuang,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In particular, we first propose a general learning objective that captures both intra-modal and inter-modal semantic relationships of data from heterogeneous sources.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33008"/>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End-to-end cross-modality retrieval with </a:t>
                      </a:r>
                      <a:r>
                        <a:rPr lang="en-US" sz="1800" dirty="0" err="1">
                          <a:latin typeface="Times New Roman" pitchFamily="18" charset="0"/>
                          <a:ea typeface="Calibri"/>
                          <a:cs typeface="Times New Roman" pitchFamily="18" charset="0"/>
                        </a:rPr>
                        <a:t>cca</a:t>
                      </a:r>
                      <a:r>
                        <a:rPr lang="en-US" sz="1800" dirty="0">
                          <a:latin typeface="Times New Roman" pitchFamily="18" charset="0"/>
                          <a:ea typeface="Calibri"/>
                          <a:cs typeface="Times New Roman" pitchFamily="18" charset="0"/>
                        </a:rPr>
                        <a:t> projections and </a:t>
                      </a:r>
                      <a:r>
                        <a:rPr lang="en-US" sz="1800" dirty="0" err="1">
                          <a:latin typeface="Times New Roman" pitchFamily="18" charset="0"/>
                          <a:ea typeface="Calibri"/>
                          <a:cs typeface="Times New Roman" pitchFamily="18" charset="0"/>
                        </a:rPr>
                        <a:t>pairwise</a:t>
                      </a:r>
                      <a:r>
                        <a:rPr lang="en-US" sz="1800" dirty="0">
                          <a:latin typeface="Times New Roman" pitchFamily="18" charset="0"/>
                          <a:ea typeface="Calibri"/>
                          <a:cs typeface="Times New Roman" pitchFamily="18" charset="0"/>
                        </a:rPr>
                        <a:t> ranking loss</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M. Dorfer, J. Schlu¨ter, A. Vall, F. Korzeniowski, and G. Widmer, </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solidFill>
                            <a:srgbClr val="000000"/>
                          </a:solidFill>
                          <a:latin typeface="Times New Roman" pitchFamily="18" charset="0"/>
                          <a:ea typeface="Calibri"/>
                          <a:cs typeface="Times New Roman" pitchFamily="18" charset="0"/>
                        </a:rPr>
                        <a:t>Cross-modality retrieval encompasses retrieval tasks where the fetched items are of a different type than the search query, e.g., retrieving pictures relevant to a given text query.</a:t>
                      </a:r>
                      <a:endParaRPr lang="en-IN" sz="18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Multimodal query-level fusion for efficient multimedia information retrieval</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S. Sattari and A. Yazici, </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pitchFamily="18" charset="0"/>
                          <a:ea typeface="Calibri"/>
                          <a:cs typeface="Times New Roman" pitchFamily="18" charset="0"/>
                        </a:rPr>
                        <a:t>In this paper, we propose a fusion‐based approach at the query level to improve query retrieval performance of multimedia data. </a:t>
                      </a:r>
                      <a:endParaRPr lang="en-IN" sz="18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1676400" y="1295400"/>
            <a:ext cx="6629400" cy="50292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CONCLUTION</a:t>
            </a:r>
            <a:endParaRPr lang="en-US" dirty="0"/>
          </a:p>
        </p:txBody>
      </p:sp>
      <p:sp>
        <p:nvSpPr>
          <p:cNvPr id="3" name="Content Placeholder 2"/>
          <p:cNvSpPr>
            <a:spLocks noGrp="1"/>
          </p:cNvSpPr>
          <p:nvPr>
            <p:ph idx="1"/>
          </p:nvPr>
        </p:nvSpPr>
        <p:spPr>
          <a:xfrm>
            <a:off x="1295400" y="914400"/>
            <a:ext cx="7498080" cy="4800600"/>
          </a:xfrm>
        </p:spPr>
        <p:txBody>
          <a:bodyPr>
            <a:noAutofit/>
          </a:bodyPr>
          <a:lstStyle/>
          <a:p>
            <a:pPr algn="just">
              <a:lnSpc>
                <a:spcPct val="170000"/>
              </a:lnSpc>
              <a:buNone/>
            </a:pPr>
            <a:r>
              <a:rPr lang="en-IN" sz="1900" dirty="0" smtClean="0">
                <a:latin typeface="Times New Roman" pitchFamily="18" charset="0"/>
                <a:cs typeface="Times New Roman" pitchFamily="18" charset="0"/>
              </a:rPr>
              <a:t>    In this paper, we presented a new direction for multimodal IR that relies on an embedding of a heterogeneous information network. Such a HIN enables us to capture the rich semantics of both, multi-modal data and queries. Based thereon, we proposed a novel network embedding model to obtain a </a:t>
            </a:r>
            <a:r>
              <a:rPr lang="en-IN" sz="1900" dirty="0" err="1" smtClean="0">
                <a:latin typeface="Times New Roman" pitchFamily="18" charset="0"/>
                <a:cs typeface="Times New Roman" pitchFamily="18" charset="0"/>
              </a:rPr>
              <a:t>vectorized</a:t>
            </a:r>
            <a:r>
              <a:rPr lang="en-IN" sz="1900" dirty="0" smtClean="0">
                <a:latin typeface="Times New Roman" pitchFamily="18" charset="0"/>
                <a:cs typeface="Times New Roman" pitchFamily="18" charset="0"/>
              </a:rPr>
              <a:t> representation of a HIN and a technique to construct a query embedding based on the HIN embedding through mapping and combination operators. As a result, we obtain embeddings that are defined over the same space to achieve accurate relevance assessment. We further introduced a network partitioning scheme to increase the scalability of the network embedding. Our experimental results for real-world and synthetic datasets illustrate the efficiency and effectiveness of our approach.</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W. Wang, B. C. </a:t>
            </a:r>
            <a:r>
              <a:rPr lang="en-IN" sz="1700" dirty="0" err="1" smtClean="0">
                <a:latin typeface="Times New Roman" pitchFamily="18" charset="0"/>
                <a:cs typeface="Times New Roman" pitchFamily="18" charset="0"/>
              </a:rPr>
              <a:t>Ooi</a:t>
            </a:r>
            <a:r>
              <a:rPr lang="en-IN" sz="1700" dirty="0" smtClean="0">
                <a:latin typeface="Times New Roman" pitchFamily="18" charset="0"/>
                <a:cs typeface="Times New Roman" pitchFamily="18" charset="0"/>
              </a:rPr>
              <a:t>, X. Yang, D. Zhang, and Y. </a:t>
            </a:r>
            <a:r>
              <a:rPr lang="en-IN" sz="1700" dirty="0" err="1" smtClean="0">
                <a:latin typeface="Times New Roman" pitchFamily="18" charset="0"/>
                <a:cs typeface="Times New Roman" pitchFamily="18" charset="0"/>
              </a:rPr>
              <a:t>Zhuang</a:t>
            </a:r>
            <a:r>
              <a:rPr lang="en-IN" sz="1700" dirty="0" smtClean="0">
                <a:latin typeface="Times New Roman" pitchFamily="18" charset="0"/>
                <a:cs typeface="Times New Roman" pitchFamily="18" charset="0"/>
              </a:rPr>
              <a:t>, “Effective multi-modal retrieval based on stacked auto-encoders,” in VLDB, 2014, pp. 649–660. </a:t>
            </a:r>
          </a:p>
          <a:p>
            <a:pPr algn="just">
              <a:lnSpc>
                <a:spcPct val="160000"/>
              </a:lnSpc>
            </a:pPr>
            <a:r>
              <a:rPr lang="en-IN" sz="1700" dirty="0" smtClean="0">
                <a:latin typeface="Times New Roman" pitchFamily="18" charset="0"/>
                <a:cs typeface="Times New Roman" pitchFamily="18" charset="0"/>
              </a:rPr>
              <a:t>[2] W. Wang, X. Yang, B. C. </a:t>
            </a:r>
            <a:r>
              <a:rPr lang="en-IN" sz="1700" dirty="0" err="1" smtClean="0">
                <a:latin typeface="Times New Roman" pitchFamily="18" charset="0"/>
                <a:cs typeface="Times New Roman" pitchFamily="18" charset="0"/>
              </a:rPr>
              <a:t>Ooi</a:t>
            </a:r>
            <a:r>
              <a:rPr lang="en-IN" sz="1700" dirty="0" smtClean="0">
                <a:latin typeface="Times New Roman" pitchFamily="18" charset="0"/>
                <a:cs typeface="Times New Roman" pitchFamily="18" charset="0"/>
              </a:rPr>
              <a:t>, D. Zhang, and Y. </a:t>
            </a:r>
            <a:r>
              <a:rPr lang="en-IN" sz="1700" dirty="0" err="1" smtClean="0">
                <a:latin typeface="Times New Roman" pitchFamily="18" charset="0"/>
                <a:cs typeface="Times New Roman" pitchFamily="18" charset="0"/>
              </a:rPr>
              <a:t>Zhuang</a:t>
            </a:r>
            <a:r>
              <a:rPr lang="en-IN" sz="1700" dirty="0" smtClean="0">
                <a:latin typeface="Times New Roman" pitchFamily="18" charset="0"/>
                <a:cs typeface="Times New Roman" pitchFamily="18" charset="0"/>
              </a:rPr>
              <a:t>, “Effective deep learning-based multi-modal retrieval,” VLDBJ, 2016. </a:t>
            </a:r>
          </a:p>
          <a:p>
            <a:pPr algn="just">
              <a:lnSpc>
                <a:spcPct val="160000"/>
              </a:lnSpc>
            </a:pPr>
            <a:r>
              <a:rPr lang="en-IN" sz="1700" dirty="0" smtClean="0">
                <a:latin typeface="Times New Roman" pitchFamily="18" charset="0"/>
                <a:cs typeface="Times New Roman" pitchFamily="18" charset="0"/>
              </a:rPr>
              <a:t>[3] M. </a:t>
            </a:r>
            <a:r>
              <a:rPr lang="en-IN" sz="1700" dirty="0" err="1" smtClean="0">
                <a:latin typeface="Times New Roman" pitchFamily="18" charset="0"/>
                <a:cs typeface="Times New Roman" pitchFamily="18" charset="0"/>
              </a:rPr>
              <a:t>Dorfer</a:t>
            </a:r>
            <a:r>
              <a:rPr lang="en-IN" sz="1700" dirty="0" smtClean="0">
                <a:latin typeface="Times New Roman" pitchFamily="18" charset="0"/>
                <a:cs typeface="Times New Roman" pitchFamily="18" charset="0"/>
              </a:rPr>
              <a:t>, J. </a:t>
            </a:r>
            <a:r>
              <a:rPr lang="en-IN" sz="1700" dirty="0" err="1" smtClean="0">
                <a:latin typeface="Times New Roman" pitchFamily="18" charset="0"/>
                <a:cs typeface="Times New Roman" pitchFamily="18" charset="0"/>
              </a:rPr>
              <a:t>Schlu¨ter</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Vall</a:t>
            </a:r>
            <a:r>
              <a:rPr lang="en-IN" sz="1700" dirty="0" smtClean="0">
                <a:latin typeface="Times New Roman" pitchFamily="18" charset="0"/>
                <a:cs typeface="Times New Roman" pitchFamily="18" charset="0"/>
              </a:rPr>
              <a:t>, F. </a:t>
            </a:r>
            <a:r>
              <a:rPr lang="en-IN" sz="1700" dirty="0" err="1" smtClean="0">
                <a:latin typeface="Times New Roman" pitchFamily="18" charset="0"/>
                <a:cs typeface="Times New Roman" pitchFamily="18" charset="0"/>
              </a:rPr>
              <a:t>Korzeniowski</a:t>
            </a:r>
            <a:r>
              <a:rPr lang="en-IN" sz="1700" dirty="0" smtClean="0">
                <a:latin typeface="Times New Roman" pitchFamily="18" charset="0"/>
                <a:cs typeface="Times New Roman" pitchFamily="18" charset="0"/>
              </a:rPr>
              <a:t>, and G. </a:t>
            </a:r>
            <a:r>
              <a:rPr lang="en-IN" sz="1700" dirty="0" err="1" smtClean="0">
                <a:latin typeface="Times New Roman" pitchFamily="18" charset="0"/>
                <a:cs typeface="Times New Roman" pitchFamily="18" charset="0"/>
              </a:rPr>
              <a:t>Widmer</a:t>
            </a:r>
            <a:r>
              <a:rPr lang="en-IN" sz="1700" dirty="0" smtClean="0">
                <a:latin typeface="Times New Roman" pitchFamily="18" charset="0"/>
                <a:cs typeface="Times New Roman" pitchFamily="18" charset="0"/>
              </a:rPr>
              <a:t>, “End-to-end cross-modality retrieval with </a:t>
            </a:r>
            <a:r>
              <a:rPr lang="en-IN" sz="1700" dirty="0" err="1" smtClean="0">
                <a:latin typeface="Times New Roman" pitchFamily="18" charset="0"/>
                <a:cs typeface="Times New Roman" pitchFamily="18" charset="0"/>
              </a:rPr>
              <a:t>cca</a:t>
            </a:r>
            <a:r>
              <a:rPr lang="en-IN" sz="1700" dirty="0" smtClean="0">
                <a:latin typeface="Times New Roman" pitchFamily="18" charset="0"/>
                <a:cs typeface="Times New Roman" pitchFamily="18" charset="0"/>
              </a:rPr>
              <a:t> projections and </a:t>
            </a:r>
            <a:r>
              <a:rPr lang="en-IN" sz="1700" dirty="0" err="1" smtClean="0">
                <a:latin typeface="Times New Roman" pitchFamily="18" charset="0"/>
                <a:cs typeface="Times New Roman" pitchFamily="18" charset="0"/>
              </a:rPr>
              <a:t>pairwise</a:t>
            </a:r>
            <a:r>
              <a:rPr lang="en-IN" sz="1700" dirty="0" smtClean="0">
                <a:latin typeface="Times New Roman" pitchFamily="18" charset="0"/>
                <a:cs typeface="Times New Roman" pitchFamily="18" charset="0"/>
              </a:rPr>
              <a:t> ranking loss,” IJMIR, vol. 7, no. 2, pp. 117–128, 2018. </a:t>
            </a:r>
          </a:p>
          <a:p>
            <a:pPr algn="just">
              <a:lnSpc>
                <a:spcPct val="160000"/>
              </a:lnSpc>
            </a:pPr>
            <a:r>
              <a:rPr lang="en-IN" sz="1700" dirty="0" smtClean="0">
                <a:latin typeface="Times New Roman" pitchFamily="18" charset="0"/>
                <a:cs typeface="Times New Roman" pitchFamily="18" charset="0"/>
              </a:rPr>
              <a:t>[4] S. </a:t>
            </a:r>
            <a:r>
              <a:rPr lang="en-IN" sz="1700" dirty="0" err="1" smtClean="0">
                <a:latin typeface="Times New Roman" pitchFamily="18" charset="0"/>
                <a:cs typeface="Times New Roman" pitchFamily="18" charset="0"/>
              </a:rPr>
              <a:t>Sattari</a:t>
            </a:r>
            <a:r>
              <a:rPr lang="en-IN" sz="1700" dirty="0" smtClean="0">
                <a:latin typeface="Times New Roman" pitchFamily="18" charset="0"/>
                <a:cs typeface="Times New Roman" pitchFamily="18" charset="0"/>
              </a:rPr>
              <a:t> and A. </a:t>
            </a:r>
            <a:r>
              <a:rPr lang="en-IN" sz="1700" dirty="0" err="1" smtClean="0">
                <a:latin typeface="Times New Roman" pitchFamily="18" charset="0"/>
                <a:cs typeface="Times New Roman" pitchFamily="18" charset="0"/>
              </a:rPr>
              <a:t>Yazici</a:t>
            </a:r>
            <a:r>
              <a:rPr lang="en-IN" sz="1700" dirty="0" smtClean="0">
                <a:latin typeface="Times New Roman" pitchFamily="18" charset="0"/>
                <a:cs typeface="Times New Roman" pitchFamily="18" charset="0"/>
              </a:rPr>
              <a:t>, “Multimodal query-level fusion for efficient multimedia information retrieval,” IJIS, pp. 2019–2037, 2018. </a:t>
            </a:r>
          </a:p>
          <a:p>
            <a:pPr algn="just">
              <a:lnSpc>
                <a:spcPct val="160000"/>
              </a:lnSpc>
            </a:pPr>
            <a:r>
              <a:rPr lang="en-IN" sz="1700" dirty="0" smtClean="0">
                <a:latin typeface="Times New Roman" pitchFamily="18" charset="0"/>
                <a:cs typeface="Times New Roman" pitchFamily="18" charset="0"/>
              </a:rPr>
              <a:t>[5] D. </a:t>
            </a:r>
            <a:r>
              <a:rPr lang="en-IN" sz="1700" dirty="0" err="1" smtClean="0">
                <a:latin typeface="Times New Roman" pitchFamily="18" charset="0"/>
                <a:cs typeface="Times New Roman" pitchFamily="18" charset="0"/>
              </a:rPr>
              <a:t>Vandic</a:t>
            </a:r>
            <a:r>
              <a:rPr lang="en-IN" sz="1700" dirty="0" smtClean="0">
                <a:latin typeface="Times New Roman" pitchFamily="18" charset="0"/>
                <a:cs typeface="Times New Roman" pitchFamily="18" charset="0"/>
              </a:rPr>
              <a:t>, S. </a:t>
            </a:r>
            <a:r>
              <a:rPr lang="en-IN" sz="1700" dirty="0" err="1" smtClean="0">
                <a:latin typeface="Times New Roman" pitchFamily="18" charset="0"/>
                <a:cs typeface="Times New Roman" pitchFamily="18" charset="0"/>
              </a:rPr>
              <a:t>Aanen</a:t>
            </a:r>
            <a:r>
              <a:rPr lang="en-IN" sz="1700" dirty="0" smtClean="0">
                <a:latin typeface="Times New Roman" pitchFamily="18" charset="0"/>
                <a:cs typeface="Times New Roman" pitchFamily="18" charset="0"/>
              </a:rPr>
              <a:t>, F. </a:t>
            </a:r>
            <a:r>
              <a:rPr lang="en-IN" sz="1700" dirty="0" err="1" smtClean="0">
                <a:latin typeface="Times New Roman" pitchFamily="18" charset="0"/>
                <a:cs typeface="Times New Roman" pitchFamily="18" charset="0"/>
              </a:rPr>
              <a:t>Frasincar</a:t>
            </a:r>
            <a:r>
              <a:rPr lang="en-IN" sz="1700" dirty="0" smtClean="0">
                <a:latin typeface="Times New Roman" pitchFamily="18" charset="0"/>
                <a:cs typeface="Times New Roman" pitchFamily="18" charset="0"/>
              </a:rPr>
              <a:t>, and U. </a:t>
            </a:r>
            <a:r>
              <a:rPr lang="en-IN" sz="1700" dirty="0" err="1" smtClean="0">
                <a:latin typeface="Times New Roman" pitchFamily="18" charset="0"/>
                <a:cs typeface="Times New Roman" pitchFamily="18" charset="0"/>
              </a:rPr>
              <a:t>Kaymak</a:t>
            </a:r>
            <a:r>
              <a:rPr lang="en-IN" sz="1700" dirty="0" smtClean="0">
                <a:latin typeface="Times New Roman" pitchFamily="18" charset="0"/>
                <a:cs typeface="Times New Roman" pitchFamily="18" charset="0"/>
              </a:rPr>
              <a:t>, “Dynamic facet ordering for faceted product search engines,” TKDE, vol. 29, no. 5, pp. 1004–1016, 2017</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Y. Cao, M. Long, J. Wang, and S. Liu, “Collective deep quantization for efficient cross-modal retrieval,” in AAAI, 2017, pp. 3974–3980. </a:t>
            </a:r>
          </a:p>
          <a:p>
            <a:pPr algn="just">
              <a:lnSpc>
                <a:spcPct val="170000"/>
              </a:lnSpc>
            </a:pPr>
            <a:r>
              <a:rPr lang="en-IN" sz="1800" dirty="0" smtClean="0">
                <a:latin typeface="Times New Roman" pitchFamily="18" charset="0"/>
                <a:cs typeface="Times New Roman" pitchFamily="18" charset="0"/>
              </a:rPr>
              <a:t>[7] H. J. Escalante, C. A. </a:t>
            </a:r>
            <a:r>
              <a:rPr lang="en-IN" sz="1800" dirty="0" err="1" smtClean="0">
                <a:latin typeface="Times New Roman" pitchFamily="18" charset="0"/>
                <a:cs typeface="Times New Roman" pitchFamily="18" charset="0"/>
              </a:rPr>
              <a:t>He´rnadez</a:t>
            </a:r>
            <a:r>
              <a:rPr lang="en-IN" sz="1800" dirty="0" smtClean="0">
                <a:latin typeface="Times New Roman" pitchFamily="18" charset="0"/>
                <a:cs typeface="Times New Roman" pitchFamily="18" charset="0"/>
              </a:rPr>
              <a:t>, L. E. </a:t>
            </a:r>
            <a:r>
              <a:rPr lang="en-IN" sz="1800" dirty="0" err="1" smtClean="0">
                <a:latin typeface="Times New Roman" pitchFamily="18" charset="0"/>
                <a:cs typeface="Times New Roman" pitchFamily="18" charset="0"/>
              </a:rPr>
              <a:t>Sucar</a:t>
            </a:r>
            <a:r>
              <a:rPr lang="en-IN" sz="1800" dirty="0" smtClean="0">
                <a:latin typeface="Times New Roman" pitchFamily="18" charset="0"/>
                <a:cs typeface="Times New Roman" pitchFamily="18" charset="0"/>
              </a:rPr>
              <a:t>, and M. Montes, “Late fusion of heterogeneous methods for multimedia image retrieval,” in ICMR, 2008, pp. 172–179. </a:t>
            </a:r>
          </a:p>
          <a:p>
            <a:pPr algn="just">
              <a:lnSpc>
                <a:spcPct val="170000"/>
              </a:lnSpc>
            </a:pPr>
            <a:r>
              <a:rPr lang="en-IN" sz="1800" dirty="0" smtClean="0">
                <a:latin typeface="Times New Roman" pitchFamily="18" charset="0"/>
                <a:cs typeface="Times New Roman" pitchFamily="18" charset="0"/>
              </a:rPr>
              <a:t>[8] A. </a:t>
            </a:r>
            <a:r>
              <a:rPr lang="en-IN" sz="1800" dirty="0" err="1" smtClean="0">
                <a:latin typeface="Times New Roman" pitchFamily="18" charset="0"/>
                <a:cs typeface="Times New Roman" pitchFamily="18" charset="0"/>
              </a:rPr>
              <a:t>Moura˜o</a:t>
            </a:r>
            <a:r>
              <a:rPr lang="en-IN" sz="1800" dirty="0" smtClean="0">
                <a:latin typeface="Times New Roman" pitchFamily="18" charset="0"/>
                <a:cs typeface="Times New Roman" pitchFamily="18" charset="0"/>
              </a:rPr>
              <a:t>, F. Martins, and J. </a:t>
            </a:r>
            <a:r>
              <a:rPr lang="en-IN" sz="1800" dirty="0" err="1" smtClean="0">
                <a:latin typeface="Times New Roman" pitchFamily="18" charset="0"/>
                <a:cs typeface="Times New Roman" pitchFamily="18" charset="0"/>
              </a:rPr>
              <a:t>Magalha˜es</a:t>
            </a:r>
            <a:r>
              <a:rPr lang="en-IN" sz="1800" dirty="0" smtClean="0">
                <a:latin typeface="Times New Roman" pitchFamily="18" charset="0"/>
                <a:cs typeface="Times New Roman" pitchFamily="18" charset="0"/>
              </a:rPr>
              <a:t>, “Multimodal medical information retrieval with unsupervised rank fusion,” CMIG, vol. 39, pp. 35–45, 2015. </a:t>
            </a:r>
          </a:p>
          <a:p>
            <a:pPr algn="just">
              <a:lnSpc>
                <a:spcPct val="170000"/>
              </a:lnSpc>
            </a:pPr>
            <a:r>
              <a:rPr lang="en-IN" sz="1800" dirty="0" smtClean="0">
                <a:latin typeface="Times New Roman" pitchFamily="18" charset="0"/>
                <a:cs typeface="Times New Roman" pitchFamily="18" charset="0"/>
              </a:rPr>
              <a:t>[9] B. </a:t>
            </a:r>
            <a:r>
              <a:rPr lang="en-IN" sz="1800" dirty="0" err="1" smtClean="0">
                <a:latin typeface="Times New Roman" pitchFamily="18" charset="0"/>
                <a:cs typeface="Times New Roman" pitchFamily="18" charset="0"/>
              </a:rPr>
              <a:t>Safadi</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Sahuguet</a:t>
            </a:r>
            <a:r>
              <a:rPr lang="en-IN" sz="1800" dirty="0" smtClean="0">
                <a:latin typeface="Times New Roman" pitchFamily="18" charset="0"/>
                <a:cs typeface="Times New Roman" pitchFamily="18" charset="0"/>
              </a:rPr>
              <a:t>, and B. </a:t>
            </a:r>
            <a:r>
              <a:rPr lang="en-IN" sz="1800" dirty="0" err="1" smtClean="0">
                <a:latin typeface="Times New Roman" pitchFamily="18" charset="0"/>
                <a:cs typeface="Times New Roman" pitchFamily="18" charset="0"/>
              </a:rPr>
              <a:t>Huet</a:t>
            </a:r>
            <a:r>
              <a:rPr lang="en-IN" sz="1800" dirty="0" smtClean="0">
                <a:latin typeface="Times New Roman" pitchFamily="18" charset="0"/>
                <a:cs typeface="Times New Roman" pitchFamily="18" charset="0"/>
              </a:rPr>
              <a:t>, “When textual and visual information join forces for multimedia retrieval,” in ICMR, 2014. </a:t>
            </a:r>
          </a:p>
          <a:p>
            <a:pPr algn="just">
              <a:lnSpc>
                <a:spcPct val="170000"/>
              </a:lnSpc>
            </a:pPr>
            <a:r>
              <a:rPr lang="en-IN" sz="1800" dirty="0" smtClean="0">
                <a:latin typeface="Times New Roman" pitchFamily="18" charset="0"/>
                <a:cs typeface="Times New Roman" pitchFamily="18" charset="0"/>
              </a:rPr>
              <a:t>[10] H.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K. He, L. </a:t>
            </a:r>
            <a:r>
              <a:rPr lang="en-IN" sz="1800" dirty="0" err="1" smtClean="0">
                <a:latin typeface="Times New Roman" pitchFamily="18" charset="0"/>
                <a:cs typeface="Times New Roman" pitchFamily="18" charset="0"/>
              </a:rPr>
              <a:t>Sigal</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Sclaroff</a:t>
            </a:r>
            <a:r>
              <a:rPr lang="en-IN" sz="1800" dirty="0" smtClean="0">
                <a:latin typeface="Times New Roman" pitchFamily="18" charset="0"/>
                <a:cs typeface="Times New Roman" pitchFamily="18" charset="0"/>
              </a:rPr>
              <a:t>, and K. </a:t>
            </a:r>
            <a:r>
              <a:rPr lang="en-IN" sz="1800" dirty="0" err="1" smtClean="0">
                <a:latin typeface="Times New Roman" pitchFamily="18" charset="0"/>
                <a:cs typeface="Times New Roman" pitchFamily="18" charset="0"/>
              </a:rPr>
              <a:t>Saenko</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Textto</a:t>
            </a:r>
            <a:r>
              <a:rPr lang="en-IN" sz="1800" dirty="0" smtClean="0">
                <a:latin typeface="Times New Roman" pitchFamily="18" charset="0"/>
                <a:cs typeface="Times New Roman" pitchFamily="18" charset="0"/>
              </a:rPr>
              <a:t>-clip video retrieval with early fusion and re-captioning,” arXiv:1804.05113, 2018.</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1412</Words>
  <Application>Microsoft Office PowerPoint</Application>
  <PresentationFormat>On-screen Show (4:3)</PresentationFormat>
  <Paragraphs>67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Efficient and Effective Multi-Modal Queries through Heterogeneous Network Embedding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2021-05-21T15:45:09Z</dcterms:modified>
</cp:coreProperties>
</file>