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Deep Manifold Embedding for </a:t>
            </a:r>
            <a:r>
              <a:rPr lang="en-IN" b="1" dirty="0" err="1" smtClean="0">
                <a:latin typeface="Times New Roman" pitchFamily="18" charset="0"/>
                <a:cs typeface="Times New Roman" pitchFamily="18" charset="0"/>
              </a:rPr>
              <a:t>Hyperspectral</a:t>
            </a:r>
            <a:r>
              <a:rPr lang="en-IN" b="1" dirty="0" smtClean="0">
                <a:latin typeface="Times New Roman" pitchFamily="18" charset="0"/>
                <a:cs typeface="Times New Roman" pitchFamily="18" charset="0"/>
              </a:rPr>
              <a:t> Image Classification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762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Deep learning methods have played a more and more important role in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classification. However, general deep learning methods mainly take advantage of the sample-wise information to formulate the training loss while ignoring the intrinsic data structure of each class. Due to the high spectral dimension and great redundancy between different spectral channels in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these former training losses usually cannot work so well for the deep representation of the image. To tackle this problem, this work develops a novel deep manifold embedding method (DMEM) for deep learning in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classification. First, each class in the image is modelled as a specific nonlinear manifold and the geodesic distance is used to measure the correlation between the samples.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Then, based on the hierarchical clustering, the manifold structure of the data can be captured and each nonlinear data manifold can be divided into several sub-classes. Finally, considering the distribution of each sub-class and the correlation between different sub-classes under data manifold, the DMEM is constructed as the novel training loss to incorporate the special class-wise information in the training process and obtain discriminative representation for the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Experiments over four real-world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datasets have demonstrated the effectiveness of the proposed method when compared with general samples-based losses and also shown the superiority when compared with the state-of-the-art methods.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is a large variety of HSI classification problems requiring a tailored design or an accurate assessment of existing DL solutions. </a:t>
            </a:r>
          </a:p>
          <a:p>
            <a:pPr algn="just">
              <a:lnSpc>
                <a:spcPct val="150000"/>
              </a:lnSpc>
            </a:pPr>
            <a:r>
              <a:rPr lang="en-IN" sz="2000" dirty="0" smtClean="0">
                <a:latin typeface="Times New Roman" pitchFamily="18" charset="0"/>
                <a:cs typeface="Times New Roman" pitchFamily="18" charset="0"/>
              </a:rPr>
              <a:t>To comply with the specific application requirements, complexity and computational issues as </a:t>
            </a:r>
            <a:r>
              <a:rPr lang="en-IN" sz="2000" dirty="0" err="1" smtClean="0">
                <a:latin typeface="Times New Roman" pitchFamily="18" charset="0"/>
                <a:cs typeface="Times New Roman" pitchFamily="18" charset="0"/>
              </a:rPr>
              <a:t>wellas</a:t>
            </a:r>
            <a:r>
              <a:rPr lang="en-IN" sz="2000" dirty="0" smtClean="0">
                <a:latin typeface="Times New Roman" pitchFamily="18" charset="0"/>
                <a:cs typeface="Times New Roman" pitchFamily="18" charset="0"/>
              </a:rPr>
              <a:t> hardware optimization must enter the selection of suitable approaches in addition to pursuing satisfactory accuracy performance.</a:t>
            </a:r>
          </a:p>
          <a:p>
            <a:pPr algn="just">
              <a:lnSpc>
                <a:spcPct val="150000"/>
              </a:lnSpc>
            </a:pPr>
            <a:r>
              <a:rPr lang="en-IN" sz="2000" dirty="0" smtClean="0">
                <a:latin typeface="Times New Roman" pitchFamily="18" charset="0"/>
                <a:cs typeface="Times New Roman" pitchFamily="18" charset="0"/>
              </a:rPr>
              <a:t>we present an overview of DL applications to HSI data subdivided into the main working fields. </a:t>
            </a:r>
          </a:p>
          <a:p>
            <a:pPr algn="just">
              <a:lnSpc>
                <a:spcPct val="150000"/>
              </a:lnSpc>
            </a:pPr>
            <a:r>
              <a:rPr lang="en-IN" sz="2000" dirty="0" smtClean="0">
                <a:latin typeface="Times New Roman" pitchFamily="18" charset="0"/>
                <a:cs typeface="Times New Roman" pitchFamily="18" charset="0"/>
              </a:rPr>
              <a:t>There is still an imbalance between the number of RS related papers with respect to other application fields.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exists high nonlinearity of samples within each class due to the high spectral channels, which makes the representation under Euclidean distance cannot work well. </a:t>
            </a:r>
          </a:p>
          <a:p>
            <a:pPr algn="just">
              <a:lnSpc>
                <a:spcPct val="150000"/>
              </a:lnSpc>
            </a:pPr>
            <a:r>
              <a:rPr lang="en-IN" sz="2000" dirty="0" smtClean="0">
                <a:latin typeface="Times New Roman" pitchFamily="18" charset="0"/>
                <a:cs typeface="Times New Roman" pitchFamily="18" charset="0"/>
              </a:rPr>
              <a:t>Therefore, how to effectively model and represent the samples of each class tends to be a difficult problem.</a:t>
            </a:r>
          </a:p>
          <a:p>
            <a:pPr algn="just">
              <a:lnSpc>
                <a:spcPct val="150000"/>
              </a:lnSpc>
            </a:pPr>
            <a:r>
              <a:rPr lang="en-IN" sz="2000" dirty="0" smtClean="0">
                <a:latin typeface="Times New Roman" pitchFamily="18" charset="0"/>
                <a:cs typeface="Times New Roman" pitchFamily="18" charset="0"/>
              </a:rPr>
              <a:t>Due to the good performance, this work takes advantage of the deep model to extract features from the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a:t>
            </a:r>
          </a:p>
          <a:p>
            <a:pPr algn="just">
              <a:lnSpc>
                <a:spcPct val="150000"/>
              </a:lnSpc>
            </a:pPr>
            <a:r>
              <a:rPr lang="en-IN" sz="2000" dirty="0" smtClean="0">
                <a:latin typeface="Times New Roman" pitchFamily="18" charset="0"/>
                <a:cs typeface="Times New Roman" pitchFamily="18" charset="0"/>
              </a:rPr>
              <a:t>Therefore, how to construct the training loss and fully utilize the data information with a certain limited number of training samples becomes the essential and key problem for training deep model effectively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deep embedding model has demonstrated its superiority and effectiveness in the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dimensionality reduction task. </a:t>
            </a:r>
          </a:p>
          <a:p>
            <a:pPr algn="just">
              <a:lnSpc>
                <a:spcPct val="150000"/>
              </a:lnSpc>
            </a:pPr>
            <a:r>
              <a:rPr lang="en-IN" sz="2000" dirty="0" smtClean="0">
                <a:latin typeface="Times New Roman" pitchFamily="18" charset="0"/>
                <a:cs typeface="Times New Roman" pitchFamily="18" charset="0"/>
              </a:rPr>
              <a:t>Classification is explored as a potential strategy to quantitatively evaluate the performance of learned embedding representations. </a:t>
            </a:r>
          </a:p>
          <a:p>
            <a:pPr algn="just">
              <a:lnSpc>
                <a:spcPct val="150000"/>
              </a:lnSpc>
            </a:pPr>
            <a:r>
              <a:rPr lang="en-IN" sz="2000" dirty="0" smtClean="0">
                <a:latin typeface="Times New Roman" pitchFamily="18" charset="0"/>
                <a:cs typeface="Times New Roman" pitchFamily="18" charset="0"/>
              </a:rPr>
              <a:t>Extensive experiments conducted on the widely-used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datasets demonstrate the superiority and effectiveness of the proposed SSME as compared to several state-of-the-art embedding methods in terms of overall accuracy (OA), average accuracy (AA), and kappa coefficient (κ).</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objectively evaluate the classification performance, metrics of the overall accuracy (OA), average accuracy (AA), and the Kappa coefficient are adopted. </a:t>
            </a:r>
          </a:p>
          <a:p>
            <a:pPr algn="just">
              <a:lnSpc>
                <a:spcPct val="150000"/>
              </a:lnSpc>
            </a:pPr>
            <a:r>
              <a:rPr lang="en-IN" sz="2000" dirty="0" smtClean="0">
                <a:latin typeface="Times New Roman" pitchFamily="18" charset="0"/>
                <a:cs typeface="Times New Roman" pitchFamily="18" charset="0"/>
              </a:rPr>
              <a:t>All the results come from the average value and standard deviation of ten runs of training and testing. </a:t>
            </a:r>
          </a:p>
          <a:p>
            <a:pPr algn="just">
              <a:lnSpc>
                <a:spcPct val="150000"/>
              </a:lnSpc>
            </a:pPr>
            <a:r>
              <a:rPr lang="en-IN" sz="2000" dirty="0" smtClean="0">
                <a:latin typeface="Times New Roman" pitchFamily="18" charset="0"/>
                <a:cs typeface="Times New Roman" pitchFamily="18" charset="0"/>
              </a:rPr>
              <a:t>We present the general performance of the developed manifold embedding for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classification. </a:t>
            </a:r>
          </a:p>
          <a:p>
            <a:pPr algn="just">
              <a:lnSpc>
                <a:spcPct val="150000"/>
              </a:lnSpc>
            </a:pPr>
            <a:r>
              <a:rPr lang="en-IN" sz="2000" dirty="0" smtClean="0">
                <a:latin typeface="Times New Roman" pitchFamily="18" charset="0"/>
                <a:cs typeface="Times New Roman" pitchFamily="18" charset="0"/>
              </a:rPr>
              <a:t>It should be noted that the developed manifold embedding is implemented through CPU and the computational performance can be remarkably improved by modifying the codes to run on the GPUs.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63207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Weighted nonlocal low-rank tensor decomposition method for sparse </a:t>
                      </a:r>
                      <a:r>
                        <a:rPr lang="en-IN" sz="1800" dirty="0" err="1">
                          <a:latin typeface="Times New Roman"/>
                          <a:ea typeface="Times New Roman"/>
                          <a:cs typeface="Latha"/>
                        </a:rPr>
                        <a:t>unmixing</a:t>
                      </a:r>
                      <a:r>
                        <a:rPr lang="en-IN" sz="1800" dirty="0">
                          <a:latin typeface="Times New Roman"/>
                          <a:ea typeface="Times New Roman"/>
                          <a:cs typeface="Latha"/>
                        </a:rPr>
                        <a:t> of </a:t>
                      </a:r>
                      <a:r>
                        <a:rPr lang="en-IN" sz="1800" dirty="0" err="1">
                          <a:latin typeface="Times New Roman"/>
                          <a:ea typeface="Times New Roman"/>
                          <a:cs typeface="Latha"/>
                        </a:rPr>
                        <a:t>hyperspectral</a:t>
                      </a:r>
                      <a:r>
                        <a:rPr lang="en-IN" sz="1800" dirty="0">
                          <a:latin typeface="Times New Roman"/>
                          <a:ea typeface="Times New Roman"/>
                          <a:cs typeface="Latha"/>
                        </a:rPr>
                        <a:t> images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L. Sun, F. Wu, T. Zhan, W. Liu, J. Wang, and B. Jeon,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A large number of mixed pixels in a hyperspectral image hinders the subsequent analysis and application of the image.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Learning dual geometric lowrank structure for semisupervised hyperspectral image classification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Z. Feng, S. Yang, M. Wang, and L. Jiao,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Most of the available graph-based </a:t>
                      </a:r>
                      <a:r>
                        <a:rPr lang="en-US" sz="1800" dirty="0" err="1">
                          <a:solidFill>
                            <a:srgbClr val="333333"/>
                          </a:solidFill>
                          <a:latin typeface="Times New Roman"/>
                          <a:ea typeface="Calibri"/>
                          <a:cs typeface="Latha"/>
                        </a:rPr>
                        <a:t>semisupervised</a:t>
                      </a:r>
                      <a:r>
                        <a:rPr lang="en-US" sz="1800" dirty="0">
                          <a:solidFill>
                            <a:srgbClr val="333333"/>
                          </a:solidFill>
                          <a:latin typeface="Times New Roman"/>
                          <a:ea typeface="Calibri"/>
                          <a:cs typeface="Latha"/>
                        </a:rPr>
                        <a:t> </a:t>
                      </a:r>
                      <a:r>
                        <a:rPr lang="en-US" sz="1800" dirty="0" err="1">
                          <a:solidFill>
                            <a:srgbClr val="333333"/>
                          </a:solidFill>
                          <a:latin typeface="Times New Roman"/>
                          <a:ea typeface="Calibri"/>
                          <a:cs typeface="Latha"/>
                        </a:rPr>
                        <a:t>hyperspectral</a:t>
                      </a:r>
                      <a:r>
                        <a:rPr lang="en-US" sz="1800" dirty="0">
                          <a:solidFill>
                            <a:srgbClr val="333333"/>
                          </a:solidFill>
                          <a:latin typeface="Times New Roman"/>
                          <a:ea typeface="Calibri"/>
                          <a:cs typeface="Latha"/>
                        </a:rPr>
                        <a:t> image classification methods adopt the cluster assumption to construct a </a:t>
                      </a:r>
                      <a:r>
                        <a:rPr lang="en-US" sz="1800" dirty="0" err="1">
                          <a:solidFill>
                            <a:srgbClr val="333333"/>
                          </a:solidFill>
                          <a:latin typeface="Times New Roman"/>
                          <a:ea typeface="Calibri"/>
                          <a:cs typeface="Latha"/>
                        </a:rPr>
                        <a:t>Laplacian</a:t>
                      </a:r>
                      <a:r>
                        <a:rPr lang="en-US" sz="1800" dirty="0">
                          <a:solidFill>
                            <a:srgbClr val="333333"/>
                          </a:solidFill>
                          <a:latin typeface="Times New Roman"/>
                          <a:ea typeface="Calibri"/>
                          <a:cs typeface="Latha"/>
                        </a:rPr>
                        <a:t> </a:t>
                      </a:r>
                      <a:r>
                        <a:rPr lang="en-US" sz="1800" dirty="0" err="1">
                          <a:solidFill>
                            <a:srgbClr val="333333"/>
                          </a:solidFill>
                          <a:latin typeface="Times New Roman"/>
                          <a:ea typeface="Calibri"/>
                          <a:cs typeface="Latha"/>
                        </a:rPr>
                        <a:t>regularizer</a:t>
                      </a:r>
                      <a:r>
                        <a:rPr lang="en-US" sz="1800" dirty="0">
                          <a:solidFill>
                            <a:srgbClr val="333333"/>
                          </a:solidFill>
                          <a:latin typeface="Times New Roman"/>
                          <a:ea typeface="Calibri"/>
                          <a:cs typeface="Latha"/>
                        </a:rPr>
                        <a:t>.</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63207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Feature learning using spatial-spectral </a:t>
                      </a:r>
                      <a:r>
                        <a:rPr lang="en-US" sz="1800" dirty="0" err="1">
                          <a:latin typeface="Times New Roman"/>
                          <a:ea typeface="Calibri"/>
                          <a:cs typeface="Latha"/>
                        </a:rPr>
                        <a:t>hypergraph</a:t>
                      </a:r>
                      <a:r>
                        <a:rPr lang="en-US" sz="1800" dirty="0">
                          <a:latin typeface="Times New Roman"/>
                          <a:ea typeface="Calibri"/>
                          <a:cs typeface="Latha"/>
                        </a:rPr>
                        <a:t> </a:t>
                      </a:r>
                      <a:r>
                        <a:rPr lang="en-US" sz="1800" dirty="0" err="1">
                          <a:latin typeface="Times New Roman"/>
                          <a:ea typeface="Calibri"/>
                          <a:cs typeface="Latha"/>
                        </a:rPr>
                        <a:t>discriminang</a:t>
                      </a:r>
                      <a:r>
                        <a:rPr lang="en-US" sz="1800" dirty="0">
                          <a:latin typeface="Times New Roman"/>
                          <a:ea typeface="Calibri"/>
                          <a:cs typeface="Latha"/>
                        </a:rPr>
                        <a:t> analysis for </a:t>
                      </a:r>
                      <a:r>
                        <a:rPr lang="en-US" sz="1800" dirty="0" err="1">
                          <a:latin typeface="Times New Roman"/>
                          <a:ea typeface="Calibri"/>
                          <a:cs typeface="Latha"/>
                        </a:rPr>
                        <a:t>hyperspectral</a:t>
                      </a:r>
                      <a:r>
                        <a:rPr lang="en-US" sz="1800" dirty="0">
                          <a:latin typeface="Times New Roman"/>
                          <a:ea typeface="Calibri"/>
                          <a:cs typeface="Latha"/>
                        </a:rPr>
                        <a:t> image</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F. Luo, B. Du, L. Zhang, L. Zhang, and D. Tao,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SSHGDA can effectively reveal the complex spatial-spectral structures of HSI and enhance the discriminating power of features for land-cover classification.</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Low rank component induced spatial-spectral kernel method for hyperspectral image classification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L. Sun, C. Ma, Y. Chen, Y. Zheng, H. J. Shim, Z. Wu, and B. Jeon,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Both techniques are likely to misclassify the pixels that lie at the boundaries of class, and thus a small target is always smoothed away.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676400" y="1295400"/>
            <a:ext cx="6737350" cy="50292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2000" dirty="0" smtClean="0">
                <a:latin typeface="Times New Roman" pitchFamily="18" charset="0"/>
                <a:cs typeface="Times New Roman" pitchFamily="18" charset="0"/>
              </a:rPr>
              <a:t>    Based on the intrinsic manifold structure of the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this work develops a novel deep manifold embedding method (DMEM) for deep learning. This method aims to solve the problem of general samples-based losses ignoring the intrinsic structure of each class in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Considering the characteristics of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especially the spectral signature, the DMEM constructs the training loss using the manifold structure of the image and incorporates the class-wise information in the learning process. Therefore, the learned model by DMEM can be better fit for deep representation of the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The proposed method have been evaluated over four datasets and compared to several related works to verify its performance and significance. Using the intrinsic data structure in the deep learning process does help to improve the performance of the deep model and experimental results have validated the effectiveness of the developed DMEM.</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L. Sun, F. Wu, T. Zhan, W. Liu, J. Wang, and B. </a:t>
            </a:r>
            <a:r>
              <a:rPr lang="en-IN" sz="1400" dirty="0" err="1" smtClean="0">
                <a:latin typeface="Times New Roman" pitchFamily="18" charset="0"/>
                <a:cs typeface="Times New Roman" pitchFamily="18" charset="0"/>
              </a:rPr>
              <a:t>Jeon</a:t>
            </a:r>
            <a:r>
              <a:rPr lang="en-IN" sz="1400" dirty="0" smtClean="0">
                <a:latin typeface="Times New Roman" pitchFamily="18" charset="0"/>
                <a:cs typeface="Times New Roman" pitchFamily="18" charset="0"/>
              </a:rPr>
              <a:t>, “Weighted nonlocal low-rank tensor decomposition method for sparse </a:t>
            </a:r>
            <a:r>
              <a:rPr lang="en-IN" sz="1400" dirty="0" err="1" smtClean="0">
                <a:latin typeface="Times New Roman" pitchFamily="18" charset="0"/>
                <a:cs typeface="Times New Roman" pitchFamily="18" charset="0"/>
              </a:rPr>
              <a:t>unmixing</a:t>
            </a:r>
            <a:r>
              <a:rPr lang="en-IN" sz="1400" dirty="0" smtClean="0">
                <a:latin typeface="Times New Roman" pitchFamily="18" charset="0"/>
                <a:cs typeface="Times New Roman" pitchFamily="18" charset="0"/>
              </a:rPr>
              <a:t> of </a:t>
            </a:r>
            <a:r>
              <a:rPr lang="en-IN" sz="1400" dirty="0" err="1" smtClean="0">
                <a:latin typeface="Times New Roman" pitchFamily="18" charset="0"/>
                <a:cs typeface="Times New Roman" pitchFamily="18" charset="0"/>
              </a:rPr>
              <a:t>hyperspectral</a:t>
            </a:r>
            <a:r>
              <a:rPr lang="en-IN" sz="1400" dirty="0" smtClean="0">
                <a:latin typeface="Times New Roman" pitchFamily="18" charset="0"/>
                <a:cs typeface="Times New Roman" pitchFamily="18" charset="0"/>
              </a:rPr>
              <a:t> images,” IEEE Journal of Selected Topics in Applied Earth Observations and Remote Sensing, vol. 13, pp. 1174–1188, 2020. </a:t>
            </a:r>
          </a:p>
          <a:p>
            <a:pPr algn="just">
              <a:lnSpc>
                <a:spcPct val="160000"/>
              </a:lnSpc>
            </a:pPr>
            <a:r>
              <a:rPr lang="en-IN" sz="1400" dirty="0" smtClean="0">
                <a:latin typeface="Times New Roman" pitchFamily="18" charset="0"/>
                <a:cs typeface="Times New Roman" pitchFamily="18" charset="0"/>
              </a:rPr>
              <a:t>[2] Z. </a:t>
            </a:r>
            <a:r>
              <a:rPr lang="en-IN" sz="1400" dirty="0" err="1" smtClean="0">
                <a:latin typeface="Times New Roman" pitchFamily="18" charset="0"/>
                <a:cs typeface="Times New Roman" pitchFamily="18" charset="0"/>
              </a:rPr>
              <a:t>Feng</a:t>
            </a:r>
            <a:r>
              <a:rPr lang="en-IN" sz="1400" dirty="0" smtClean="0">
                <a:latin typeface="Times New Roman" pitchFamily="18" charset="0"/>
                <a:cs typeface="Times New Roman" pitchFamily="18" charset="0"/>
              </a:rPr>
              <a:t>, S. Yang, M. Wang, and L. Jiao, “Learning dual geometric </a:t>
            </a:r>
            <a:r>
              <a:rPr lang="en-IN" sz="1400" dirty="0" err="1" smtClean="0">
                <a:latin typeface="Times New Roman" pitchFamily="18" charset="0"/>
                <a:cs typeface="Times New Roman" pitchFamily="18" charset="0"/>
              </a:rPr>
              <a:t>lowrank</a:t>
            </a:r>
            <a:r>
              <a:rPr lang="en-IN" sz="1400" dirty="0" smtClean="0">
                <a:latin typeface="Times New Roman" pitchFamily="18" charset="0"/>
                <a:cs typeface="Times New Roman" pitchFamily="18" charset="0"/>
              </a:rPr>
              <a:t> structure for </a:t>
            </a:r>
            <a:r>
              <a:rPr lang="en-IN" sz="1400" dirty="0" err="1" smtClean="0">
                <a:latin typeface="Times New Roman" pitchFamily="18" charset="0"/>
                <a:cs typeface="Times New Roman" pitchFamily="18" charset="0"/>
              </a:rPr>
              <a:t>semisupervised</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hyperspectral</a:t>
            </a:r>
            <a:r>
              <a:rPr lang="en-IN" sz="1400" dirty="0" smtClean="0">
                <a:latin typeface="Times New Roman" pitchFamily="18" charset="0"/>
                <a:cs typeface="Times New Roman" pitchFamily="18" charset="0"/>
              </a:rPr>
              <a:t> image classification,” IEEE Transactions on Cybernetics, 2019. </a:t>
            </a:r>
          </a:p>
          <a:p>
            <a:pPr algn="just">
              <a:lnSpc>
                <a:spcPct val="160000"/>
              </a:lnSpc>
            </a:pPr>
            <a:r>
              <a:rPr lang="en-IN" sz="1400" dirty="0" smtClean="0">
                <a:latin typeface="Times New Roman" pitchFamily="18" charset="0"/>
                <a:cs typeface="Times New Roman" pitchFamily="18" charset="0"/>
              </a:rPr>
              <a:t>[3] F. </a:t>
            </a:r>
            <a:r>
              <a:rPr lang="en-IN" sz="1400" dirty="0" err="1" smtClean="0">
                <a:latin typeface="Times New Roman" pitchFamily="18" charset="0"/>
                <a:cs typeface="Times New Roman" pitchFamily="18" charset="0"/>
              </a:rPr>
              <a:t>Luo</a:t>
            </a:r>
            <a:r>
              <a:rPr lang="en-IN" sz="1400" dirty="0" smtClean="0">
                <a:latin typeface="Times New Roman" pitchFamily="18" charset="0"/>
                <a:cs typeface="Times New Roman" pitchFamily="18" charset="0"/>
              </a:rPr>
              <a:t>, B. Du, L. Zhang, L. Zhang, and D. Tao, “Feature learning using spatial-spectral </a:t>
            </a:r>
            <a:r>
              <a:rPr lang="en-IN" sz="1400" dirty="0" err="1" smtClean="0">
                <a:latin typeface="Times New Roman" pitchFamily="18" charset="0"/>
                <a:cs typeface="Times New Roman" pitchFamily="18" charset="0"/>
              </a:rPr>
              <a:t>hypergraph</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discriminang</a:t>
            </a:r>
            <a:r>
              <a:rPr lang="en-IN" sz="1400" dirty="0" smtClean="0">
                <a:latin typeface="Times New Roman" pitchFamily="18" charset="0"/>
                <a:cs typeface="Times New Roman" pitchFamily="18" charset="0"/>
              </a:rPr>
              <a:t> analysis for </a:t>
            </a:r>
            <a:r>
              <a:rPr lang="en-IN" sz="1400" dirty="0" err="1" smtClean="0">
                <a:latin typeface="Times New Roman" pitchFamily="18" charset="0"/>
                <a:cs typeface="Times New Roman" pitchFamily="18" charset="0"/>
              </a:rPr>
              <a:t>hyperspectral</a:t>
            </a:r>
            <a:r>
              <a:rPr lang="en-IN" sz="1400" dirty="0" smtClean="0">
                <a:latin typeface="Times New Roman" pitchFamily="18" charset="0"/>
                <a:cs typeface="Times New Roman" pitchFamily="18" charset="0"/>
              </a:rPr>
              <a:t> image,” IEEE Transactions on Cybernetics, no. 7, pp. 2406–2419, 2018. </a:t>
            </a:r>
          </a:p>
          <a:p>
            <a:pPr algn="just">
              <a:lnSpc>
                <a:spcPct val="160000"/>
              </a:lnSpc>
            </a:pPr>
            <a:r>
              <a:rPr lang="en-IN" sz="1400" dirty="0" smtClean="0">
                <a:latin typeface="Times New Roman" pitchFamily="18" charset="0"/>
                <a:cs typeface="Times New Roman" pitchFamily="18" charset="0"/>
              </a:rPr>
              <a:t>[4] L. Sun, C. Ma, Y. Chen, Y. </a:t>
            </a:r>
            <a:r>
              <a:rPr lang="en-IN" sz="1400" dirty="0" err="1" smtClean="0">
                <a:latin typeface="Times New Roman" pitchFamily="18" charset="0"/>
                <a:cs typeface="Times New Roman" pitchFamily="18" charset="0"/>
              </a:rPr>
              <a:t>Zheng</a:t>
            </a:r>
            <a:r>
              <a:rPr lang="en-IN" sz="1400" dirty="0" smtClean="0">
                <a:latin typeface="Times New Roman" pitchFamily="18" charset="0"/>
                <a:cs typeface="Times New Roman" pitchFamily="18" charset="0"/>
              </a:rPr>
              <a:t>, H. J. Shim, Z. Wu, and B. </a:t>
            </a:r>
            <a:r>
              <a:rPr lang="en-IN" sz="1400" dirty="0" err="1" smtClean="0">
                <a:latin typeface="Times New Roman" pitchFamily="18" charset="0"/>
                <a:cs typeface="Times New Roman" pitchFamily="18" charset="0"/>
              </a:rPr>
              <a:t>Jeon</a:t>
            </a:r>
            <a:r>
              <a:rPr lang="en-IN" sz="1400" dirty="0" smtClean="0">
                <a:latin typeface="Times New Roman" pitchFamily="18" charset="0"/>
                <a:cs typeface="Times New Roman" pitchFamily="18" charset="0"/>
              </a:rPr>
              <a:t>, “Low rank component induced spatial-spectral kernel method for </a:t>
            </a:r>
            <a:r>
              <a:rPr lang="en-IN" sz="1400" dirty="0" err="1" smtClean="0">
                <a:latin typeface="Times New Roman" pitchFamily="18" charset="0"/>
                <a:cs typeface="Times New Roman" pitchFamily="18" charset="0"/>
              </a:rPr>
              <a:t>hyperspectral</a:t>
            </a:r>
            <a:r>
              <a:rPr lang="en-IN" sz="1400" dirty="0" smtClean="0">
                <a:latin typeface="Times New Roman" pitchFamily="18" charset="0"/>
                <a:cs typeface="Times New Roman" pitchFamily="18" charset="0"/>
              </a:rPr>
              <a:t> image classification,” IEEE Transactions on Circuits and Systems for Video Technology, 2019. </a:t>
            </a:r>
          </a:p>
          <a:p>
            <a:pPr algn="just">
              <a:lnSpc>
                <a:spcPct val="160000"/>
              </a:lnSpc>
            </a:pPr>
            <a:r>
              <a:rPr lang="en-IN" sz="1400" dirty="0" smtClean="0">
                <a:latin typeface="Times New Roman" pitchFamily="18" charset="0"/>
                <a:cs typeface="Times New Roman" pitchFamily="18" charset="0"/>
              </a:rPr>
              <a:t>[5] T. Zhan, Z. Lu, M. Wan, and G. Yang, “</a:t>
            </a:r>
            <a:r>
              <a:rPr lang="en-IN" sz="1400" dirty="0" err="1" smtClean="0">
                <a:latin typeface="Times New Roman" pitchFamily="18" charset="0"/>
                <a:cs typeface="Times New Roman" pitchFamily="18" charset="0"/>
              </a:rPr>
              <a:t>Multiscale</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superpixel</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kernelbased</a:t>
            </a:r>
            <a:r>
              <a:rPr lang="en-IN" sz="1400" dirty="0" smtClean="0">
                <a:latin typeface="Times New Roman" pitchFamily="18" charset="0"/>
                <a:cs typeface="Times New Roman" pitchFamily="18" charset="0"/>
              </a:rPr>
              <a:t> low-rank representation for </a:t>
            </a:r>
            <a:r>
              <a:rPr lang="en-IN" sz="1400" dirty="0" err="1" smtClean="0">
                <a:latin typeface="Times New Roman" pitchFamily="18" charset="0"/>
                <a:cs typeface="Times New Roman" pitchFamily="18" charset="0"/>
              </a:rPr>
              <a:t>hyperspectral</a:t>
            </a:r>
            <a:r>
              <a:rPr lang="en-IN" sz="1400" dirty="0" smtClean="0">
                <a:latin typeface="Times New Roman" pitchFamily="18" charset="0"/>
                <a:cs typeface="Times New Roman" pitchFamily="18" charset="0"/>
              </a:rPr>
              <a:t> image classification,” IEEE </a:t>
            </a:r>
            <a:r>
              <a:rPr lang="en-IN" sz="1400" dirty="0" err="1" smtClean="0">
                <a:latin typeface="Times New Roman" pitchFamily="18" charset="0"/>
                <a:cs typeface="Times New Roman" pitchFamily="18" charset="0"/>
              </a:rPr>
              <a:t>Geoscience</a:t>
            </a:r>
            <a:r>
              <a:rPr lang="en-IN" sz="1400" dirty="0" smtClean="0">
                <a:latin typeface="Times New Roman" pitchFamily="18" charset="0"/>
                <a:cs typeface="Times New Roman" pitchFamily="18" charset="0"/>
              </a:rPr>
              <a:t> and Remote Sensing Letters, 2019.</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U. </a:t>
            </a:r>
            <a:r>
              <a:rPr lang="en-IN" sz="1400" dirty="0" err="1" smtClean="0">
                <a:latin typeface="Times New Roman" pitchFamily="18" charset="0"/>
                <a:cs typeface="Times New Roman" pitchFamily="18" charset="0"/>
              </a:rPr>
              <a:t>Heiden</a:t>
            </a:r>
            <a:r>
              <a:rPr lang="en-IN" sz="1400" dirty="0" smtClean="0">
                <a:latin typeface="Times New Roman" pitchFamily="18" charset="0"/>
                <a:cs typeface="Times New Roman" pitchFamily="18" charset="0"/>
              </a:rPr>
              <a:t>, W. </a:t>
            </a:r>
            <a:r>
              <a:rPr lang="en-IN" sz="1400" dirty="0" err="1" smtClean="0">
                <a:latin typeface="Times New Roman" pitchFamily="18" charset="0"/>
                <a:cs typeface="Times New Roman" pitchFamily="18" charset="0"/>
              </a:rPr>
              <a:t>Heldens</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Roessner</a:t>
            </a:r>
            <a:r>
              <a:rPr lang="en-IN" sz="1400" dirty="0" smtClean="0">
                <a:latin typeface="Times New Roman" pitchFamily="18" charset="0"/>
                <a:cs typeface="Times New Roman" pitchFamily="18" charset="0"/>
              </a:rPr>
              <a:t>, K. </a:t>
            </a:r>
            <a:r>
              <a:rPr lang="en-IN" sz="1400" dirty="0" err="1" smtClean="0">
                <a:latin typeface="Times New Roman" pitchFamily="18" charset="0"/>
                <a:cs typeface="Times New Roman" pitchFamily="18" charset="0"/>
              </a:rPr>
              <a:t>Segl</a:t>
            </a:r>
            <a:r>
              <a:rPr lang="en-IN" sz="1400" dirty="0" smtClean="0">
                <a:latin typeface="Times New Roman" pitchFamily="18" charset="0"/>
                <a:cs typeface="Times New Roman" pitchFamily="18" charset="0"/>
              </a:rPr>
              <a:t>, T. </a:t>
            </a:r>
            <a:r>
              <a:rPr lang="en-IN" sz="1400" dirty="0" err="1" smtClean="0">
                <a:latin typeface="Times New Roman" pitchFamily="18" charset="0"/>
                <a:cs typeface="Times New Roman" pitchFamily="18" charset="0"/>
              </a:rPr>
              <a:t>Esch</a:t>
            </a:r>
            <a:r>
              <a:rPr lang="en-IN" sz="1400" dirty="0" smtClean="0">
                <a:latin typeface="Times New Roman" pitchFamily="18" charset="0"/>
                <a:cs typeface="Times New Roman" pitchFamily="18" charset="0"/>
              </a:rPr>
              <a:t>, and A. Mueller, “Urban structure type characterization using </a:t>
            </a:r>
            <a:r>
              <a:rPr lang="en-IN" sz="1400" dirty="0" err="1" smtClean="0">
                <a:latin typeface="Times New Roman" pitchFamily="18" charset="0"/>
                <a:cs typeface="Times New Roman" pitchFamily="18" charset="0"/>
              </a:rPr>
              <a:t>hyperspectral</a:t>
            </a:r>
            <a:r>
              <a:rPr lang="en-IN" sz="1400" dirty="0" smtClean="0">
                <a:latin typeface="Times New Roman" pitchFamily="18" charset="0"/>
                <a:cs typeface="Times New Roman" pitchFamily="18" charset="0"/>
              </a:rPr>
              <a:t> remote sensing and height information,” Landscape and Urban Planning, vol. 105, no. 4, pp. 361–375, 2019. </a:t>
            </a:r>
          </a:p>
          <a:p>
            <a:pPr algn="just">
              <a:lnSpc>
                <a:spcPct val="170000"/>
              </a:lnSpc>
            </a:pPr>
            <a:r>
              <a:rPr lang="en-IN" sz="1400" dirty="0" smtClean="0">
                <a:latin typeface="Times New Roman" pitchFamily="18" charset="0"/>
                <a:cs typeface="Times New Roman" pitchFamily="18" charset="0"/>
              </a:rPr>
              <a:t>[7] Y. </a:t>
            </a:r>
            <a:r>
              <a:rPr lang="en-IN" sz="1400" dirty="0" err="1" smtClean="0">
                <a:latin typeface="Times New Roman" pitchFamily="18" charset="0"/>
                <a:cs typeface="Times New Roman" pitchFamily="18" charset="0"/>
              </a:rPr>
              <a:t>Gu</a:t>
            </a:r>
            <a:r>
              <a:rPr lang="en-IN" sz="1400" dirty="0" smtClean="0">
                <a:latin typeface="Times New Roman" pitchFamily="18" charset="0"/>
                <a:cs typeface="Times New Roman" pitchFamily="18" charset="0"/>
              </a:rPr>
              <a:t>, J. </a:t>
            </a:r>
            <a:r>
              <a:rPr lang="en-IN" sz="1400" dirty="0" err="1" smtClean="0">
                <a:latin typeface="Times New Roman" pitchFamily="18" charset="0"/>
                <a:cs typeface="Times New Roman" pitchFamily="18" charset="0"/>
              </a:rPr>
              <a:t>Chanussot</a:t>
            </a:r>
            <a:r>
              <a:rPr lang="en-IN" sz="1400" dirty="0" smtClean="0">
                <a:latin typeface="Times New Roman" pitchFamily="18" charset="0"/>
                <a:cs typeface="Times New Roman" pitchFamily="18" charset="0"/>
              </a:rPr>
              <a:t>, X. </a:t>
            </a:r>
            <a:r>
              <a:rPr lang="en-IN" sz="1400" dirty="0" err="1" smtClean="0">
                <a:latin typeface="Times New Roman" pitchFamily="18" charset="0"/>
                <a:cs typeface="Times New Roman" pitchFamily="18" charset="0"/>
              </a:rPr>
              <a:t>Jia</a:t>
            </a:r>
            <a:r>
              <a:rPr lang="en-IN" sz="1400" dirty="0" smtClean="0">
                <a:latin typeface="Times New Roman" pitchFamily="18" charset="0"/>
                <a:cs typeface="Times New Roman" pitchFamily="18" charset="0"/>
              </a:rPr>
              <a:t>, and J. A. </a:t>
            </a:r>
            <a:r>
              <a:rPr lang="en-IN" sz="1400" dirty="0" err="1" smtClean="0">
                <a:latin typeface="Times New Roman" pitchFamily="18" charset="0"/>
                <a:cs typeface="Times New Roman" pitchFamily="18" charset="0"/>
              </a:rPr>
              <a:t>Benediktsson</a:t>
            </a:r>
            <a:r>
              <a:rPr lang="en-IN" sz="1400" dirty="0" smtClean="0">
                <a:latin typeface="Times New Roman" pitchFamily="18" charset="0"/>
                <a:cs typeface="Times New Roman" pitchFamily="18" charset="0"/>
              </a:rPr>
              <a:t>, “Multiple kernel learning for </a:t>
            </a:r>
            <a:r>
              <a:rPr lang="en-IN" sz="1400" dirty="0" err="1" smtClean="0">
                <a:latin typeface="Times New Roman" pitchFamily="18" charset="0"/>
                <a:cs typeface="Times New Roman" pitchFamily="18" charset="0"/>
              </a:rPr>
              <a:t>hyperspectral</a:t>
            </a:r>
            <a:r>
              <a:rPr lang="en-IN" sz="1400" dirty="0" smtClean="0">
                <a:latin typeface="Times New Roman" pitchFamily="18" charset="0"/>
                <a:cs typeface="Times New Roman" pitchFamily="18" charset="0"/>
              </a:rPr>
              <a:t> image classification: A review,” IEEE Transactions on </a:t>
            </a:r>
            <a:r>
              <a:rPr lang="en-IN" sz="1400" dirty="0" err="1" smtClean="0">
                <a:latin typeface="Times New Roman" pitchFamily="18" charset="0"/>
                <a:cs typeface="Times New Roman" pitchFamily="18" charset="0"/>
              </a:rPr>
              <a:t>Geoscience</a:t>
            </a:r>
            <a:r>
              <a:rPr lang="en-IN" sz="1400" dirty="0" smtClean="0">
                <a:latin typeface="Times New Roman" pitchFamily="18" charset="0"/>
                <a:cs typeface="Times New Roman" pitchFamily="18" charset="0"/>
              </a:rPr>
              <a:t> and Remote Sensing, vol. 55, no. 11, pp. 6547– 6565, 2017. </a:t>
            </a:r>
          </a:p>
          <a:p>
            <a:pPr algn="just">
              <a:lnSpc>
                <a:spcPct val="170000"/>
              </a:lnSpc>
            </a:pPr>
            <a:r>
              <a:rPr lang="en-IN" sz="1400" dirty="0" smtClean="0">
                <a:latin typeface="Times New Roman" pitchFamily="18" charset="0"/>
                <a:cs typeface="Times New Roman" pitchFamily="18" charset="0"/>
              </a:rPr>
              <a:t>[8] D. </a:t>
            </a:r>
            <a:r>
              <a:rPr lang="en-IN" sz="1400" dirty="0" err="1" smtClean="0">
                <a:latin typeface="Times New Roman" pitchFamily="18" charset="0"/>
                <a:cs typeface="Times New Roman" pitchFamily="18" charset="0"/>
              </a:rPr>
              <a:t>Manolakis</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Marden</a:t>
            </a:r>
            <a:r>
              <a:rPr lang="en-IN" sz="1400" dirty="0" smtClean="0">
                <a:latin typeface="Times New Roman" pitchFamily="18" charset="0"/>
                <a:cs typeface="Times New Roman" pitchFamily="18" charset="0"/>
              </a:rPr>
              <a:t>, and G. A. Shaw, “</a:t>
            </a:r>
            <a:r>
              <a:rPr lang="en-IN" sz="1400" dirty="0" err="1" smtClean="0">
                <a:latin typeface="Times New Roman" pitchFamily="18" charset="0"/>
                <a:cs typeface="Times New Roman" pitchFamily="18" charset="0"/>
              </a:rPr>
              <a:t>Hyperspectral</a:t>
            </a:r>
            <a:r>
              <a:rPr lang="en-IN" sz="1400" dirty="0" smtClean="0">
                <a:latin typeface="Times New Roman" pitchFamily="18" charset="0"/>
                <a:cs typeface="Times New Roman" pitchFamily="18" charset="0"/>
              </a:rPr>
              <a:t> image processing for automatic target detection applications,” Lincoln Laboratory Journal, vol. 14, no. 1, pp. 79–116, 2003. </a:t>
            </a:r>
          </a:p>
          <a:p>
            <a:pPr algn="just">
              <a:lnSpc>
                <a:spcPct val="170000"/>
              </a:lnSpc>
            </a:pPr>
            <a:r>
              <a:rPr lang="en-IN" sz="1400" dirty="0" smtClean="0">
                <a:latin typeface="Times New Roman" pitchFamily="18" charset="0"/>
                <a:cs typeface="Times New Roman" pitchFamily="18" charset="0"/>
              </a:rPr>
              <a:t>[9] Z. Gong, P. </a:t>
            </a:r>
            <a:r>
              <a:rPr lang="en-IN" sz="1400" dirty="0" err="1" smtClean="0">
                <a:latin typeface="Times New Roman" pitchFamily="18" charset="0"/>
                <a:cs typeface="Times New Roman" pitchFamily="18" charset="0"/>
              </a:rPr>
              <a:t>Zhong</a:t>
            </a:r>
            <a:r>
              <a:rPr lang="en-IN" sz="1400" dirty="0" smtClean="0">
                <a:latin typeface="Times New Roman" pitchFamily="18" charset="0"/>
                <a:cs typeface="Times New Roman" pitchFamily="18" charset="0"/>
              </a:rPr>
              <a:t>, and W. </a:t>
            </a:r>
            <a:r>
              <a:rPr lang="en-IN" sz="1400" dirty="0" err="1" smtClean="0">
                <a:latin typeface="Times New Roman" pitchFamily="18" charset="0"/>
                <a:cs typeface="Times New Roman" pitchFamily="18" charset="0"/>
              </a:rPr>
              <a:t>Hu</a:t>
            </a:r>
            <a:r>
              <a:rPr lang="en-IN" sz="1400" dirty="0" smtClean="0">
                <a:latin typeface="Times New Roman" pitchFamily="18" charset="0"/>
                <a:cs typeface="Times New Roman" pitchFamily="18" charset="0"/>
              </a:rPr>
              <a:t>, “Statistical loss and analysis for deep learning in </a:t>
            </a:r>
            <a:r>
              <a:rPr lang="en-IN" sz="1400" dirty="0" err="1" smtClean="0">
                <a:latin typeface="Times New Roman" pitchFamily="18" charset="0"/>
                <a:cs typeface="Times New Roman" pitchFamily="18" charset="0"/>
              </a:rPr>
              <a:t>hyperspectral</a:t>
            </a:r>
            <a:r>
              <a:rPr lang="en-IN" sz="1400" dirty="0" smtClean="0">
                <a:latin typeface="Times New Roman" pitchFamily="18" charset="0"/>
                <a:cs typeface="Times New Roman" pitchFamily="18" charset="0"/>
              </a:rPr>
              <a:t> image classification,” IEEE Transactions on Neural Networks and Learning Systems, vol. 32, no. 1, pp. 322–333, 2021. </a:t>
            </a:r>
          </a:p>
          <a:p>
            <a:pPr algn="just">
              <a:lnSpc>
                <a:spcPct val="170000"/>
              </a:lnSpc>
            </a:pPr>
            <a:r>
              <a:rPr lang="en-IN" sz="1400" dirty="0" smtClean="0">
                <a:latin typeface="Times New Roman" pitchFamily="18" charset="0"/>
                <a:cs typeface="Times New Roman" pitchFamily="18" charset="0"/>
              </a:rPr>
              <a:t>[10] S. Li, W. Song, L. Fang, Y. Chen, P. </a:t>
            </a:r>
            <a:r>
              <a:rPr lang="en-IN" sz="1400" dirty="0" err="1" smtClean="0">
                <a:latin typeface="Times New Roman" pitchFamily="18" charset="0"/>
                <a:cs typeface="Times New Roman" pitchFamily="18" charset="0"/>
              </a:rPr>
              <a:t>Ghamisi</a:t>
            </a:r>
            <a:r>
              <a:rPr lang="en-IN" sz="1400" dirty="0" smtClean="0">
                <a:latin typeface="Times New Roman" pitchFamily="18" charset="0"/>
                <a:cs typeface="Times New Roman" pitchFamily="18" charset="0"/>
              </a:rPr>
              <a:t>, and J. A. </a:t>
            </a:r>
            <a:r>
              <a:rPr lang="en-IN" sz="1400" dirty="0" err="1" smtClean="0">
                <a:latin typeface="Times New Roman" pitchFamily="18" charset="0"/>
                <a:cs typeface="Times New Roman" pitchFamily="18" charset="0"/>
              </a:rPr>
              <a:t>Benediktsson</a:t>
            </a:r>
            <a:r>
              <a:rPr lang="en-IN" sz="1400" dirty="0" smtClean="0">
                <a:latin typeface="Times New Roman" pitchFamily="18" charset="0"/>
                <a:cs typeface="Times New Roman" pitchFamily="18" charset="0"/>
              </a:rPr>
              <a:t>, “Deep learning for </a:t>
            </a:r>
            <a:r>
              <a:rPr lang="en-IN" sz="1400" dirty="0" err="1" smtClean="0">
                <a:latin typeface="Times New Roman" pitchFamily="18" charset="0"/>
                <a:cs typeface="Times New Roman" pitchFamily="18" charset="0"/>
              </a:rPr>
              <a:t>hyperspectral</a:t>
            </a:r>
            <a:r>
              <a:rPr lang="en-IN" sz="1400" dirty="0" smtClean="0">
                <a:latin typeface="Times New Roman" pitchFamily="18" charset="0"/>
                <a:cs typeface="Times New Roman" pitchFamily="18" charset="0"/>
              </a:rPr>
              <a:t> image classification: An overview,” IEEE Transactions on </a:t>
            </a:r>
            <a:r>
              <a:rPr lang="en-IN" sz="1400" dirty="0" err="1" smtClean="0">
                <a:latin typeface="Times New Roman" pitchFamily="18" charset="0"/>
                <a:cs typeface="Times New Roman" pitchFamily="18" charset="0"/>
              </a:rPr>
              <a:t>Geoscience</a:t>
            </a:r>
            <a:r>
              <a:rPr lang="en-IN" sz="1400" dirty="0" smtClean="0">
                <a:latin typeface="Times New Roman" pitchFamily="18" charset="0"/>
                <a:cs typeface="Times New Roman" pitchFamily="18" charset="0"/>
              </a:rPr>
              <a:t> and Remote Sensing, vol. 57, no. 9, pp. 6690–6709, 2019.</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1563</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Deep Manifold Embedding for Hyperspectral Image Classification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2021-05-21T15:30:12Z</dcterms:modified>
</cp:coreProperties>
</file>