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Deep Clustering via Automatic Feature Embedded Learning for Human Activity Recognition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Traditional clustering algorithms are widely used for building bag-of-words (BOW) models to aggregate spatiotemporal feature points extracted from a video for human activity recognition problems. Their performances are restricted by the computational complexity which limits the number of feature points being used. In contrast, deep clustering yields good clustering performance without the limit of the number of feature points. Therefore, this work proposes a dual stacked </a:t>
            </a:r>
            <a:r>
              <a:rPr lang="en-IN" sz="2000" dirty="0" err="1" smtClean="0">
                <a:latin typeface="Times New Roman" pitchFamily="18" charset="0"/>
                <a:cs typeface="Times New Roman" pitchFamily="18" charset="0"/>
              </a:rPr>
              <a:t>autoencoders</a:t>
            </a:r>
            <a:r>
              <a:rPr lang="en-IN" sz="2000" dirty="0" smtClean="0">
                <a:latin typeface="Times New Roman" pitchFamily="18" charset="0"/>
                <a:cs typeface="Times New Roman" pitchFamily="18" charset="0"/>
              </a:rPr>
              <a:t> features embedded clustering (DSAFEC) and a BOW construction method based on the DSAFEC (B-DSAFEC) to reduce the computational complexity and to remove the selection restriction.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DSAFEC first transforms feature points extracted from a video to a learned feature space and then probabilities of cluster assignment of feature points are predicted to build BOWs for human activity recognition. A soft clustering is used by assigning each feature point to multiple clusters yielding the largest probabilities instead of only one in hard clustering. Experimental results on three benchmark human activity datasets show that the B-DSAFEC yields better performance compared to five reference methods which are developed based on either traditional clustering methods or deep clustering methods.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existing unsupervised remedies of deep clustering leverage network architectures and optimization objectives that are tailored for static image datasets, deep architectures to uncover cluster structures from raw sequence data captured by on-body sensors remains largely unexplored.</a:t>
            </a:r>
          </a:p>
          <a:p>
            <a:pPr algn="just">
              <a:lnSpc>
                <a:spcPct val="150000"/>
              </a:lnSpc>
            </a:pPr>
            <a:r>
              <a:rPr lang="en-IN" sz="2000" dirty="0" smtClean="0">
                <a:latin typeface="Times New Roman" pitchFamily="18" charset="0"/>
                <a:cs typeface="Times New Roman" pitchFamily="18" charset="0"/>
              </a:rPr>
              <a:t>Through extensive experiments, including comparisons with existing methods, we show the effectiveness of our approach to jointly learn unsupervised representations for sensory data and generate cluster assignments with strong semantic correspondence to distinct human activities.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Representing local features using the BOW and its variants is successful and popular in dealing with HAR problems.</a:t>
            </a:r>
          </a:p>
          <a:p>
            <a:pPr algn="just">
              <a:lnSpc>
                <a:spcPct val="150000"/>
              </a:lnSpc>
            </a:pPr>
            <a:r>
              <a:rPr lang="en-IN" sz="2000" dirty="0" smtClean="0">
                <a:latin typeface="Times New Roman" pitchFamily="18" charset="0"/>
                <a:cs typeface="Times New Roman" pitchFamily="18" charset="0"/>
              </a:rPr>
              <a:t>The scale invariant feature transform (SIFT) and the dense trajectory (DT)  are successful feature extractors for video. </a:t>
            </a:r>
          </a:p>
          <a:p>
            <a:pPr algn="just">
              <a:lnSpc>
                <a:spcPct val="150000"/>
              </a:lnSpc>
            </a:pPr>
            <a:r>
              <a:rPr lang="en-IN" sz="2000" dirty="0" smtClean="0">
                <a:latin typeface="Times New Roman" pitchFamily="18" charset="0"/>
                <a:cs typeface="Times New Roman" pitchFamily="18" charset="0"/>
              </a:rPr>
              <a:t>The DT extracts features based on sampling trajectory and motion boundary descriptor.</a:t>
            </a:r>
          </a:p>
          <a:p>
            <a:pPr algn="just">
              <a:lnSpc>
                <a:spcPct val="150000"/>
              </a:lnSpc>
            </a:pPr>
            <a:r>
              <a:rPr lang="en-IN" sz="2000" dirty="0" smtClean="0">
                <a:latin typeface="Times New Roman" pitchFamily="18" charset="0"/>
                <a:cs typeface="Times New Roman" pitchFamily="18" charset="0"/>
              </a:rPr>
              <a:t>The deep clustering (DC) is applied to address audio source separation problems by predicting implicit segmentation labels of the target spectrogram from audio</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demonstrate the effectiveness of our proposed approach. Further, we compare our method with closely related approaches, including traditional clustering methods.</a:t>
            </a:r>
          </a:p>
          <a:p>
            <a:pPr algn="just">
              <a:lnSpc>
                <a:spcPct val="150000"/>
              </a:lnSpc>
            </a:pPr>
            <a:r>
              <a:rPr lang="en-IN" sz="2000" dirty="0" smtClean="0">
                <a:latin typeface="Times New Roman" pitchFamily="18" charset="0"/>
                <a:cs typeface="Times New Roman" pitchFamily="18" charset="0"/>
              </a:rPr>
              <a:t>We compare against end-to-end deep clustering methods proposed in  for still images and show their inability to cater for the sequential nature of time-series data.</a:t>
            </a:r>
          </a:p>
          <a:p>
            <a:pPr algn="just">
              <a:lnSpc>
                <a:spcPct val="150000"/>
              </a:lnSpc>
            </a:pPr>
            <a:r>
              <a:rPr lang="en-IN" sz="2000" dirty="0" smtClean="0">
                <a:latin typeface="Times New Roman" pitchFamily="18" charset="0"/>
                <a:cs typeface="Times New Roman" pitchFamily="18" charset="0"/>
              </a:rPr>
              <a:t>Our results demonstrate that our end-to-end approach not only outperforms traditional clustering algorithms applied on both input data and auto-encoding spaces, but also offers a large performance margin over representative deep clustering baselines proposed for image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the DT , an improved dense trajectory (IDT) is proposed and shows improved performance in HAR.</a:t>
            </a:r>
          </a:p>
          <a:p>
            <a:pPr algn="just">
              <a:lnSpc>
                <a:spcPct val="150000"/>
              </a:lnSpc>
            </a:pPr>
            <a:r>
              <a:rPr lang="en-IN" sz="2000" dirty="0" smtClean="0">
                <a:latin typeface="Times New Roman" pitchFamily="18" charset="0"/>
                <a:cs typeface="Times New Roman" pitchFamily="18" charset="0"/>
              </a:rPr>
              <a:t>The STIP is also employed to build the BOW in where the BOW size is selected automatically via a minimization of the localized generalization error of a radial basis function neural network (RBFNN). </a:t>
            </a:r>
          </a:p>
          <a:p>
            <a:pPr algn="just">
              <a:lnSpc>
                <a:spcPct val="150000"/>
              </a:lnSpc>
            </a:pPr>
            <a:r>
              <a:rPr lang="en-IN" sz="2000" dirty="0" smtClean="0">
                <a:latin typeface="Times New Roman" pitchFamily="18" charset="0"/>
                <a:cs typeface="Times New Roman" pitchFamily="18" charset="0"/>
              </a:rPr>
              <a:t>Using action bank as feature extraction,  directly trains a RBFNN yielding high performance and then performs uncertainty reduction for ambiguous classes.</a:t>
            </a:r>
          </a:p>
          <a:p>
            <a:pPr algn="just">
              <a:lnSpc>
                <a:spcPct val="150000"/>
              </a:lnSpc>
            </a:pPr>
            <a:r>
              <a:rPr lang="en-IN" sz="2000" dirty="0" smtClean="0">
                <a:latin typeface="Times New Roman" pitchFamily="18" charset="0"/>
                <a:cs typeface="Times New Roman" pitchFamily="18" charset="0"/>
              </a:rPr>
              <a:t>The B-DSAFEC can also use a soft cluster assignment  (B-DSAFEC-S) to assign a feature point to multiple clusters to improve its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2059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Going deeper into action recognition: A survey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S. Herath, M. Harandi, and F. Porikli,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This motivated us to provide a comprehensive review of the notable steps taken towards recognizing human actions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bag-of-words equivalent recurrent neural network for action recognition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 Richard and J. Gall,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work, we propose a recurrent neural network that is equivalent to the traditional bag-of-words approach but enables for the application of discriminative training.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2059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Visual words selection for human action classification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J. R. Cozar, J. M. Gonz ´ alez-Linares, N. Guil, R. Hern ´ andez, and ´ Y. Heredia,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We have applied this method to the KTH dataset to obtain a vocabulary with more descriptive words where the representation is more compact and efficient.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Two improved k-means algorithms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Yu, S. W. Chu, C. Wang, Y. Chan, and T. Chang,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k-means algorithm is vulnerable to outliers and noisy data, and also susceptible to initial cluster centers.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676400" y="1371600"/>
            <a:ext cx="64770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In this paper, the dual stacked </a:t>
            </a:r>
            <a:r>
              <a:rPr lang="en-IN" sz="2000" dirty="0" err="1" smtClean="0">
                <a:latin typeface="Times New Roman" pitchFamily="18" charset="0"/>
                <a:cs typeface="Times New Roman" pitchFamily="18" charset="0"/>
              </a:rPr>
              <a:t>autoencoders</a:t>
            </a:r>
            <a:r>
              <a:rPr lang="en-IN" sz="2000" dirty="0" smtClean="0">
                <a:latin typeface="Times New Roman" pitchFamily="18" charset="0"/>
                <a:cs typeface="Times New Roman" pitchFamily="18" charset="0"/>
              </a:rPr>
              <a:t> features embedded clustering (DSAFEC) and a novel BOW based on the DSAFEC (B-DSAFEC) as an efficient deep clustering algorithm are proposed for HAR tasks. The DSAFEC predicts cluster assignment probabilities of feature points and then the B-DSAFEC uses these probabilities to build BOW vectors for HAR. Experimental results show that the proposed BDSAFEC outperforms BOW models built either using traditional clustering algorithms or using deep clustering methods. Experimental results also demonstrate that end-to-end joint learning is more appropriate than greedy layer-wise disjoint learning for training of the DSAFEC. The soft cluster assignment improves the performance of the B-DSAFEC.</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Herath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Harandi</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Porikli</a:t>
            </a:r>
            <a:r>
              <a:rPr lang="en-IN" sz="1600" dirty="0" smtClean="0">
                <a:latin typeface="Times New Roman" pitchFamily="18" charset="0"/>
                <a:cs typeface="Times New Roman" pitchFamily="18" charset="0"/>
              </a:rPr>
              <a:t>, “Going deeper into action recognition: A survey,” Image and Vision Computing, vol. 60, pp. 4– 21, 2016. </a:t>
            </a:r>
          </a:p>
          <a:p>
            <a:pPr algn="just">
              <a:lnSpc>
                <a:spcPct val="160000"/>
              </a:lnSpc>
            </a:pPr>
            <a:r>
              <a:rPr lang="en-IN" sz="1600" dirty="0" smtClean="0">
                <a:latin typeface="Times New Roman" pitchFamily="18" charset="0"/>
                <a:cs typeface="Times New Roman" pitchFamily="18" charset="0"/>
              </a:rPr>
              <a:t>[2] A. Richard and J. Gall, “A bag-of-words equivalent recurrent neural network for action recognition,” Computer Vision and Image Understanding, vol. 156, pp. 79–91, 2017. </a:t>
            </a:r>
          </a:p>
          <a:p>
            <a:pPr algn="just">
              <a:lnSpc>
                <a:spcPct val="160000"/>
              </a:lnSpc>
            </a:pPr>
            <a:r>
              <a:rPr lang="en-IN" sz="1600" dirty="0" smtClean="0">
                <a:latin typeface="Times New Roman" pitchFamily="18" charset="0"/>
                <a:cs typeface="Times New Roman" pitchFamily="18" charset="0"/>
              </a:rPr>
              <a:t>[3] J. R. </a:t>
            </a:r>
            <a:r>
              <a:rPr lang="en-IN" sz="1600" dirty="0" err="1" smtClean="0">
                <a:latin typeface="Times New Roman" pitchFamily="18" charset="0"/>
                <a:cs typeface="Times New Roman" pitchFamily="18" charset="0"/>
              </a:rPr>
              <a:t>Cozar</a:t>
            </a:r>
            <a:r>
              <a:rPr lang="en-IN" sz="1600" dirty="0" smtClean="0">
                <a:latin typeface="Times New Roman" pitchFamily="18" charset="0"/>
                <a:cs typeface="Times New Roman" pitchFamily="18" charset="0"/>
              </a:rPr>
              <a:t>, J. M. </a:t>
            </a:r>
            <a:r>
              <a:rPr lang="en-IN" sz="1600" dirty="0" err="1" smtClean="0">
                <a:latin typeface="Times New Roman" pitchFamily="18" charset="0"/>
                <a:cs typeface="Times New Roman" pitchFamily="18" charset="0"/>
              </a:rPr>
              <a:t>Gonz</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alez</a:t>
            </a:r>
            <a:r>
              <a:rPr lang="en-IN" sz="1600" dirty="0" smtClean="0">
                <a:latin typeface="Times New Roman" pitchFamily="18" charset="0"/>
                <a:cs typeface="Times New Roman" pitchFamily="18" charset="0"/>
              </a:rPr>
              <a:t>-Linares, N. </a:t>
            </a:r>
            <a:r>
              <a:rPr lang="en-IN" sz="1600" dirty="0" err="1" smtClean="0">
                <a:latin typeface="Times New Roman" pitchFamily="18" charset="0"/>
                <a:cs typeface="Times New Roman" pitchFamily="18" charset="0"/>
              </a:rPr>
              <a:t>Guil</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Hern</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andez</a:t>
            </a:r>
            <a:r>
              <a:rPr lang="en-IN" sz="1600" dirty="0" smtClean="0">
                <a:latin typeface="Times New Roman" pitchFamily="18" charset="0"/>
                <a:cs typeface="Times New Roman" pitchFamily="18" charset="0"/>
              </a:rPr>
              <a:t>, and ´ Y. Heredia, “Visual words selection for human action classification,” in 2012 International Conference on High Performance Computing Simulation (HPCS), 2012, pp. 188–194. </a:t>
            </a:r>
          </a:p>
          <a:p>
            <a:pPr algn="just">
              <a:lnSpc>
                <a:spcPct val="160000"/>
              </a:lnSpc>
            </a:pPr>
            <a:r>
              <a:rPr lang="en-IN" sz="1600" dirty="0" smtClean="0">
                <a:latin typeface="Times New Roman" pitchFamily="18" charset="0"/>
                <a:cs typeface="Times New Roman" pitchFamily="18" charset="0"/>
              </a:rPr>
              <a:t>[4] S. Yu, S. W. Chu, C. Wang, Y. Chan, and T. Chang, “Two improved k-means algorithms,” Applied Soft Computing, vol. 68, pp. 747–755, 2017. </a:t>
            </a:r>
          </a:p>
          <a:p>
            <a:pPr algn="just">
              <a:lnSpc>
                <a:spcPct val="160000"/>
              </a:lnSpc>
            </a:pPr>
            <a:r>
              <a:rPr lang="en-IN" sz="1600" dirty="0" smtClean="0">
                <a:latin typeface="Times New Roman" pitchFamily="18" charset="0"/>
                <a:cs typeface="Times New Roman" pitchFamily="18" charset="0"/>
              </a:rPr>
              <a:t>[5] M. Roux, “A comparative study of divisive and agglomerative hierarchical clustering algorithms,” Journal of Classification, vol. 35, no. 2, pp. 345–366,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T. Law, R. </a:t>
            </a:r>
            <a:r>
              <a:rPr lang="en-IN" sz="1600" dirty="0" err="1" smtClean="0">
                <a:latin typeface="Times New Roman" pitchFamily="18" charset="0"/>
                <a:cs typeface="Times New Roman" pitchFamily="18" charset="0"/>
              </a:rPr>
              <a:t>Urtasun</a:t>
            </a:r>
            <a:r>
              <a:rPr lang="en-IN" sz="1600" dirty="0" smtClean="0">
                <a:latin typeface="Times New Roman" pitchFamily="18" charset="0"/>
                <a:cs typeface="Times New Roman" pitchFamily="18" charset="0"/>
              </a:rPr>
              <a:t>, and R. S. </a:t>
            </a:r>
            <a:r>
              <a:rPr lang="en-IN" sz="1600" dirty="0" err="1" smtClean="0">
                <a:latin typeface="Times New Roman" pitchFamily="18" charset="0"/>
                <a:cs typeface="Times New Roman" pitchFamily="18" charset="0"/>
              </a:rPr>
              <a:t>Zemel</a:t>
            </a:r>
            <a:r>
              <a:rPr lang="en-IN" sz="1600" dirty="0" smtClean="0">
                <a:latin typeface="Times New Roman" pitchFamily="18" charset="0"/>
                <a:cs typeface="Times New Roman" pitchFamily="18" charset="0"/>
              </a:rPr>
              <a:t>, “Deep spectral clustering learning,” in Proceedings of the 34th International Conference on Machine Learning, vol. 70, 2017, pp. 1985–1994. </a:t>
            </a:r>
          </a:p>
          <a:p>
            <a:pPr algn="just">
              <a:lnSpc>
                <a:spcPct val="170000"/>
              </a:lnSpc>
            </a:pPr>
            <a:r>
              <a:rPr lang="en-IN" sz="1600" dirty="0" smtClean="0">
                <a:latin typeface="Times New Roman" pitchFamily="18" charset="0"/>
                <a:cs typeface="Times New Roman" pitchFamily="18" charset="0"/>
              </a:rPr>
              <a:t>[7] I. Laptev, M. </a:t>
            </a:r>
            <a:r>
              <a:rPr lang="en-IN" sz="1600" dirty="0" err="1" smtClean="0">
                <a:latin typeface="Times New Roman" pitchFamily="18" charset="0"/>
                <a:cs typeface="Times New Roman" pitchFamily="18" charset="0"/>
              </a:rPr>
              <a:t>Marszalek</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Schmid</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Rozenfeld</a:t>
            </a:r>
            <a:r>
              <a:rPr lang="en-IN" sz="1600" dirty="0" smtClean="0">
                <a:latin typeface="Times New Roman" pitchFamily="18" charset="0"/>
                <a:cs typeface="Times New Roman" pitchFamily="18" charset="0"/>
              </a:rPr>
              <a:t>, “Learning realistic human actions from movies,” in 2008 IEEE Conference on Computer Vision and Pattern Recognition, 2008, pp. 1–8. </a:t>
            </a:r>
          </a:p>
          <a:p>
            <a:pPr algn="just">
              <a:lnSpc>
                <a:spcPct val="170000"/>
              </a:lnSpc>
            </a:pPr>
            <a:r>
              <a:rPr lang="en-IN" sz="1600" dirty="0" smtClean="0">
                <a:latin typeface="Times New Roman" pitchFamily="18" charset="0"/>
                <a:cs typeface="Times New Roman" pitchFamily="18" charset="0"/>
              </a:rPr>
              <a:t>[8] L.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S. Jones, and X. Li, “Efficient search and localization of human actions in video databases,” IEEE Transactions on Circuits and Systems for Video Technology, vol. 24, no. 3, pp. 504–512, 2014. </a:t>
            </a:r>
          </a:p>
          <a:p>
            <a:pPr algn="just">
              <a:lnSpc>
                <a:spcPct val="170000"/>
              </a:lnSpc>
            </a:pPr>
            <a:r>
              <a:rPr lang="en-IN" sz="1600" dirty="0" smtClean="0">
                <a:latin typeface="Times New Roman" pitchFamily="18" charset="0"/>
                <a:cs typeface="Times New Roman" pitchFamily="18" charset="0"/>
              </a:rPr>
              <a:t>[9] Y. Gang, J. Yuan, and Z. Liu, “Unsupervised random forest indexing for fast action search,” in Computer Vision &amp; Pattern Recognition, 2011. </a:t>
            </a:r>
          </a:p>
          <a:p>
            <a:pPr algn="just">
              <a:lnSpc>
                <a:spcPct val="170000"/>
              </a:lnSpc>
            </a:pPr>
            <a:r>
              <a:rPr lang="en-IN" sz="1600" dirty="0" smtClean="0">
                <a:latin typeface="Times New Roman" pitchFamily="18" charset="0"/>
                <a:cs typeface="Times New Roman" pitchFamily="18" charset="0"/>
              </a:rPr>
              <a:t>[10] J. Chang, G.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 L. Wang, S. Xiang, and C. Pan, “Deep self-evolution clustering,” IEEE Transactions on Pattern Analysis and Machine Intelligence, vol. 42, no. 4, pp. 809–823,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1361</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Deep Clustering via Automatic Feature Embedded Learning for Human Activity Recognition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2021-05-21T15:14:02Z</dcterms:modified>
</cp:coreProperties>
</file>