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WELFake</a:t>
            </a:r>
            <a:r>
              <a:rPr lang="en-IN" b="1" dirty="0" smtClean="0">
                <a:latin typeface="Times New Roman" pitchFamily="18" charset="0"/>
                <a:cs typeface="Times New Roman" pitchFamily="18" charset="0"/>
              </a:rPr>
              <a:t> Word Embedding Over Linguistic Features for Fake News Detection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Social media is a popular medium for the dissemination of real-time news all over the world. Easy and quick information proliferation is one of the reasons for its popularity. An extensive number of users with different age groups, gender, and societal beliefs are engaged in social media websites. Despite these </a:t>
            </a:r>
            <a:r>
              <a:rPr lang="en-IN" sz="2000" dirty="0" err="1" smtClean="0">
                <a:latin typeface="Times New Roman" pitchFamily="18" charset="0"/>
                <a:cs typeface="Times New Roman" pitchFamily="18" charset="0"/>
              </a:rPr>
              <a:t>favorable</a:t>
            </a:r>
            <a:r>
              <a:rPr lang="en-IN" sz="2000" dirty="0" smtClean="0">
                <a:latin typeface="Times New Roman" pitchFamily="18" charset="0"/>
                <a:cs typeface="Times New Roman" pitchFamily="18" charset="0"/>
              </a:rPr>
              <a:t> aspects, a significant disadvantage comes in the form of fake news, as people usually read and share information without caring about its genuineness. Therefore, it is imperative to research methods for the authentication of news. To address this issue, this article proposes a two-phase benchmark model named </a:t>
            </a:r>
            <a:r>
              <a:rPr lang="en-IN" sz="2000" dirty="0" err="1" smtClean="0">
                <a:latin typeface="Times New Roman" pitchFamily="18" charset="0"/>
                <a:cs typeface="Times New Roman" pitchFamily="18" charset="0"/>
              </a:rPr>
              <a:t>WELFake</a:t>
            </a:r>
            <a:r>
              <a:rPr lang="en-IN" sz="2000" dirty="0" smtClean="0">
                <a:latin typeface="Times New Roman" pitchFamily="18" charset="0"/>
                <a:cs typeface="Times New Roman" pitchFamily="18" charset="0"/>
              </a:rPr>
              <a:t> based on word embedding (WE) over linguistic features for fake news detection using machine learning classification.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lnSpc>
                <a:spcPct val="150000"/>
              </a:lnSpc>
              <a:buNone/>
            </a:pPr>
            <a:r>
              <a:rPr lang="en-IN" sz="1900" dirty="0" smtClean="0">
                <a:latin typeface="Times New Roman" pitchFamily="18" charset="0"/>
                <a:cs typeface="Times New Roman" pitchFamily="18" charset="0"/>
              </a:rPr>
              <a:t>     The first phase </a:t>
            </a:r>
            <a:r>
              <a:rPr lang="en-IN" sz="1900" dirty="0" err="1" smtClean="0">
                <a:latin typeface="Times New Roman" pitchFamily="18" charset="0"/>
                <a:cs typeface="Times New Roman" pitchFamily="18" charset="0"/>
              </a:rPr>
              <a:t>preprocesses</a:t>
            </a:r>
            <a:r>
              <a:rPr lang="en-IN" sz="1900" dirty="0" smtClean="0">
                <a:latin typeface="Times New Roman" pitchFamily="18" charset="0"/>
                <a:cs typeface="Times New Roman" pitchFamily="18" charset="0"/>
              </a:rPr>
              <a:t> the data set and validates the veracity of news content by using linguistic features. The second phase merges the linguistic feature sets with WE and applies voting classification. To validate its approach, this article also carefully designs a novel </a:t>
            </a:r>
            <a:r>
              <a:rPr lang="en-IN" sz="1900" dirty="0" err="1" smtClean="0">
                <a:latin typeface="Times New Roman" pitchFamily="18" charset="0"/>
                <a:cs typeface="Times New Roman" pitchFamily="18" charset="0"/>
              </a:rPr>
              <a:t>WELFake</a:t>
            </a:r>
            <a:r>
              <a:rPr lang="en-IN" sz="1900" dirty="0" smtClean="0">
                <a:latin typeface="Times New Roman" pitchFamily="18" charset="0"/>
                <a:cs typeface="Times New Roman" pitchFamily="18" charset="0"/>
              </a:rPr>
              <a:t> data set with approximately 72 000 articles, which incorporates different data sets to generate an unbiased classification output. Experimental results show that the </a:t>
            </a:r>
            <a:r>
              <a:rPr lang="en-IN" sz="1900" dirty="0" err="1" smtClean="0">
                <a:latin typeface="Times New Roman" pitchFamily="18" charset="0"/>
                <a:cs typeface="Times New Roman" pitchFamily="18" charset="0"/>
              </a:rPr>
              <a:t>WELFake</a:t>
            </a:r>
            <a:r>
              <a:rPr lang="en-IN" sz="1900" dirty="0" smtClean="0">
                <a:latin typeface="Times New Roman" pitchFamily="18" charset="0"/>
                <a:cs typeface="Times New Roman" pitchFamily="18" charset="0"/>
              </a:rPr>
              <a:t> model categorizes the news in real and fake with a 96.73% which improves the overall accuracy by 1.31% compared to bidirectional encoder representations from transformer (BERT) and 4.25% compared to </a:t>
            </a:r>
            <a:r>
              <a:rPr lang="en-IN" sz="1900" dirty="0" err="1" smtClean="0">
                <a:latin typeface="Times New Roman" pitchFamily="18" charset="0"/>
                <a:cs typeface="Times New Roman" pitchFamily="18" charset="0"/>
              </a:rPr>
              <a:t>convolutional</a:t>
            </a:r>
            <a:r>
              <a:rPr lang="en-IN" sz="1900" dirty="0" smtClean="0">
                <a:latin typeface="Times New Roman" pitchFamily="18" charset="0"/>
                <a:cs typeface="Times New Roman" pitchFamily="18" charset="0"/>
              </a:rPr>
              <a:t> neural network (CNN) models. Our </a:t>
            </a:r>
            <a:r>
              <a:rPr lang="en-IN" sz="1900" dirty="0" err="1" smtClean="0">
                <a:latin typeface="Times New Roman" pitchFamily="18" charset="0"/>
                <a:cs typeface="Times New Roman" pitchFamily="18" charset="0"/>
              </a:rPr>
              <a:t>frequencybased</a:t>
            </a:r>
            <a:r>
              <a:rPr lang="en-IN" sz="1900" dirty="0" smtClean="0">
                <a:latin typeface="Times New Roman" pitchFamily="18" charset="0"/>
                <a:cs typeface="Times New Roman" pitchFamily="18" charset="0"/>
              </a:rPr>
              <a:t> and focused analyzing writing patterns model outperforms predictive-based related works implemented using the Word2vec WE method by up to 1.73%.</a:t>
            </a:r>
            <a:endParaRPr lang="en-US" sz="1900" dirty="0" smtClean="0">
              <a:latin typeface="Times New Roman" pitchFamily="18" charset="0"/>
              <a:cs typeface="Times New Roman" pitchFamily="18" charset="0"/>
            </a:endParaRPr>
          </a:p>
          <a:p>
            <a:pPr algn="just">
              <a:lnSpc>
                <a:spcPct val="150000"/>
              </a:lnSpc>
              <a:buNone/>
            </a:pPr>
            <a:endParaRPr lang="en-IN" sz="19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performed a series of experiments where bi-directional recurrent neural network classification models were trained on interpretable features derived from multi-disciplinary integrated approaches to language. </a:t>
            </a:r>
          </a:p>
          <a:p>
            <a:pPr algn="just">
              <a:lnSpc>
                <a:spcPct val="150000"/>
              </a:lnSpc>
            </a:pPr>
            <a:r>
              <a:rPr lang="en-IN" sz="2000" dirty="0" smtClean="0">
                <a:latin typeface="Times New Roman" pitchFamily="18" charset="0"/>
                <a:cs typeface="Times New Roman" pitchFamily="18" charset="0"/>
              </a:rPr>
              <a:t>We apply our approach to two benchmark datasets. We demonstrate that our approach is promising as it achieves similar results on these two datasets as the best performing black box models reported in the literature. </a:t>
            </a:r>
          </a:p>
          <a:p>
            <a:pPr algn="just">
              <a:lnSpc>
                <a:spcPct val="150000"/>
              </a:lnSpc>
            </a:pPr>
            <a:r>
              <a:rPr lang="en-IN" sz="2000" dirty="0" smtClean="0">
                <a:latin typeface="Times New Roman" pitchFamily="18" charset="0"/>
                <a:cs typeface="Times New Roman" pitchFamily="18" charset="0"/>
              </a:rPr>
              <a:t>In a second step we report on ablation experiments geared towards assessing the relative importance of the human-interpretable features in distinguishing fake news from real news.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is a supervised learning algorithm that classifies the data for both categorical and continuous dependent variables. This classifier uses tree structures to solve a problem by distributing complete data sets into homogeneous ones. </a:t>
            </a:r>
          </a:p>
          <a:p>
            <a:pPr algn="just">
              <a:lnSpc>
                <a:spcPct val="150000"/>
              </a:lnSpc>
            </a:pPr>
            <a:r>
              <a:rPr lang="en-IN" sz="2000" dirty="0" smtClean="0">
                <a:latin typeface="Times New Roman" pitchFamily="18" charset="0"/>
                <a:cs typeface="Times New Roman" pitchFamily="18" charset="0"/>
              </a:rPr>
              <a:t>Internal nodes, branches and leaf nodes in this tree structure represent the data set, the decision rules and the outcome.</a:t>
            </a:r>
          </a:p>
          <a:p>
            <a:pPr algn="just">
              <a:lnSpc>
                <a:spcPct val="150000"/>
              </a:lnSpc>
            </a:pPr>
            <a:r>
              <a:rPr lang="en-IN" sz="2000" dirty="0" smtClean="0">
                <a:latin typeface="Times New Roman" pitchFamily="18" charset="0"/>
                <a:cs typeface="Times New Roman" pitchFamily="18" charset="0"/>
              </a:rPr>
              <a:t>This is a supervised learning algorithm that works for both classification and regression problems. </a:t>
            </a:r>
          </a:p>
          <a:p>
            <a:pPr algn="just">
              <a:lnSpc>
                <a:spcPct val="150000"/>
              </a:lnSpc>
            </a:pPr>
            <a:r>
              <a:rPr lang="en-IN" sz="2000" dirty="0" smtClean="0">
                <a:latin typeface="Times New Roman" pitchFamily="18" charset="0"/>
                <a:cs typeface="Times New Roman" pitchFamily="18" charset="0"/>
              </a:rPr>
              <a:t>The algorithm finds the best line for set separation and predicts the correct set for new data values.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provide a concise overview of recent approaches geared towards fake news detection that employ machine learning and deep learning techniques and we focus in particular on language-based approaches that are most pertinent to the purposes of this paper.</a:t>
            </a:r>
          </a:p>
          <a:p>
            <a:pPr algn="just">
              <a:lnSpc>
                <a:spcPct val="150000"/>
              </a:lnSpc>
            </a:pPr>
            <a:r>
              <a:rPr lang="en-IN" sz="2000" dirty="0" smtClean="0">
                <a:latin typeface="Times New Roman" pitchFamily="18" charset="0"/>
                <a:cs typeface="Times New Roman" pitchFamily="18" charset="0"/>
              </a:rPr>
              <a:t>Fake news detection is most often formulated as a binary classification task. However, categorizing all the news into two classes (fake </a:t>
            </a:r>
            <a:r>
              <a:rPr lang="en-IN" sz="2000" dirty="0" err="1" smtClean="0">
                <a:latin typeface="Times New Roman" pitchFamily="18" charset="0"/>
                <a:cs typeface="Times New Roman" pitchFamily="18" charset="0"/>
              </a:rPr>
              <a:t>vs</a:t>
            </a:r>
            <a:r>
              <a:rPr lang="en-IN" sz="2000" dirty="0" smtClean="0">
                <a:latin typeface="Times New Roman" pitchFamily="18" charset="0"/>
                <a:cs typeface="Times New Roman" pitchFamily="18" charset="0"/>
              </a:rPr>
              <a:t> real) is not the only conceivable way, since there are cases where the news is partially real and partially fake. </a:t>
            </a:r>
          </a:p>
          <a:p>
            <a:pPr algn="just">
              <a:lnSpc>
                <a:spcPct val="150000"/>
              </a:lnSpc>
            </a:pPr>
            <a:r>
              <a:rPr lang="en-IN" sz="2000" dirty="0" smtClean="0">
                <a:latin typeface="Times New Roman" pitchFamily="18" charset="0"/>
                <a:cs typeface="Times New Roman" pitchFamily="18" charset="0"/>
              </a:rPr>
              <a:t>A common practice is to add more classes distinguishing between several degrees of truthfulness and thus formulating fake news detection as a multi-class classification task. As will become evident later in this paper, we apply our approach to both scenarios.</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evaluated the performance of each ML model on different training and testing data distributions as explained  and found out that a 70%–30% data distribution gives better accuracy for all six ML methods. </a:t>
            </a:r>
          </a:p>
          <a:p>
            <a:pPr algn="just">
              <a:lnSpc>
                <a:spcPct val="150000"/>
              </a:lnSpc>
            </a:pPr>
            <a:r>
              <a:rPr lang="en-IN" sz="2000" dirty="0" smtClean="0">
                <a:latin typeface="Times New Roman" pitchFamily="18" charset="0"/>
                <a:cs typeface="Times New Roman" pitchFamily="18" charset="0"/>
              </a:rPr>
              <a:t>BERT is a </a:t>
            </a:r>
            <a:r>
              <a:rPr lang="en-IN" sz="2000" dirty="0" err="1" smtClean="0">
                <a:latin typeface="Times New Roman" pitchFamily="18" charset="0"/>
                <a:cs typeface="Times New Roman" pitchFamily="18" charset="0"/>
              </a:rPr>
              <a:t>pretrained</a:t>
            </a:r>
            <a:r>
              <a:rPr lang="en-IN" sz="2000" dirty="0" smtClean="0">
                <a:latin typeface="Times New Roman" pitchFamily="18" charset="0"/>
                <a:cs typeface="Times New Roman" pitchFamily="18" charset="0"/>
              </a:rPr>
              <a:t> model which works well with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data, while its performance gets compromised in a generalized data set where testing data are independent of the training data.</a:t>
            </a:r>
          </a:p>
          <a:p>
            <a:pPr algn="just">
              <a:lnSpc>
                <a:spcPct val="150000"/>
              </a:lnSpc>
            </a:pPr>
            <a:r>
              <a:rPr lang="en-IN" sz="2000" dirty="0" smtClean="0">
                <a:latin typeface="Times New Roman" pitchFamily="18" charset="0"/>
                <a:cs typeface="Times New Roman" pitchFamily="18" charset="0"/>
              </a:rPr>
              <a:t>We use different training and testing data sets to analyze the generalization performance of the </a:t>
            </a:r>
            <a:r>
              <a:rPr lang="en-IN" sz="2000" dirty="0" err="1" smtClean="0">
                <a:latin typeface="Times New Roman" pitchFamily="18" charset="0"/>
                <a:cs typeface="Times New Roman" pitchFamily="18" charset="0"/>
              </a:rPr>
              <a:t>WELFake</a:t>
            </a:r>
            <a:r>
              <a:rPr lang="en-IN" sz="2000" dirty="0" smtClean="0">
                <a:latin typeface="Times New Roman" pitchFamily="18" charset="0"/>
                <a:cs typeface="Times New Roman" pitchFamily="18" charset="0"/>
              </a:rPr>
              <a:t> model. For this purpose, we followed an adversarial approach that splits the </a:t>
            </a:r>
            <a:r>
              <a:rPr lang="en-IN" sz="2000" dirty="0" err="1" smtClean="0">
                <a:latin typeface="Times New Roman" pitchFamily="18" charset="0"/>
                <a:cs typeface="Times New Roman" pitchFamily="18" charset="0"/>
              </a:rPr>
              <a:t>WELFake</a:t>
            </a:r>
            <a:r>
              <a:rPr lang="en-IN" sz="2000" dirty="0" smtClean="0">
                <a:latin typeface="Times New Roman" pitchFamily="18" charset="0"/>
                <a:cs typeface="Times New Roman" pitchFamily="18" charset="0"/>
              </a:rPr>
              <a:t> data set into four constituent subsets (i.e., </a:t>
            </a:r>
            <a:r>
              <a:rPr lang="en-IN" sz="2000" dirty="0" err="1" smtClean="0">
                <a:latin typeface="Times New Roman" pitchFamily="18" charset="0"/>
                <a:cs typeface="Times New Roman" pitchFamily="18" charset="0"/>
              </a:rPr>
              <a:t>BuzzFeed</a:t>
            </a:r>
            <a:r>
              <a:rPr lang="en-IN" sz="2000" dirty="0" smtClean="0">
                <a:latin typeface="Times New Roman" pitchFamily="18" charset="0"/>
                <a:cs typeface="Times New Roman" pitchFamily="18" charset="0"/>
              </a:rPr>
              <a:t>, Reuters, McIntire, and </a:t>
            </a:r>
            <a:r>
              <a:rPr lang="en-IN" sz="2000" dirty="0" err="1" smtClean="0">
                <a:latin typeface="Times New Roman" pitchFamily="18" charset="0"/>
                <a:cs typeface="Times New Roman" pitchFamily="18" charset="0"/>
              </a:rPr>
              <a:t>Kaggle</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5503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800" dirty="0">
                          <a:latin typeface="Times New Roman"/>
                          <a:ea typeface="Times New Roman"/>
                          <a:cs typeface="Latha"/>
                        </a:rPr>
                        <a:t>Trust evaluation in online social networks using generalized network flow</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800">
                          <a:latin typeface="Times New Roman"/>
                          <a:ea typeface="Times New Roman"/>
                          <a:cs typeface="Latha"/>
                        </a:rPr>
                        <a:t>W. Jiang, J. Wu, F. Li, G. Wang, and H. Zheng,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In online social networks (OSNs), to evaluate trust from one user to another indirectly connected user, the trust evidence in the trusted paths (i.e., paths built through intermediate trustful users) should be carefully treated.</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Credibility in online social networks: A survey</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M. Alrubaian, M. Al-Qurishi, A. Alamri, M. Al-Rakhami, M. M. Hassan, and G. Fortino,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 It can also be defined in terms of reliability, which denotes the probability that a data source will appear credible to the users.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45503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Facilitating time critical information seeking in social media</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S. Ranganath, S. Wang, X. Hu, J. Tang, and H. Liu,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These people use social media to request information and help in situations where time is a critical commodity.</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A situational analytic method for user behavior pattern in multimedia social networks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Z. Zhang, R. Sun, X. Wang, and C. Zhao,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The past decade has witnessed the emergence and progress of multimedia social networks (MSNs), which have explosively and tremendously increased to penetrate every corner of our lives, leisure and work.</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p:cNvPicPr>
            <a:picLocks noGrp="1" noChangeAspect="1" noChangeArrowheads="1"/>
          </p:cNvPicPr>
          <p:nvPr>
            <p:ph idx="1"/>
          </p:nvPr>
        </p:nvPicPr>
        <p:blipFill>
          <a:blip r:embed="rId2"/>
          <a:srcRect/>
          <a:stretch>
            <a:fillRect/>
          </a:stretch>
        </p:blipFill>
        <p:spPr bwMode="auto">
          <a:xfrm>
            <a:off x="1828800" y="1219200"/>
            <a:ext cx="6781800" cy="49530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85000" lnSpcReduction="10000"/>
          </a:bodyPr>
          <a:lstStyle/>
          <a:p>
            <a:pPr algn="just">
              <a:lnSpc>
                <a:spcPct val="150000"/>
              </a:lnSpc>
              <a:buNone/>
            </a:pPr>
            <a:r>
              <a:rPr lang="en-IN" sz="2000" dirty="0" smtClean="0">
                <a:latin typeface="Times New Roman" pitchFamily="18" charset="0"/>
                <a:cs typeface="Times New Roman" pitchFamily="18" charset="0"/>
              </a:rPr>
              <a:t>     We presented a new model called </a:t>
            </a:r>
            <a:r>
              <a:rPr lang="en-IN" sz="2000" dirty="0" err="1" smtClean="0">
                <a:latin typeface="Times New Roman" pitchFamily="18" charset="0"/>
                <a:cs typeface="Times New Roman" pitchFamily="18" charset="0"/>
              </a:rPr>
              <a:t>WELFake</a:t>
            </a:r>
            <a:r>
              <a:rPr lang="en-IN" sz="2000" dirty="0" smtClean="0">
                <a:latin typeface="Times New Roman" pitchFamily="18" charset="0"/>
                <a:cs typeface="Times New Roman" pitchFamily="18" charset="0"/>
              </a:rPr>
              <a:t> for text fake news detection. For this purpose, we prepared a larger data set called </a:t>
            </a:r>
            <a:r>
              <a:rPr lang="en-IN" sz="2000" dirty="0" err="1" smtClean="0">
                <a:latin typeface="Times New Roman" pitchFamily="18" charset="0"/>
                <a:cs typeface="Times New Roman" pitchFamily="18" charset="0"/>
              </a:rPr>
              <a:t>WELFake</a:t>
            </a:r>
            <a:r>
              <a:rPr lang="en-IN" sz="2000" dirty="0" smtClean="0">
                <a:latin typeface="Times New Roman" pitchFamily="18" charset="0"/>
                <a:cs typeface="Times New Roman" pitchFamily="18" charset="0"/>
              </a:rPr>
              <a:t> with over 72 000 news articles combining four open-source data sets (i.e., </a:t>
            </a:r>
            <a:r>
              <a:rPr lang="en-IN" sz="2000" dirty="0" err="1" smtClean="0">
                <a:latin typeface="Times New Roman" pitchFamily="18" charset="0"/>
                <a:cs typeface="Times New Roman" pitchFamily="18" charset="0"/>
              </a:rPr>
              <a:t>Kaggle</a:t>
            </a:r>
            <a:r>
              <a:rPr lang="en-IN" sz="2000" dirty="0" smtClean="0">
                <a:latin typeface="Times New Roman" pitchFamily="18" charset="0"/>
                <a:cs typeface="Times New Roman" pitchFamily="18" charset="0"/>
              </a:rPr>
              <a:t>, McIntire, Reuters, and </a:t>
            </a:r>
            <a:r>
              <a:rPr lang="en-IN" sz="2000" dirty="0" err="1" smtClean="0">
                <a:latin typeface="Times New Roman" pitchFamily="18" charset="0"/>
                <a:cs typeface="Times New Roman" pitchFamily="18" charset="0"/>
              </a:rPr>
              <a:t>BuzzFeed</a:t>
            </a:r>
            <a:r>
              <a:rPr lang="en-IN" sz="2000" dirty="0" smtClean="0">
                <a:latin typeface="Times New Roman" pitchFamily="18" charset="0"/>
                <a:cs typeface="Times New Roman" pitchFamily="18" charset="0"/>
              </a:rPr>
              <a:t>) to reduce their individual limitation and bias. Afterward, we analyzed over 80 linguistic features from state-</a:t>
            </a:r>
            <a:r>
              <a:rPr lang="en-IN" sz="2000" dirty="0" err="1" smtClean="0">
                <a:latin typeface="Times New Roman" pitchFamily="18" charset="0"/>
                <a:cs typeface="Times New Roman" pitchFamily="18" charset="0"/>
              </a:rPr>
              <a:t>ofthe</a:t>
            </a:r>
            <a:r>
              <a:rPr lang="en-IN" sz="2000" dirty="0" smtClean="0">
                <a:latin typeface="Times New Roman" pitchFamily="18" charset="0"/>
                <a:cs typeface="Times New Roman" pitchFamily="18" charset="0"/>
              </a:rPr>
              <a:t>-art works and selected 20 significant ones to minimize the computational complexity and increase the standard classifiers’ accuracy. We applied two WE-based methods (i.e., TF-IDF, CV) over these linguistic features using six ML models (i.e., KNN, SVM, NB, DT, Bagging, and </a:t>
            </a:r>
            <a:r>
              <a:rPr lang="en-IN" sz="2000" dirty="0" err="1" smtClean="0">
                <a:latin typeface="Times New Roman" pitchFamily="18" charset="0"/>
                <a:cs typeface="Times New Roman" pitchFamily="18" charset="0"/>
              </a:rPr>
              <a:t>AdaBoost</a:t>
            </a:r>
            <a:r>
              <a:rPr lang="en-IN" sz="2000" dirty="0" smtClean="0">
                <a:latin typeface="Times New Roman" pitchFamily="18" charset="0"/>
                <a:cs typeface="Times New Roman" pitchFamily="18" charset="0"/>
              </a:rPr>
              <a:t>) and found out that CV produces better overall accuracy than TF-IDF with an SVM model. We, therefore, used CV over LFS and classified the 20 features based on four categories: writing pattern, readability index, psycho-linguistics, and quantity.</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W. Jiang, J. Wu, F. Li, G. Wang, and H. </a:t>
            </a:r>
            <a:r>
              <a:rPr lang="en-IN" sz="1500" dirty="0" err="1" smtClean="0">
                <a:latin typeface="Times New Roman" pitchFamily="18" charset="0"/>
                <a:cs typeface="Times New Roman" pitchFamily="18" charset="0"/>
              </a:rPr>
              <a:t>Zheng</a:t>
            </a:r>
            <a:r>
              <a:rPr lang="en-IN" sz="1500" dirty="0" smtClean="0">
                <a:latin typeface="Times New Roman" pitchFamily="18" charset="0"/>
                <a:cs typeface="Times New Roman" pitchFamily="18" charset="0"/>
              </a:rPr>
              <a:t>, “Trust evaluation in online social networks using generalized network flow,” IEEE Trans. </a:t>
            </a:r>
            <a:r>
              <a:rPr lang="en-IN" sz="1500" dirty="0" err="1" smtClean="0">
                <a:latin typeface="Times New Roman" pitchFamily="18" charset="0"/>
                <a:cs typeface="Times New Roman" pitchFamily="18" charset="0"/>
              </a:rPr>
              <a:t>Comput</a:t>
            </a:r>
            <a:r>
              <a:rPr lang="en-IN" sz="1500" dirty="0" smtClean="0">
                <a:latin typeface="Times New Roman" pitchFamily="18" charset="0"/>
                <a:cs typeface="Times New Roman" pitchFamily="18" charset="0"/>
              </a:rPr>
              <a:t>., vol. 65, no. 3, pp. 952–963, Mar. 2016. </a:t>
            </a:r>
          </a:p>
          <a:p>
            <a:pPr algn="just">
              <a:lnSpc>
                <a:spcPct val="160000"/>
              </a:lnSpc>
            </a:pPr>
            <a:r>
              <a:rPr lang="en-IN" sz="1500" dirty="0" smtClean="0">
                <a:latin typeface="Times New Roman" pitchFamily="18" charset="0"/>
                <a:cs typeface="Times New Roman" pitchFamily="18" charset="0"/>
              </a:rPr>
              <a:t>[2] M. </a:t>
            </a:r>
            <a:r>
              <a:rPr lang="en-IN" sz="1500" dirty="0" err="1" smtClean="0">
                <a:latin typeface="Times New Roman" pitchFamily="18" charset="0"/>
                <a:cs typeface="Times New Roman" pitchFamily="18" charset="0"/>
              </a:rPr>
              <a:t>Alrubaian</a:t>
            </a:r>
            <a:r>
              <a:rPr lang="en-IN" sz="1500" dirty="0" smtClean="0">
                <a:latin typeface="Times New Roman" pitchFamily="18" charset="0"/>
                <a:cs typeface="Times New Roman" pitchFamily="18" charset="0"/>
              </a:rPr>
              <a:t>, M. Al-</a:t>
            </a:r>
            <a:r>
              <a:rPr lang="en-IN" sz="1500" dirty="0" err="1" smtClean="0">
                <a:latin typeface="Times New Roman" pitchFamily="18" charset="0"/>
                <a:cs typeface="Times New Roman" pitchFamily="18" charset="0"/>
              </a:rPr>
              <a:t>Qurishi</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Alamri</a:t>
            </a:r>
            <a:r>
              <a:rPr lang="en-IN" sz="1500" dirty="0" smtClean="0">
                <a:latin typeface="Times New Roman" pitchFamily="18" charset="0"/>
                <a:cs typeface="Times New Roman" pitchFamily="18" charset="0"/>
              </a:rPr>
              <a:t>, M. Al-</a:t>
            </a:r>
            <a:r>
              <a:rPr lang="en-IN" sz="1500" dirty="0" err="1" smtClean="0">
                <a:latin typeface="Times New Roman" pitchFamily="18" charset="0"/>
                <a:cs typeface="Times New Roman" pitchFamily="18" charset="0"/>
              </a:rPr>
              <a:t>Rakhami</a:t>
            </a:r>
            <a:r>
              <a:rPr lang="en-IN" sz="1500" dirty="0" smtClean="0">
                <a:latin typeface="Times New Roman" pitchFamily="18" charset="0"/>
                <a:cs typeface="Times New Roman" pitchFamily="18" charset="0"/>
              </a:rPr>
              <a:t>, M. M. Hassan, and G. </a:t>
            </a:r>
            <a:r>
              <a:rPr lang="en-IN" sz="1500" dirty="0" err="1" smtClean="0">
                <a:latin typeface="Times New Roman" pitchFamily="18" charset="0"/>
                <a:cs typeface="Times New Roman" pitchFamily="18" charset="0"/>
              </a:rPr>
              <a:t>Fortino</a:t>
            </a:r>
            <a:r>
              <a:rPr lang="en-IN" sz="1500" dirty="0" smtClean="0">
                <a:latin typeface="Times New Roman" pitchFamily="18" charset="0"/>
                <a:cs typeface="Times New Roman" pitchFamily="18" charset="0"/>
              </a:rPr>
              <a:t>, “Credibility in online social networks: A survey,” IEEE Access, vol. 7, pp. 2828–2855, 2019. </a:t>
            </a:r>
          </a:p>
          <a:p>
            <a:pPr algn="just">
              <a:lnSpc>
                <a:spcPct val="160000"/>
              </a:lnSpc>
            </a:pPr>
            <a:r>
              <a:rPr lang="en-IN" sz="1500" dirty="0" smtClean="0">
                <a:latin typeface="Times New Roman" pitchFamily="18" charset="0"/>
                <a:cs typeface="Times New Roman" pitchFamily="18" charset="0"/>
              </a:rPr>
              <a:t>[3] S. </a:t>
            </a:r>
            <a:r>
              <a:rPr lang="en-IN" sz="1500" dirty="0" err="1" smtClean="0">
                <a:latin typeface="Times New Roman" pitchFamily="18" charset="0"/>
                <a:cs typeface="Times New Roman" pitchFamily="18" charset="0"/>
              </a:rPr>
              <a:t>Ranganath</a:t>
            </a:r>
            <a:r>
              <a:rPr lang="en-IN" sz="1500" dirty="0" smtClean="0">
                <a:latin typeface="Times New Roman" pitchFamily="18" charset="0"/>
                <a:cs typeface="Times New Roman" pitchFamily="18" charset="0"/>
              </a:rPr>
              <a:t>, S. Wang, X. </a:t>
            </a:r>
            <a:r>
              <a:rPr lang="en-IN" sz="1500" dirty="0" err="1" smtClean="0">
                <a:latin typeface="Times New Roman" pitchFamily="18" charset="0"/>
                <a:cs typeface="Times New Roman" pitchFamily="18" charset="0"/>
              </a:rPr>
              <a:t>Hu</a:t>
            </a:r>
            <a:r>
              <a:rPr lang="en-IN" sz="1500" dirty="0" smtClean="0">
                <a:latin typeface="Times New Roman" pitchFamily="18" charset="0"/>
                <a:cs typeface="Times New Roman" pitchFamily="18" charset="0"/>
              </a:rPr>
              <a:t>, J. Tang, and H. Liu, “Facilitating time critical information seeking in social media,” IEEE Trans. </a:t>
            </a:r>
            <a:r>
              <a:rPr lang="en-IN" sz="1500" dirty="0" err="1" smtClean="0">
                <a:latin typeface="Times New Roman" pitchFamily="18" charset="0"/>
                <a:cs typeface="Times New Roman" pitchFamily="18" charset="0"/>
              </a:rPr>
              <a:t>Knowl</a:t>
            </a:r>
            <a:r>
              <a:rPr lang="en-IN" sz="1500" dirty="0" smtClean="0">
                <a:latin typeface="Times New Roman" pitchFamily="18" charset="0"/>
                <a:cs typeface="Times New Roman" pitchFamily="18" charset="0"/>
              </a:rPr>
              <a:t>. Data Eng., vol. 29, no. 10, pp. 2197–2209, Oct. 2017. </a:t>
            </a:r>
          </a:p>
          <a:p>
            <a:pPr algn="just">
              <a:lnSpc>
                <a:spcPct val="160000"/>
              </a:lnSpc>
            </a:pPr>
            <a:r>
              <a:rPr lang="en-IN" sz="1500" dirty="0" smtClean="0">
                <a:latin typeface="Times New Roman" pitchFamily="18" charset="0"/>
                <a:cs typeface="Times New Roman" pitchFamily="18" charset="0"/>
              </a:rPr>
              <a:t>[4] Z. Zhang, R. Sun, X. Wang, and C. Zhao, “A situational analytic method for user </a:t>
            </a:r>
            <a:r>
              <a:rPr lang="en-IN" sz="1500" dirty="0" err="1" smtClean="0">
                <a:latin typeface="Times New Roman" pitchFamily="18" charset="0"/>
                <a:cs typeface="Times New Roman" pitchFamily="18" charset="0"/>
              </a:rPr>
              <a:t>behavior</a:t>
            </a:r>
            <a:r>
              <a:rPr lang="en-IN" sz="1500" dirty="0" smtClean="0">
                <a:latin typeface="Times New Roman" pitchFamily="18" charset="0"/>
                <a:cs typeface="Times New Roman" pitchFamily="18" charset="0"/>
              </a:rPr>
              <a:t> pattern in multimedia social networks,” IEEE Trans. Big Data, vol. 5, no. 4, pp. 520–528, Dec. 2019. </a:t>
            </a:r>
          </a:p>
          <a:p>
            <a:pPr algn="just">
              <a:lnSpc>
                <a:spcPct val="160000"/>
              </a:lnSpc>
            </a:pPr>
            <a:r>
              <a:rPr lang="en-IN" sz="1500" dirty="0" smtClean="0">
                <a:latin typeface="Times New Roman" pitchFamily="18" charset="0"/>
                <a:cs typeface="Times New Roman" pitchFamily="18" charset="0"/>
              </a:rPr>
              <a:t>[5] M. </a:t>
            </a:r>
            <a:r>
              <a:rPr lang="en-IN" sz="1500" dirty="0" err="1" smtClean="0">
                <a:latin typeface="Times New Roman" pitchFamily="18" charset="0"/>
                <a:cs typeface="Times New Roman" pitchFamily="18" charset="0"/>
              </a:rPr>
              <a:t>Schudson</a:t>
            </a:r>
            <a:r>
              <a:rPr lang="en-IN" sz="1500" dirty="0" smtClean="0">
                <a:latin typeface="Times New Roman" pitchFamily="18" charset="0"/>
                <a:cs typeface="Times New Roman" pitchFamily="18" charset="0"/>
              </a:rPr>
              <a:t> and B. </a:t>
            </a:r>
            <a:r>
              <a:rPr lang="en-IN" sz="1500" dirty="0" err="1" smtClean="0">
                <a:latin typeface="Times New Roman" pitchFamily="18" charset="0"/>
                <a:cs typeface="Times New Roman" pitchFamily="18" charset="0"/>
              </a:rPr>
              <a:t>Zelizer</a:t>
            </a:r>
            <a:r>
              <a:rPr lang="en-IN" sz="1500" dirty="0" smtClean="0">
                <a:latin typeface="Times New Roman" pitchFamily="18" charset="0"/>
                <a:cs typeface="Times New Roman" pitchFamily="18" charset="0"/>
              </a:rPr>
              <a:t>, “Fake news in context,” in Understanding and Addressing the Disinformation Ecosystem. Philadelphia, PA, USA: Annenberg School for Communication, Apr. 2017, pp. 1–4.</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S. </a:t>
            </a:r>
            <a:r>
              <a:rPr lang="en-IN" sz="1600" dirty="0" err="1" smtClean="0">
                <a:latin typeface="Times New Roman" pitchFamily="18" charset="0"/>
                <a:cs typeface="Times New Roman" pitchFamily="18" charset="0"/>
              </a:rPr>
              <a:t>Zaryan</a:t>
            </a:r>
            <a:r>
              <a:rPr lang="en-IN" sz="1600" dirty="0" smtClean="0">
                <a:latin typeface="Times New Roman" pitchFamily="18" charset="0"/>
                <a:cs typeface="Times New Roman" pitchFamily="18" charset="0"/>
              </a:rPr>
              <a:t>, “Truth and trust: How audiences are making sense of fake news,” M.S. thesis, Media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Studies, Lund Univ. Publications Student Papers, Stockholm, Sweden, Jun. 2017. [Online]. Available: https://lup.lub.lu.se/student-papers/search/publication/8906886 </a:t>
            </a:r>
          </a:p>
          <a:p>
            <a:pPr algn="just">
              <a:lnSpc>
                <a:spcPct val="170000"/>
              </a:lnSpc>
            </a:pPr>
            <a:r>
              <a:rPr lang="en-IN" sz="1600" dirty="0" smtClean="0">
                <a:latin typeface="Times New Roman" pitchFamily="18" charset="0"/>
                <a:cs typeface="Times New Roman" pitchFamily="18" charset="0"/>
              </a:rPr>
              <a:t>[7] S. </a:t>
            </a:r>
            <a:r>
              <a:rPr lang="en-IN" sz="1600" dirty="0" err="1" smtClean="0">
                <a:latin typeface="Times New Roman" pitchFamily="18" charset="0"/>
                <a:cs typeface="Times New Roman" pitchFamily="18" charset="0"/>
              </a:rPr>
              <a:t>Vosoughi</a:t>
            </a:r>
            <a:r>
              <a:rPr lang="en-IN" sz="1600" dirty="0" smtClean="0">
                <a:latin typeface="Times New Roman" pitchFamily="18" charset="0"/>
                <a:cs typeface="Times New Roman" pitchFamily="18" charset="0"/>
              </a:rPr>
              <a:t>, D. Roy, and S. Aral, “The spread of true and false news online,” Science, vol. 359, no. 6380, pp. 1146–1151, Mar. 2018. </a:t>
            </a:r>
          </a:p>
          <a:p>
            <a:pPr algn="just">
              <a:lnSpc>
                <a:spcPct val="170000"/>
              </a:lnSpc>
            </a:pPr>
            <a:r>
              <a:rPr lang="en-IN" sz="1600" dirty="0" smtClean="0">
                <a:latin typeface="Times New Roman" pitchFamily="18" charset="0"/>
                <a:cs typeface="Times New Roman" pitchFamily="18" charset="0"/>
              </a:rPr>
              <a:t>[8] R. </a:t>
            </a:r>
            <a:r>
              <a:rPr lang="en-IN" sz="1600" dirty="0" err="1" smtClean="0">
                <a:latin typeface="Times New Roman" pitchFamily="18" charset="0"/>
                <a:cs typeface="Times New Roman" pitchFamily="18" charset="0"/>
              </a:rPr>
              <a:t>Sequeira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Gayen</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Ganguly</a:t>
            </a:r>
            <a:r>
              <a:rPr lang="en-IN" sz="1600" dirty="0" smtClean="0">
                <a:latin typeface="Times New Roman" pitchFamily="18" charset="0"/>
                <a:cs typeface="Times New Roman" pitchFamily="18" charset="0"/>
              </a:rPr>
              <a:t>, S. K. </a:t>
            </a:r>
            <a:r>
              <a:rPr lang="en-IN" sz="1600" dirty="0" err="1" smtClean="0">
                <a:latin typeface="Times New Roman" pitchFamily="18" charset="0"/>
                <a:cs typeface="Times New Roman" pitchFamily="18" charset="0"/>
              </a:rPr>
              <a:t>Dandapat</a:t>
            </a:r>
            <a:r>
              <a:rPr lang="en-IN" sz="1600" dirty="0" smtClean="0">
                <a:latin typeface="Times New Roman" pitchFamily="18" charset="0"/>
                <a:cs typeface="Times New Roman" pitchFamily="18" charset="0"/>
              </a:rPr>
              <a:t>, and J. Chandra, “A large-scale study of the Twitter follower network to characterize the spread of prescription drug abuse tweets,” IEEE Trans.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Social Syst., vol. 6, no. 6, pp. 1232–1244, Dec. 2019. </a:t>
            </a:r>
          </a:p>
          <a:p>
            <a:pPr algn="just">
              <a:lnSpc>
                <a:spcPct val="170000"/>
              </a:lnSpc>
            </a:pPr>
            <a:r>
              <a:rPr lang="en-IN" sz="1600" dirty="0" smtClean="0">
                <a:latin typeface="Times New Roman" pitchFamily="18" charset="0"/>
                <a:cs typeface="Times New Roman" pitchFamily="18" charset="0"/>
              </a:rPr>
              <a:t>[9] </a:t>
            </a:r>
            <a:r>
              <a:rPr lang="en-IN" sz="1600" dirty="0" err="1" smtClean="0">
                <a:latin typeface="Times New Roman" pitchFamily="18" charset="0"/>
                <a:cs typeface="Times New Roman" pitchFamily="18" charset="0"/>
              </a:rPr>
              <a:t>Politifact</a:t>
            </a:r>
            <a:r>
              <a:rPr lang="en-IN" sz="1600" dirty="0" smtClean="0">
                <a:latin typeface="Times New Roman" pitchFamily="18" charset="0"/>
                <a:cs typeface="Times New Roman" pitchFamily="18" charset="0"/>
              </a:rPr>
              <a:t> News Dataset. Accessed: Mar. 31, 2020. [Online]. Available: http://www.politifact.com/ </a:t>
            </a:r>
          </a:p>
          <a:p>
            <a:pPr algn="just">
              <a:lnSpc>
                <a:spcPct val="170000"/>
              </a:lnSpc>
            </a:pPr>
            <a:r>
              <a:rPr lang="en-IN" sz="1600" dirty="0" smtClean="0">
                <a:latin typeface="Times New Roman" pitchFamily="18" charset="0"/>
                <a:cs typeface="Times New Roman" pitchFamily="18" charset="0"/>
              </a:rPr>
              <a:t>[10] The </a:t>
            </a:r>
            <a:r>
              <a:rPr lang="en-IN" sz="1600" dirty="0" err="1" smtClean="0">
                <a:latin typeface="Times New Roman" pitchFamily="18" charset="0"/>
                <a:cs typeface="Times New Roman" pitchFamily="18" charset="0"/>
              </a:rPr>
              <a:t>Washingtonpost</a:t>
            </a:r>
            <a:r>
              <a:rPr lang="en-IN" sz="1600" dirty="0" smtClean="0">
                <a:latin typeface="Times New Roman" pitchFamily="18" charset="0"/>
                <a:cs typeface="Times New Roman" pitchFamily="18" charset="0"/>
              </a:rPr>
              <a:t> Fact Checker. Accessed: Mar. 31, 2020. [Online]. Available: https://www.washingtonpost.com/news/fact-checker</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1258</TotalTime>
  <Words>1621</Words>
  <Application>Microsoft Office PowerPoint</Application>
  <PresentationFormat>On-screen Show (4:3)</PresentationFormat>
  <Paragraphs>66</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WELFake Word Embedding Over Linguistic Features for Fake News Detection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2021-05-20T14:22:37Z</dcterms:modified>
</cp:coreProperties>
</file>