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Service-based Resilience via Shared Protection in Mission-critical Embedded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Mission-critical networks, which for example can be found in autonomous cars and avionics, are complex systems with a multitude of interconnected embedded nodes and various service demands. Their resilience against failures and attacks is a crucial property and has to be already considered in their design phase. In this paper, we introduce a novel approach for optimal joint service allocation and routing, leveraging virtualized embedded devices and shared backup capacity for the fault-tolerant design of mission-critical networks. This approach operates in phases utilizing multiple optimization models. Furthermore, we propose a new heuristic that ensures resource efficiency and </a:t>
            </a:r>
            <a:r>
              <a:rPr lang="en-IN" sz="2000" dirty="0" err="1" smtClean="0">
                <a:latin typeface="Times New Roman" pitchFamily="18" charset="0"/>
                <a:cs typeface="Times New Roman" pitchFamily="18" charset="0"/>
              </a:rPr>
              <a:t>faulttolerance</a:t>
            </a:r>
            <a:r>
              <a:rPr lang="en-IN" sz="2000" dirty="0" smtClean="0">
                <a:latin typeface="Times New Roman" pitchFamily="18" charset="0"/>
                <a:cs typeface="Times New Roman" pitchFamily="18" charset="0"/>
              </a:rPr>
              <a:t> against single node and link failures as pre-requisite for resilience. Our experiments for different application scenarios indicate that our heuristic achieves results close to the optimum and provides 50% of capacity gain compared to a dedicated capacity protection scheme. Moreover, our heuristic ensures </a:t>
            </a:r>
            <a:r>
              <a:rPr lang="en-IN" sz="2000" dirty="0" err="1" smtClean="0">
                <a:latin typeface="Times New Roman" pitchFamily="18" charset="0"/>
                <a:cs typeface="Times New Roman" pitchFamily="18" charset="0"/>
              </a:rPr>
              <a:t>faulttolerance</a:t>
            </a:r>
            <a:r>
              <a:rPr lang="en-IN" sz="2000" dirty="0" smtClean="0">
                <a:latin typeface="Times New Roman" pitchFamily="18" charset="0"/>
                <a:cs typeface="Times New Roman" pitchFamily="18" charset="0"/>
              </a:rPr>
              <a:t> against at least 90% of all potential single node failures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embedded security methods have been found ad-hoc, passive and strongly rely on building and maintaining trust. </a:t>
            </a:r>
          </a:p>
          <a:p>
            <a:pPr algn="just">
              <a:lnSpc>
                <a:spcPct val="150000"/>
              </a:lnSpc>
            </a:pPr>
            <a:r>
              <a:rPr lang="en-IN" sz="2000" dirty="0" smtClean="0">
                <a:latin typeface="Times New Roman" pitchFamily="18" charset="0"/>
                <a:cs typeface="Times New Roman" pitchFamily="18" charset="0"/>
              </a:rPr>
              <a:t>To the best of our knowledge to date, no existing embedded security </a:t>
            </a:r>
            <a:r>
              <a:rPr lang="en-IN" sz="2000" dirty="0" err="1" smtClean="0">
                <a:latin typeface="Times New Roman" pitchFamily="18" charset="0"/>
                <a:cs typeface="Times New Roman" pitchFamily="18" charset="0"/>
              </a:rPr>
              <a:t>microarchitecture</a:t>
            </a:r>
            <a:r>
              <a:rPr lang="en-IN" sz="2000" dirty="0" smtClean="0">
                <a:latin typeface="Times New Roman" pitchFamily="18" charset="0"/>
                <a:cs typeface="Times New Roman" pitchFamily="18" charset="0"/>
              </a:rPr>
              <a:t> or defence mechanism provides continuity of data stream or security once trust has broken.</a:t>
            </a:r>
          </a:p>
          <a:p>
            <a:pPr algn="just">
              <a:lnSpc>
                <a:spcPct val="150000"/>
              </a:lnSpc>
            </a:pPr>
            <a:r>
              <a:rPr lang="en-IN" sz="2000" dirty="0" smtClean="0">
                <a:latin typeface="Times New Roman" pitchFamily="18" charset="0"/>
                <a:cs typeface="Times New Roman" pitchFamily="18" charset="0"/>
              </a:rPr>
              <a:t>The existing embedded systems lack the capability to respond against attacks, making a need for active response against attacks a fundamental security requirement for cyber resilient embedded systems. </a:t>
            </a:r>
          </a:p>
          <a:p>
            <a:pPr algn="just">
              <a:lnSpc>
                <a:spcPct val="150000"/>
              </a:lnSpc>
            </a:pPr>
            <a:r>
              <a:rPr lang="en-IN" sz="2000" dirty="0" smtClean="0">
                <a:latin typeface="Times New Roman" pitchFamily="18" charset="0"/>
                <a:cs typeface="Times New Roman" pitchFamily="18" charset="0"/>
              </a:rPr>
              <a:t>Nevertheless, constantly evolving cyber attacks demand continuous </a:t>
            </a:r>
            <a:r>
              <a:rPr lang="en-IN" sz="2000" dirty="0" err="1" smtClean="0">
                <a:latin typeface="Times New Roman" pitchFamily="18" charset="0"/>
                <a:cs typeface="Times New Roman" pitchFamily="18" charset="0"/>
              </a:rPr>
              <a:t>reevaluation</a:t>
            </a:r>
            <a:r>
              <a:rPr lang="en-IN" sz="2000" dirty="0" smtClean="0">
                <a:latin typeface="Times New Roman" pitchFamily="18" charset="0"/>
                <a:cs typeface="Times New Roman" pitchFamily="18" charset="0"/>
              </a:rPr>
              <a:t> for effective response and mitigation strategies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Implement the column generation method to enhance our previous model and to solve the extended problem for larger topologies and service overlays more effectively. </a:t>
            </a:r>
          </a:p>
          <a:p>
            <a:pPr algn="just">
              <a:lnSpc>
                <a:spcPct val="150000"/>
              </a:lnSpc>
            </a:pPr>
            <a:r>
              <a:rPr lang="en-IN" sz="2000" dirty="0" smtClean="0">
                <a:latin typeface="Times New Roman" pitchFamily="18" charset="0"/>
                <a:cs typeface="Times New Roman" pitchFamily="18" charset="0"/>
              </a:rPr>
              <a:t>The resulting model provides fault-tolerance against all single node failures.</a:t>
            </a:r>
          </a:p>
          <a:p>
            <a:pPr algn="just">
              <a:lnSpc>
                <a:spcPct val="150000"/>
              </a:lnSpc>
            </a:pPr>
            <a:r>
              <a:rPr lang="en-IN" sz="2000" dirty="0" smtClean="0">
                <a:latin typeface="Times New Roman" pitchFamily="18" charset="0"/>
                <a:cs typeface="Times New Roman" pitchFamily="18" charset="0"/>
              </a:rPr>
              <a:t>we introduce our service-based resilience model and the optimization models for the resilient service deployment and routing problem under shared backup capacity.</a:t>
            </a:r>
          </a:p>
          <a:p>
            <a:pPr algn="just">
              <a:lnSpc>
                <a:spcPct val="150000"/>
              </a:lnSpc>
            </a:pPr>
            <a:r>
              <a:rPr lang="en-IN" sz="2000" dirty="0" smtClean="0">
                <a:latin typeface="Times New Roman" pitchFamily="18" charset="0"/>
                <a:cs typeface="Times New Roman" pitchFamily="18" charset="0"/>
              </a:rPr>
              <a:t>Some other related studies present the optimization problems with resilience constraints.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paper establishes a strong need for embedded cyber resilience for smart technologies, due to lack of active detection, response and recovery security functionalities within existing embedded security systems. </a:t>
            </a:r>
          </a:p>
          <a:p>
            <a:pPr algn="just">
              <a:lnSpc>
                <a:spcPct val="150000"/>
              </a:lnSpc>
            </a:pPr>
            <a:r>
              <a:rPr lang="en-IN" sz="2000" dirty="0" smtClean="0">
                <a:latin typeface="Times New Roman" pitchFamily="18" charset="0"/>
                <a:cs typeface="Times New Roman" pitchFamily="18" charset="0"/>
              </a:rPr>
              <a:t>This is due to the majority of embedded security technologies being guided by trust, which has been compromised due to a lack of runtime monitoring and system-level visibility of resources and system activities. </a:t>
            </a:r>
          </a:p>
          <a:p>
            <a:pPr algn="just">
              <a:lnSpc>
                <a:spcPct val="150000"/>
              </a:lnSpc>
            </a:pPr>
            <a:r>
              <a:rPr lang="en-IN" sz="2000" dirty="0" smtClean="0">
                <a:latin typeface="Times New Roman" pitchFamily="18" charset="0"/>
                <a:cs typeface="Times New Roman" pitchFamily="18" charset="0"/>
              </a:rPr>
              <a:t>Therefore, this paper proposed three embedded </a:t>
            </a:r>
            <a:r>
              <a:rPr lang="en-IN" sz="2000" dirty="0" err="1" smtClean="0">
                <a:latin typeface="Times New Roman" pitchFamily="18" charset="0"/>
                <a:cs typeface="Times New Roman" pitchFamily="18" charset="0"/>
              </a:rPr>
              <a:t>microarchitectural</a:t>
            </a:r>
            <a:r>
              <a:rPr lang="en-IN" sz="2000" dirty="0" smtClean="0">
                <a:latin typeface="Times New Roman" pitchFamily="18" charset="0"/>
                <a:cs typeface="Times New Roman" pitchFamily="18" charset="0"/>
              </a:rPr>
              <a:t> characteristics, allowing independent active runtime system monitoring and active response functions to enhance, maintain and ensure secure operation during the life cycle of the device.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Minimizing the total path length can be considered as both performance and cost optimization. </a:t>
            </a:r>
          </a:p>
          <a:p>
            <a:pPr algn="just">
              <a:lnSpc>
                <a:spcPct val="150000"/>
              </a:lnSpc>
            </a:pPr>
            <a:r>
              <a:rPr lang="en-IN" sz="2000" dirty="0" smtClean="0">
                <a:latin typeface="Times New Roman" pitchFamily="18" charset="0"/>
                <a:cs typeface="Times New Roman" pitchFamily="18" charset="0"/>
              </a:rPr>
              <a:t>That is, allocating shorter paths enables establishing low-latency communications, i.e., here with less hops, and decreasing the number of occupied links, which is especially important for mission-critical networks to reduce the cost and the complexity of the system.</a:t>
            </a:r>
          </a:p>
          <a:p>
            <a:pPr algn="just">
              <a:lnSpc>
                <a:spcPct val="150000"/>
              </a:lnSpc>
            </a:pPr>
            <a:r>
              <a:rPr lang="en-IN" sz="2000" dirty="0" smtClean="0">
                <a:latin typeface="Times New Roman" pitchFamily="18" charset="0"/>
                <a:cs typeface="Times New Roman" pitchFamily="18" charset="0"/>
              </a:rPr>
              <a:t>To measure the performance of our optimization scheme and heuristic, we considered a number of scenarios and used a set of metrics.</a:t>
            </a:r>
          </a:p>
          <a:p>
            <a:pPr algn="just">
              <a:lnSpc>
                <a:spcPct val="150000"/>
              </a:lnSpc>
            </a:pPr>
            <a:r>
              <a:rPr lang="en-IN" sz="2000" dirty="0" smtClean="0">
                <a:latin typeface="Times New Roman" pitchFamily="18" charset="0"/>
                <a:cs typeface="Times New Roman" pitchFamily="18" charset="0"/>
              </a:rPr>
              <a:t>We evaluated the performance of the optimization models and the heuristic for different types of topologies and service overlays.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79008"/>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Intelligent Manufacturing in the Context of Industry 4.0: A Review</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R. Y. Zhong, X. Xu, E. Klotz, and S. T. Newman,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 It thus enables companies to cope with the challenges of producing increasingly individualized products with a short lead-time to market and higher quality.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Integrated Sensor Electronics with Self-X Capabilities for Advanced Sensory Systems as a Baseline for Industry 4.0</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A. Koenig,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The increasingly rich and diverse portfolio of sensors and application domains, e.g., Industry 4.0 and general intelligent systems, requires flexible, increasingly generic, accurate, and long-term dependable integrated electronics realizations.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435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Wireless Sensor Network Virtualization: A Survey</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I. Khan, F. Belqasmi, R. Glitho, N. Crespi, M. Morrow, and P. Polakos,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Wireless Sensor Networks (WSNs) are the key components of the emerging Internet-of-Things (IoT) paradigm. They are now ubiquitous and used in a plurality of application domains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Overlay Virtualized Wireless Sensor Networks for Application in Industrial Internet of Things: A review</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M. Nkomo, G. P. Hancke, A. M. Abu-Mahfouz, S. Sinha, and A. J. Onumanyi,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 In particular, an area of interest that concerns the use of WSNs in </a:t>
                      </a:r>
                      <a:r>
                        <a:rPr lang="en-US" sz="1800" dirty="0" err="1">
                          <a:solidFill>
                            <a:srgbClr val="333333"/>
                          </a:solidFill>
                          <a:latin typeface="Times New Roman"/>
                          <a:ea typeface="Calibri"/>
                          <a:cs typeface="Latha"/>
                        </a:rPr>
                        <a:t>IIoT</a:t>
                      </a:r>
                      <a:r>
                        <a:rPr lang="en-US" sz="1800" dirty="0">
                          <a:solidFill>
                            <a:srgbClr val="333333"/>
                          </a:solidFill>
                          <a:latin typeface="Times New Roman"/>
                          <a:ea typeface="Calibri"/>
                          <a:cs typeface="Latha"/>
                        </a:rPr>
                        <a:t> is the concept of sensor network virtualization and overlay networks.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p:cNvPicPr>
            <a:picLocks noGrp="1" noChangeAspect="1" noChangeArrowheads="1"/>
          </p:cNvPicPr>
          <p:nvPr>
            <p:ph idx="1"/>
          </p:nvPr>
        </p:nvPicPr>
        <p:blipFill>
          <a:blip r:embed="rId2"/>
          <a:srcRect/>
          <a:stretch>
            <a:fillRect/>
          </a:stretch>
        </p:blipFill>
        <p:spPr bwMode="auto">
          <a:xfrm>
            <a:off x="1828800" y="1524000"/>
            <a:ext cx="6096000" cy="47243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buNone/>
            </a:pPr>
            <a:r>
              <a:rPr lang="en-IN" sz="2000" dirty="0" smtClean="0">
                <a:latin typeface="Times New Roman" pitchFamily="18" charset="0"/>
                <a:cs typeface="Times New Roman" pitchFamily="18" charset="0"/>
              </a:rPr>
              <a:t>    Mission-critical systems typically include several </a:t>
            </a:r>
            <a:r>
              <a:rPr lang="en-IN" sz="2000" dirty="0" err="1" smtClean="0">
                <a:latin typeface="Times New Roman" pitchFamily="18" charset="0"/>
                <a:cs typeface="Times New Roman" pitchFamily="18" charset="0"/>
              </a:rPr>
              <a:t>safetycritical</a:t>
            </a:r>
            <a:r>
              <a:rPr lang="en-IN" sz="2000" dirty="0" smtClean="0">
                <a:latin typeface="Times New Roman" pitchFamily="18" charset="0"/>
                <a:cs typeface="Times New Roman" pitchFamily="18" charset="0"/>
              </a:rPr>
              <a:t> services, which require considering their resilience against failures and attacks and already at the design stage. In this study, we present a service-based network design in which we embed an overlay of services and the traffic demands as well as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requirements between them in a mission-critical embedded network in a fault-tolerant manner. Extending our previous work in [10], we formulate the joint service deployment and routing problem as a series of optimization models to obtain a resource-efficient and resilient network model that provides fault-tolerance against single link and node failures leveraging shared backup protection and service migration schemes. To solve larger problem instances, we apply the column generation method in our optimization models. As finding the optimal solution for that joint problem is known to be NP-hard, we also propose a heuristic.</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R. Y. </a:t>
            </a:r>
            <a:r>
              <a:rPr lang="en-IN" sz="1600" dirty="0" err="1" smtClean="0">
                <a:latin typeface="Times New Roman" pitchFamily="18" charset="0"/>
                <a:cs typeface="Times New Roman" pitchFamily="18" charset="0"/>
              </a:rPr>
              <a:t>Zhong</a:t>
            </a:r>
            <a:r>
              <a:rPr lang="en-IN" sz="1600" dirty="0" smtClean="0">
                <a:latin typeface="Times New Roman" pitchFamily="18" charset="0"/>
                <a:cs typeface="Times New Roman" pitchFamily="18" charset="0"/>
              </a:rPr>
              <a:t>, X.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E. Klotz, and S. T. Newman, “Intelligent Manufacturing in the Context of Industry 4.0: A Review,” Engineering, vol. 3, no. 5, pp. 616 – 630, 2017. </a:t>
            </a:r>
          </a:p>
          <a:p>
            <a:pPr algn="just">
              <a:lnSpc>
                <a:spcPct val="160000"/>
              </a:lnSpc>
            </a:pPr>
            <a:r>
              <a:rPr lang="en-IN" sz="1600" dirty="0" smtClean="0">
                <a:latin typeface="Times New Roman" pitchFamily="18" charset="0"/>
                <a:cs typeface="Times New Roman" pitchFamily="18" charset="0"/>
              </a:rPr>
              <a:t>[2] A. Koenig, “Integrated Sensor Electronics with Self-X Capabilities for Advanced Sensory Systems as a Baseline for Industry 4.0,” in 19th ITG/GMA-Symposium of Sensors and Measuring Systems, pp. 1–4, 2018. </a:t>
            </a:r>
          </a:p>
          <a:p>
            <a:pPr algn="just">
              <a:lnSpc>
                <a:spcPct val="160000"/>
              </a:lnSpc>
            </a:pPr>
            <a:r>
              <a:rPr lang="en-IN" sz="1600" dirty="0" smtClean="0">
                <a:latin typeface="Times New Roman" pitchFamily="18" charset="0"/>
                <a:cs typeface="Times New Roman" pitchFamily="18" charset="0"/>
              </a:rPr>
              <a:t>[3] O. </a:t>
            </a:r>
            <a:r>
              <a:rPr lang="en-IN" sz="1600" dirty="0" err="1" smtClean="0">
                <a:latin typeface="Times New Roman" pitchFamily="18" charset="0"/>
                <a:cs typeface="Times New Roman" pitchFamily="18" charset="0"/>
              </a:rPr>
              <a:t>Burkacky</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Deichmann</a:t>
            </a:r>
            <a:r>
              <a:rPr lang="en-IN" sz="1600" dirty="0" smtClean="0">
                <a:latin typeface="Times New Roman" pitchFamily="18" charset="0"/>
                <a:cs typeface="Times New Roman" pitchFamily="18" charset="0"/>
              </a:rPr>
              <a:t>, G. Doll, and C. </a:t>
            </a:r>
            <a:r>
              <a:rPr lang="en-IN" sz="1600" dirty="0" err="1" smtClean="0">
                <a:latin typeface="Times New Roman" pitchFamily="18" charset="0"/>
                <a:cs typeface="Times New Roman" pitchFamily="18" charset="0"/>
              </a:rPr>
              <a:t>Knochenhauer</a:t>
            </a:r>
            <a:r>
              <a:rPr lang="en-IN" sz="1600" dirty="0" smtClean="0">
                <a:latin typeface="Times New Roman" pitchFamily="18" charset="0"/>
                <a:cs typeface="Times New Roman" pitchFamily="18" charset="0"/>
              </a:rPr>
              <a:t>, Rethinking Car Software and Electronics Architecture. McKinsey &amp; Co, 2020. </a:t>
            </a:r>
          </a:p>
          <a:p>
            <a:pPr algn="just">
              <a:lnSpc>
                <a:spcPct val="160000"/>
              </a:lnSpc>
            </a:pPr>
            <a:r>
              <a:rPr lang="en-IN" sz="1600" dirty="0" smtClean="0">
                <a:latin typeface="Times New Roman" pitchFamily="18" charset="0"/>
                <a:cs typeface="Times New Roman" pitchFamily="18" charset="0"/>
              </a:rPr>
              <a:t>[4] Automotive Virtual Platform Specification. GENIVI, Jul 2020. </a:t>
            </a:r>
          </a:p>
          <a:p>
            <a:pPr algn="just">
              <a:lnSpc>
                <a:spcPct val="160000"/>
              </a:lnSpc>
            </a:pPr>
            <a:r>
              <a:rPr lang="en-IN" sz="1600" dirty="0" smtClean="0">
                <a:latin typeface="Times New Roman" pitchFamily="18" charset="0"/>
                <a:cs typeface="Times New Roman" pitchFamily="18" charset="0"/>
              </a:rPr>
              <a:t>[5] Future Airborne Capability Environment (FACE) Technical Standard Edition 3.1. The Open Group, Jul 2020. </a:t>
            </a:r>
          </a:p>
          <a:p>
            <a:pPr algn="just">
              <a:lnSpc>
                <a:spcPct val="160000"/>
              </a:lnSpc>
            </a:pPr>
            <a:r>
              <a:rPr lang="en-IN" sz="1600" dirty="0" smtClean="0">
                <a:latin typeface="Times New Roman" pitchFamily="18" charset="0"/>
                <a:cs typeface="Times New Roman" pitchFamily="18" charset="0"/>
              </a:rPr>
              <a:t>[6] I. Khan, F. </a:t>
            </a:r>
            <a:r>
              <a:rPr lang="en-IN" sz="1600" dirty="0" err="1" smtClean="0">
                <a:latin typeface="Times New Roman" pitchFamily="18" charset="0"/>
                <a:cs typeface="Times New Roman" pitchFamily="18" charset="0"/>
              </a:rPr>
              <a:t>Belqasmi</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Glitho</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Crespi</a:t>
            </a:r>
            <a:r>
              <a:rPr lang="en-IN" sz="1600" dirty="0" smtClean="0">
                <a:latin typeface="Times New Roman" pitchFamily="18" charset="0"/>
                <a:cs typeface="Times New Roman" pitchFamily="18" charset="0"/>
              </a:rPr>
              <a:t>, M. Morrow, and P. </a:t>
            </a:r>
            <a:r>
              <a:rPr lang="en-IN" sz="1600" dirty="0" err="1" smtClean="0">
                <a:latin typeface="Times New Roman" pitchFamily="18" charset="0"/>
                <a:cs typeface="Times New Roman" pitchFamily="18" charset="0"/>
              </a:rPr>
              <a:t>Polakos</a:t>
            </a:r>
            <a:r>
              <a:rPr lang="en-IN" sz="1600" dirty="0" smtClean="0">
                <a:latin typeface="Times New Roman" pitchFamily="18" charset="0"/>
                <a:cs typeface="Times New Roman" pitchFamily="18" charset="0"/>
              </a:rPr>
              <a:t>, “Wireless Sensor Network Virtualization: A Survey,” IEEE Comm. Surveys and Tutorials, vol. 18, no. 1, pp. 553 – 576, 2016.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[7] M. </a:t>
            </a:r>
            <a:r>
              <a:rPr lang="en-IN" sz="1600" dirty="0" err="1" smtClean="0">
                <a:latin typeface="Times New Roman" pitchFamily="18" charset="0"/>
                <a:cs typeface="Times New Roman" pitchFamily="18" charset="0"/>
              </a:rPr>
              <a:t>Nkomo</a:t>
            </a:r>
            <a:r>
              <a:rPr lang="en-IN" sz="1600" dirty="0" smtClean="0">
                <a:latin typeface="Times New Roman" pitchFamily="18" charset="0"/>
                <a:cs typeface="Times New Roman" pitchFamily="18" charset="0"/>
              </a:rPr>
              <a:t>, G. P. </a:t>
            </a:r>
            <a:r>
              <a:rPr lang="en-IN" sz="1600" dirty="0" err="1" smtClean="0">
                <a:latin typeface="Times New Roman" pitchFamily="18" charset="0"/>
                <a:cs typeface="Times New Roman" pitchFamily="18" charset="0"/>
              </a:rPr>
              <a:t>Hancke</a:t>
            </a:r>
            <a:r>
              <a:rPr lang="en-IN" sz="1600" dirty="0" smtClean="0">
                <a:latin typeface="Times New Roman" pitchFamily="18" charset="0"/>
                <a:cs typeface="Times New Roman" pitchFamily="18" charset="0"/>
              </a:rPr>
              <a:t>, A. M. Abu-Mahfouz, S. </a:t>
            </a:r>
            <a:r>
              <a:rPr lang="en-IN" sz="1600" dirty="0" err="1" smtClean="0">
                <a:latin typeface="Times New Roman" pitchFamily="18" charset="0"/>
                <a:cs typeface="Times New Roman" pitchFamily="18" charset="0"/>
              </a:rPr>
              <a:t>Sinha</a:t>
            </a:r>
            <a:r>
              <a:rPr lang="en-IN" sz="1600" dirty="0" smtClean="0">
                <a:latin typeface="Times New Roman" pitchFamily="18" charset="0"/>
                <a:cs typeface="Times New Roman" pitchFamily="18" charset="0"/>
              </a:rPr>
              <a:t>, and A. J. </a:t>
            </a:r>
            <a:r>
              <a:rPr lang="en-IN" sz="1600" dirty="0" err="1" smtClean="0">
                <a:latin typeface="Times New Roman" pitchFamily="18" charset="0"/>
                <a:cs typeface="Times New Roman" pitchFamily="18" charset="0"/>
              </a:rPr>
              <a:t>Onumanyi</a:t>
            </a:r>
            <a:r>
              <a:rPr lang="en-IN" sz="1600" dirty="0" smtClean="0">
                <a:latin typeface="Times New Roman" pitchFamily="18" charset="0"/>
                <a:cs typeface="Times New Roman" pitchFamily="18" charset="0"/>
              </a:rPr>
              <a:t>, “Overlay Virtualized Wireless Sensor Networks for Application in Industrial Internet of Things: A review,” Sensors, vol. 18, no. 10, pp. 1–33, 2018.</a:t>
            </a:r>
          </a:p>
          <a:p>
            <a:pPr algn="just">
              <a:lnSpc>
                <a:spcPct val="170000"/>
              </a:lnSpc>
            </a:pPr>
            <a:r>
              <a:rPr lang="en-IN" sz="1600" dirty="0" smtClean="0">
                <a:latin typeface="Times New Roman" pitchFamily="18" charset="0"/>
                <a:cs typeface="Times New Roman" pitchFamily="18" charset="0"/>
              </a:rPr>
              <a:t>[8] K. Ogawa, H. </a:t>
            </a:r>
            <a:r>
              <a:rPr lang="en-IN" sz="1600" dirty="0" err="1" smtClean="0">
                <a:latin typeface="Times New Roman" pitchFamily="18" charset="0"/>
                <a:cs typeface="Times New Roman" pitchFamily="18" charset="0"/>
              </a:rPr>
              <a:t>Sekine</a:t>
            </a:r>
            <a:r>
              <a:rPr lang="en-IN" sz="1600" dirty="0" smtClean="0">
                <a:latin typeface="Times New Roman" pitchFamily="18" charset="0"/>
                <a:cs typeface="Times New Roman" pitchFamily="18" charset="0"/>
              </a:rPr>
              <a:t>, K. Kanai, K. Nakamura, H. </a:t>
            </a:r>
            <a:r>
              <a:rPr lang="en-IN" sz="1600" dirty="0" err="1" smtClean="0">
                <a:latin typeface="Times New Roman" pitchFamily="18" charset="0"/>
                <a:cs typeface="Times New Roman" pitchFamily="18" charset="0"/>
              </a:rPr>
              <a:t>Kanemitsu</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Katto</a:t>
            </a:r>
            <a:r>
              <a:rPr lang="en-IN" sz="1600" dirty="0" smtClean="0">
                <a:latin typeface="Times New Roman" pitchFamily="18" charset="0"/>
                <a:cs typeface="Times New Roman" pitchFamily="18" charset="0"/>
              </a:rPr>
              <a:t>, and H. </a:t>
            </a:r>
            <a:r>
              <a:rPr lang="en-IN" sz="1600" dirty="0" err="1" smtClean="0">
                <a:latin typeface="Times New Roman" pitchFamily="18" charset="0"/>
                <a:cs typeface="Times New Roman" pitchFamily="18" charset="0"/>
              </a:rPr>
              <a:t>Nakazato</a:t>
            </a:r>
            <a:r>
              <a:rPr lang="en-IN" sz="1600" dirty="0" smtClean="0">
                <a:latin typeface="Times New Roman" pitchFamily="18" charset="0"/>
                <a:cs typeface="Times New Roman" pitchFamily="18" charset="0"/>
              </a:rPr>
              <a:t>, “Performance Evaluations of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Device Virtualization for Efficient Resource Utilization,” in Global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Summit (</a:t>
            </a:r>
            <a:r>
              <a:rPr lang="en-IN" sz="1600" dirty="0" err="1" smtClean="0">
                <a:latin typeface="Times New Roman" pitchFamily="18" charset="0"/>
                <a:cs typeface="Times New Roman" pitchFamily="18" charset="0"/>
              </a:rPr>
              <a:t>GIoTS</a:t>
            </a:r>
            <a:r>
              <a:rPr lang="en-IN" sz="1600" dirty="0" smtClean="0">
                <a:latin typeface="Times New Roman" pitchFamily="18" charset="0"/>
                <a:cs typeface="Times New Roman" pitchFamily="18" charset="0"/>
              </a:rPr>
              <a:t>), pp. 1–6, 2019. </a:t>
            </a:r>
          </a:p>
          <a:p>
            <a:pPr algn="just">
              <a:lnSpc>
                <a:spcPct val="170000"/>
              </a:lnSpc>
            </a:pPr>
            <a:r>
              <a:rPr lang="en-IN" sz="1600" dirty="0" smtClean="0">
                <a:latin typeface="Times New Roman" pitchFamily="18" charset="0"/>
                <a:cs typeface="Times New Roman" pitchFamily="18" charset="0"/>
              </a:rPr>
              <a:t>[9] P. </a:t>
            </a:r>
            <a:r>
              <a:rPr lang="en-IN" sz="1600" dirty="0" err="1" smtClean="0">
                <a:latin typeface="Times New Roman" pitchFamily="18" charset="0"/>
                <a:cs typeface="Times New Roman" pitchFamily="18" charset="0"/>
              </a:rPr>
              <a:t>Karhula</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Janak</a:t>
            </a:r>
            <a:r>
              <a:rPr lang="en-IN" sz="1600" dirty="0" smtClean="0">
                <a:latin typeface="Times New Roman" pitchFamily="18" charset="0"/>
                <a:cs typeface="Times New Roman" pitchFamily="18" charset="0"/>
              </a:rPr>
              <a:t>, and H. </a:t>
            </a:r>
            <a:r>
              <a:rPr lang="en-IN" sz="1600" dirty="0" err="1" smtClean="0">
                <a:latin typeface="Times New Roman" pitchFamily="18" charset="0"/>
                <a:cs typeface="Times New Roman" pitchFamily="18" charset="0"/>
              </a:rPr>
              <a:t>Schulzrinne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Checkpointing</a:t>
            </a:r>
            <a:r>
              <a:rPr lang="en-IN" sz="1600" dirty="0" smtClean="0">
                <a:latin typeface="Times New Roman" pitchFamily="18" charset="0"/>
                <a:cs typeface="Times New Roman" pitchFamily="18" charset="0"/>
              </a:rPr>
              <a:t> and Migration of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Edge Functions,” in 2nd Int. Workshop on Edge Systems, Analytics and Networking, </a:t>
            </a:r>
            <a:r>
              <a:rPr lang="en-IN" sz="1600" dirty="0" err="1" smtClean="0">
                <a:latin typeface="Times New Roman" pitchFamily="18" charset="0"/>
                <a:cs typeface="Times New Roman" pitchFamily="18" charset="0"/>
              </a:rPr>
              <a:t>EdgeSys</a:t>
            </a:r>
            <a:r>
              <a:rPr lang="en-IN" sz="1600" dirty="0" smtClean="0">
                <a:latin typeface="Times New Roman" pitchFamily="18" charset="0"/>
                <a:cs typeface="Times New Roman" pitchFamily="18" charset="0"/>
              </a:rPr>
              <a:t>, pp. 60–65, ACM, 2019. </a:t>
            </a:r>
          </a:p>
          <a:p>
            <a:pPr algn="just">
              <a:lnSpc>
                <a:spcPct val="170000"/>
              </a:lnSpc>
            </a:pPr>
            <a:r>
              <a:rPr lang="en-IN" sz="1600" dirty="0" smtClean="0">
                <a:latin typeface="Times New Roman" pitchFamily="18" charset="0"/>
                <a:cs typeface="Times New Roman" pitchFamily="18" charset="0"/>
              </a:rPr>
              <a:t>[10] D. </a:t>
            </a:r>
            <a:r>
              <a:rPr lang="en-IN" sz="1600" dirty="0" err="1" smtClean="0">
                <a:latin typeface="Times New Roman" pitchFamily="18" charset="0"/>
                <a:cs typeface="Times New Roman" pitchFamily="18" charset="0"/>
              </a:rPr>
              <a:t>Ergenc</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Rak</a:t>
            </a:r>
            <a:r>
              <a:rPr lang="en-IN" sz="1600" dirty="0" smtClean="0">
                <a:latin typeface="Times New Roman" pitchFamily="18" charset="0"/>
                <a:cs typeface="Times New Roman" pitchFamily="18" charset="0"/>
              </a:rPr>
              <a:t>, and M. Fischer, “Service-Based Resilience for Embedded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Networks,” in 50th IEEE/IFIP International Conf. on Dependable Systems and Networks (DSN), pp. 540–551, 2020. </a:t>
            </a:r>
          </a:p>
          <a:p>
            <a:pPr algn="just">
              <a:lnSpc>
                <a:spcPct val="170000"/>
              </a:lnSpc>
            </a:pPr>
            <a:r>
              <a:rPr lang="en-IN" sz="1600" dirty="0" smtClean="0">
                <a:latin typeface="Times New Roman" pitchFamily="18" charset="0"/>
                <a:cs typeface="Times New Roman" pitchFamily="18" charset="0"/>
              </a:rPr>
              <a:t>[11] G. </a:t>
            </a:r>
            <a:r>
              <a:rPr lang="en-IN" sz="1600" dirty="0" err="1" smtClean="0">
                <a:latin typeface="Times New Roman" pitchFamily="18" charset="0"/>
                <a:cs typeface="Times New Roman" pitchFamily="18" charset="0"/>
              </a:rPr>
              <a:t>Heiser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Virtualizing</a:t>
            </a:r>
            <a:r>
              <a:rPr lang="en-IN" sz="1600" dirty="0" smtClean="0">
                <a:latin typeface="Times New Roman" pitchFamily="18" charset="0"/>
                <a:cs typeface="Times New Roman" pitchFamily="18" charset="0"/>
              </a:rPr>
              <a:t> embedded systems – why bother?,” in 48th ACM/EDAC/IEEE Design Automation Conf. (DAC), pp. 901–905, 2011.</a:t>
            </a:r>
          </a:p>
          <a:p>
            <a:pPr algn="just">
              <a:lnSpc>
                <a:spcPct val="170000"/>
              </a:lnSpc>
            </a:pP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1396</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Service-based Resilience via Shared Protection in Mission-critical Embedded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2021-05-20T14:05:10Z</dcterms:modified>
</cp:coreProperties>
</file>