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PINE Universal Deep Embedding for Graph Nodes via Partial Permutation Invariant Set Functions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Graph node embedding aims at learning a vector representation for all nodes given a graph. It is a central problem in many machine learning tasks (e.g., node classification, recommendation, community detection). The key problem in graph node embedding lies in how to define the dependence to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Existing approaches specify (either explicitly or implicitly) certain dependencies on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which may lead to loss of subtle but important structural information within the graph and other dependencies among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This intrigues us to ask the question: can we design a model to give the adaptive flexibility of dependencies to each node’s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this paper, we propose a novel graph node embedding method (named PINE) via a novel notion of partial permutation invariant set function, to capture any possible dependence. Our method 1) can learn an arbitrary form of the representation function from the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without losing any potential dependence structures, and 2) is applicable to both homogeneous and heterogeneous graph embedding, the latter of which is challenged by the diversity of node types. Furthermore, we provide theoretical guarantee for the representation capability of our method for general homogeneous and heterogeneous graphs. Empirical evaluation results on benchmark data sets show that our proposed PINE method outperforms the state-of-the-art approaches on producing node vectors for various learning tasks of both homogeneous and heterogeneous graphs.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Network embedding aims to preserve vertex similarity in an embedding space. </a:t>
            </a:r>
          </a:p>
          <a:p>
            <a:pPr algn="just">
              <a:lnSpc>
                <a:spcPct val="150000"/>
              </a:lnSpc>
            </a:pPr>
            <a:r>
              <a:rPr lang="en-IN" sz="2000" dirty="0" smtClean="0">
                <a:latin typeface="Times New Roman" pitchFamily="18" charset="0"/>
                <a:cs typeface="Times New Roman" pitchFamily="18" charset="0"/>
              </a:rPr>
              <a:t>Existing approaches usually define the similarity by direct links or common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between nodes, i.e. structural equivalence. </a:t>
            </a:r>
          </a:p>
          <a:p>
            <a:pPr algn="just">
              <a:lnSpc>
                <a:spcPct val="150000"/>
              </a:lnSpc>
            </a:pPr>
            <a:r>
              <a:rPr lang="en-IN" sz="2000" dirty="0" smtClean="0">
                <a:latin typeface="Times New Roman" pitchFamily="18" charset="0"/>
                <a:cs typeface="Times New Roman" pitchFamily="18" charset="0"/>
              </a:rPr>
              <a:t>Regular equivalence is defined in a recursive way that two regularly equivalent vertexes have network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which are also regularly equivalent.</a:t>
            </a:r>
          </a:p>
          <a:p>
            <a:pPr algn="just">
              <a:lnSpc>
                <a:spcPct val="150000"/>
              </a:lnSpc>
            </a:pPr>
            <a:r>
              <a:rPr lang="en-IN" sz="2000" dirty="0" smtClean="0">
                <a:latin typeface="Times New Roman" pitchFamily="18" charset="0"/>
                <a:cs typeface="Times New Roman" pitchFamily="18" charset="0"/>
              </a:rPr>
              <a:t>Most of the existing network embedding methods are developed along the line of preserving observed pair-wise similarity and structural equivalence.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Both </a:t>
            </a:r>
            <a:r>
              <a:rPr lang="en-IN" sz="2000" dirty="0" err="1" smtClean="0">
                <a:latin typeface="Times New Roman" pitchFamily="18" charset="0"/>
                <a:cs typeface="Times New Roman" pitchFamily="18" charset="0"/>
              </a:rPr>
              <a:t>deepwalk</a:t>
            </a:r>
            <a:r>
              <a:rPr lang="en-IN" sz="2000" dirty="0" smtClean="0">
                <a:latin typeface="Times New Roman" pitchFamily="18" charset="0"/>
                <a:cs typeface="Times New Roman" pitchFamily="18" charset="0"/>
              </a:rPr>
              <a:t>  and node2vec are graph embedding methods to solve the node embedding problem. </a:t>
            </a:r>
          </a:p>
          <a:p>
            <a:pPr algn="just">
              <a:lnSpc>
                <a:spcPct val="150000"/>
              </a:lnSpc>
            </a:pPr>
            <a:r>
              <a:rPr lang="en-IN" sz="2000" dirty="0" smtClean="0">
                <a:latin typeface="Times New Roman" pitchFamily="18" charset="0"/>
                <a:cs typeface="Times New Roman" pitchFamily="18" charset="0"/>
              </a:rPr>
              <a:t>They convert the graph structures into a sequential context format with random walk.</a:t>
            </a:r>
          </a:p>
          <a:p>
            <a:pPr algn="just">
              <a:lnSpc>
                <a:spcPct val="150000"/>
              </a:lnSpc>
            </a:pPr>
            <a:r>
              <a:rPr lang="en-IN" sz="2000" dirty="0" smtClean="0">
                <a:latin typeface="Times New Roman" pitchFamily="18" charset="0"/>
                <a:cs typeface="Times New Roman" pitchFamily="18" charset="0"/>
              </a:rPr>
              <a:t>Although both of PINE and GIN study the </a:t>
            </a:r>
            <a:r>
              <a:rPr lang="en-IN" sz="2000" dirty="0" err="1" smtClean="0">
                <a:latin typeface="Times New Roman" pitchFamily="18" charset="0"/>
                <a:cs typeface="Times New Roman" pitchFamily="18" charset="0"/>
              </a:rPr>
              <a:t>neighborhood’s</a:t>
            </a:r>
            <a:r>
              <a:rPr lang="en-IN" sz="2000" dirty="0" smtClean="0">
                <a:latin typeface="Times New Roman" pitchFamily="18" charset="0"/>
                <a:cs typeface="Times New Roman" pitchFamily="18" charset="0"/>
              </a:rPr>
              <a:t> embedding construction strategy, they are formulated in different problem settings. GIN focuses on solving the Isomorphism of graphs and obtaining the MLP formulation of the embedding generation.</a:t>
            </a:r>
          </a:p>
          <a:p>
            <a:pPr algn="just">
              <a:lnSpc>
                <a:spcPct val="150000"/>
              </a:lnSpc>
            </a:pPr>
            <a:r>
              <a:rPr lang="en-IN" sz="2000" dirty="0" smtClean="0">
                <a:latin typeface="Times New Roman" pitchFamily="18" charset="0"/>
                <a:cs typeface="Times New Roman" pitchFamily="18" charset="0"/>
              </a:rPr>
              <a:t>This is a joint optimization problem: both the embedding vectors x v ’s and the embedding functions are jointly optimized.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set of centralities  have been proposed to study how to capture the structural information better. Since each of them only captures one aspect of structural information, a certain centrality cannot well support different networks and applications. </a:t>
            </a:r>
          </a:p>
          <a:p>
            <a:pPr algn="just">
              <a:lnSpc>
                <a:spcPct val="150000"/>
              </a:lnSpc>
            </a:pPr>
            <a:r>
              <a:rPr lang="en-IN" sz="2000" dirty="0" smtClean="0">
                <a:latin typeface="Times New Roman" pitchFamily="18" charset="0"/>
                <a:cs typeface="Times New Roman" pitchFamily="18" charset="0"/>
              </a:rPr>
              <a:t>In addition, the hand-crafted manner of designing centrality measures makes them less comprehensive to incorporate regular equivalence related information. </a:t>
            </a:r>
          </a:p>
          <a:p>
            <a:pPr algn="just">
              <a:lnSpc>
                <a:spcPct val="150000"/>
              </a:lnSpc>
            </a:pPr>
            <a:r>
              <a:rPr lang="en-IN" sz="2000" dirty="0" smtClean="0">
                <a:latin typeface="Times New Roman" pitchFamily="18" charset="0"/>
                <a:cs typeface="Times New Roman" pitchFamily="18" charset="0"/>
              </a:rPr>
              <a:t>Struc2vec learns latent representations for the structural identity of nodes. Due to its high computational complexity, we use the combination of all optimizations proposed in the paper for large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GIN learns the graph embedding by aggregating all the embedding vectors for all nodes in a graph. </a:t>
            </a:r>
          </a:p>
          <a:p>
            <a:pPr algn="just">
              <a:lnSpc>
                <a:spcPct val="150000"/>
              </a:lnSpc>
            </a:pPr>
            <a:r>
              <a:rPr lang="en-IN" sz="2000" dirty="0" smtClean="0">
                <a:latin typeface="Times New Roman" pitchFamily="18" charset="0"/>
                <a:cs typeface="Times New Roman" pitchFamily="18" charset="0"/>
              </a:rPr>
              <a:t>Therefore, GIN can be utilized to compute the node embedding as well although they emphasize the performance on graph classification empirically.</a:t>
            </a:r>
          </a:p>
          <a:p>
            <a:pPr algn="just">
              <a:lnSpc>
                <a:spcPct val="150000"/>
              </a:lnSpc>
            </a:pPr>
            <a:r>
              <a:rPr lang="en-IN" sz="2000" dirty="0" smtClean="0">
                <a:latin typeface="Times New Roman" pitchFamily="18" charset="0"/>
                <a:cs typeface="Times New Roman" pitchFamily="18" charset="0"/>
              </a:rPr>
              <a:t>We take the five largest groups to evaluate the performance of methods. Users and tags are two types of nodes.</a:t>
            </a:r>
          </a:p>
          <a:p>
            <a:pPr algn="just">
              <a:lnSpc>
                <a:spcPct val="150000"/>
              </a:lnSpc>
            </a:pPr>
            <a:r>
              <a:rPr lang="en-IN" sz="2000" dirty="0" smtClean="0">
                <a:latin typeface="Times New Roman" pitchFamily="18" charset="0"/>
                <a:cs typeface="Times New Roman" pitchFamily="18" charset="0"/>
              </a:rPr>
              <a:t>These heterogeneous graph datasets were introduced in Graph Transformer Networks (GTN) to show the performance on heterogeneous graph node classification performance. For the ACM, it is a citation network. The learning goal is to distinguish the categories of papers which are presented as nodes in the graph.</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Graph embedding techniques, applications, and performance: A survey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P. Goyal and E. Ferrara,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Graphs, such as social networks, word co-occurrence networks, and communication networks, occur naturally in various real-world applications.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comprehensive survey of graph embedding: Problems, techniques and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Cai, V. W. Zheng, and K. C. Chang,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survey, we conduct a comprehensive review of the literature in graph embedding.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Node classification in social networks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Bhagat, G. Cormode, and S. Muthukrishnan,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Compared with the traditional classification problem, we should not only use the node features, but also consider about the relationship between nodes. </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The link-prediction problem for social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D. Liben-Nowell and J. Kleinberg,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Experiments on large co-authorship networks suggest that information about future interactions can be extracted from network topology alone, and that fairly subtle measures for detecting node proximity can outperform more direct measures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905000" y="1371600"/>
            <a:ext cx="65532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To summarize the whole paper, we propose PINE, a general graph embedding solution with the novel notion of partial permutation invariant set function, that in principle can capture arbitrary dependence among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and automatically decide the significance of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nodes at different distance for both homogeneous and heterogeneous graphs. We provide a theoretical guarantee for the effectiveness of the whole model. Through extensive experimental evaluation, we show that PINE offers better performance on both homogeneous and heterogeneous graphs, compared to stochastic trajectories based, matrix analytics based and graph neural network based state-of-the-art algorithms. For the future work, Our model can also be extended to more general cases, e.g., involving the rich content information out of graph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structures.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P. </a:t>
            </a:r>
            <a:r>
              <a:rPr lang="en-IN" sz="1700" dirty="0" err="1" smtClean="0">
                <a:latin typeface="Times New Roman" pitchFamily="18" charset="0"/>
                <a:cs typeface="Times New Roman" pitchFamily="18" charset="0"/>
              </a:rPr>
              <a:t>Goyal</a:t>
            </a:r>
            <a:r>
              <a:rPr lang="en-IN" sz="1700" dirty="0" smtClean="0">
                <a:latin typeface="Times New Roman" pitchFamily="18" charset="0"/>
                <a:cs typeface="Times New Roman" pitchFamily="18" charset="0"/>
              </a:rPr>
              <a:t> and E. Ferrara, “Graph embedding techniques, applications, and performance: A survey,” Knowledge-Based Systems, vol. 151, pp. 78–94, 2018. </a:t>
            </a:r>
          </a:p>
          <a:p>
            <a:pPr algn="just">
              <a:lnSpc>
                <a:spcPct val="160000"/>
              </a:lnSpc>
            </a:pPr>
            <a:r>
              <a:rPr lang="en-IN" sz="1700" dirty="0" smtClean="0">
                <a:latin typeface="Times New Roman" pitchFamily="18" charset="0"/>
                <a:cs typeface="Times New Roman" pitchFamily="18" charset="0"/>
              </a:rPr>
              <a:t>[2] H. </a:t>
            </a:r>
            <a:r>
              <a:rPr lang="en-IN" sz="1700" dirty="0" err="1" smtClean="0">
                <a:latin typeface="Times New Roman" pitchFamily="18" charset="0"/>
                <a:cs typeface="Times New Roman" pitchFamily="18" charset="0"/>
              </a:rPr>
              <a:t>Cai</a:t>
            </a:r>
            <a:r>
              <a:rPr lang="en-IN" sz="1700" dirty="0" smtClean="0">
                <a:latin typeface="Times New Roman" pitchFamily="18" charset="0"/>
                <a:cs typeface="Times New Roman" pitchFamily="18" charset="0"/>
              </a:rPr>
              <a:t>, V. W. </a:t>
            </a:r>
            <a:r>
              <a:rPr lang="en-IN" sz="1700" dirty="0" err="1" smtClean="0">
                <a:latin typeface="Times New Roman" pitchFamily="18" charset="0"/>
                <a:cs typeface="Times New Roman" pitchFamily="18" charset="0"/>
              </a:rPr>
              <a:t>Zheng</a:t>
            </a:r>
            <a:r>
              <a:rPr lang="en-IN" sz="1700" dirty="0" smtClean="0">
                <a:latin typeface="Times New Roman" pitchFamily="18" charset="0"/>
                <a:cs typeface="Times New Roman" pitchFamily="18" charset="0"/>
              </a:rPr>
              <a:t>, and K. C. Chang, “A comprehensive survey of graph embedding: Problems, techniques and applications,” </a:t>
            </a:r>
            <a:r>
              <a:rPr lang="en-IN" sz="1700" dirty="0" err="1" smtClean="0">
                <a:latin typeface="Times New Roman" pitchFamily="18" charset="0"/>
                <a:cs typeface="Times New Roman" pitchFamily="18" charset="0"/>
              </a:rPr>
              <a:t>CoRR</a:t>
            </a:r>
            <a:r>
              <a:rPr lang="en-IN" sz="1700" dirty="0" smtClean="0">
                <a:latin typeface="Times New Roman" pitchFamily="18" charset="0"/>
                <a:cs typeface="Times New Roman" pitchFamily="18" charset="0"/>
              </a:rPr>
              <a:t>, vol. abs/1709.07604, 2017. </a:t>
            </a:r>
          </a:p>
          <a:p>
            <a:pPr algn="just">
              <a:lnSpc>
                <a:spcPct val="160000"/>
              </a:lnSpc>
            </a:pPr>
            <a:r>
              <a:rPr lang="en-IN" sz="1700" dirty="0" smtClean="0">
                <a:latin typeface="Times New Roman" pitchFamily="18" charset="0"/>
                <a:cs typeface="Times New Roman" pitchFamily="18" charset="0"/>
              </a:rPr>
              <a:t>[3] S. </a:t>
            </a:r>
            <a:r>
              <a:rPr lang="en-IN" sz="1700" dirty="0" err="1" smtClean="0">
                <a:latin typeface="Times New Roman" pitchFamily="18" charset="0"/>
                <a:cs typeface="Times New Roman" pitchFamily="18" charset="0"/>
              </a:rPr>
              <a:t>Bhagat</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Cormode</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Muthukrishnan</a:t>
            </a:r>
            <a:r>
              <a:rPr lang="en-IN" sz="1700" dirty="0" smtClean="0">
                <a:latin typeface="Times New Roman" pitchFamily="18" charset="0"/>
                <a:cs typeface="Times New Roman" pitchFamily="18" charset="0"/>
              </a:rPr>
              <a:t>, “Node classification in social networks,” in Social network data analytics. Springer, 2011, pp. 115–148. </a:t>
            </a:r>
          </a:p>
          <a:p>
            <a:pPr algn="just">
              <a:lnSpc>
                <a:spcPct val="160000"/>
              </a:lnSpc>
            </a:pPr>
            <a:r>
              <a:rPr lang="en-IN" sz="1700" dirty="0" smtClean="0">
                <a:latin typeface="Times New Roman" pitchFamily="18" charset="0"/>
                <a:cs typeface="Times New Roman" pitchFamily="18" charset="0"/>
              </a:rPr>
              <a:t>[4] D. </a:t>
            </a:r>
            <a:r>
              <a:rPr lang="en-IN" sz="1700" dirty="0" err="1" smtClean="0">
                <a:latin typeface="Times New Roman" pitchFamily="18" charset="0"/>
                <a:cs typeface="Times New Roman" pitchFamily="18" charset="0"/>
              </a:rPr>
              <a:t>Liben-Nowell</a:t>
            </a:r>
            <a:r>
              <a:rPr lang="en-IN" sz="1700" dirty="0" smtClean="0">
                <a:latin typeface="Times New Roman" pitchFamily="18" charset="0"/>
                <a:cs typeface="Times New Roman" pitchFamily="18" charset="0"/>
              </a:rPr>
              <a:t> and J. Kleinberg, “The link-prediction problem for social networks,” journal of the Association for Information Science and Technology, vol. 58, no. 7, pp. 1019–1031, 2007. </a:t>
            </a:r>
          </a:p>
          <a:p>
            <a:pPr algn="just">
              <a:lnSpc>
                <a:spcPct val="160000"/>
              </a:lnSpc>
            </a:pPr>
            <a:r>
              <a:rPr lang="en-IN" sz="1700" dirty="0" smtClean="0">
                <a:latin typeface="Times New Roman" pitchFamily="18" charset="0"/>
                <a:cs typeface="Times New Roman" pitchFamily="18" charset="0"/>
              </a:rPr>
              <a:t>[5] S. </a:t>
            </a:r>
            <a:r>
              <a:rPr lang="en-IN" sz="1700" dirty="0" err="1" smtClean="0">
                <a:latin typeface="Times New Roman" pitchFamily="18" charset="0"/>
                <a:cs typeface="Times New Roman" pitchFamily="18" charset="0"/>
              </a:rPr>
              <a:t>Fortunato</a:t>
            </a:r>
            <a:r>
              <a:rPr lang="en-IN" sz="1700" dirty="0" smtClean="0">
                <a:latin typeface="Times New Roman" pitchFamily="18" charset="0"/>
                <a:cs typeface="Times New Roman" pitchFamily="18" charset="0"/>
              </a:rPr>
              <a:t>, “Community detection in graphs,” Physics reports, vol. 486, no. 3-5, pp. 75–174, 2010.</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X. Yu, X.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Y. Sun, Q. </a:t>
            </a:r>
            <a:r>
              <a:rPr lang="en-IN" sz="1800" dirty="0" err="1" smtClean="0">
                <a:latin typeface="Times New Roman" pitchFamily="18" charset="0"/>
                <a:cs typeface="Times New Roman" pitchFamily="18" charset="0"/>
              </a:rPr>
              <a:t>Gu</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Sturt</a:t>
            </a:r>
            <a:r>
              <a:rPr lang="en-IN" sz="1800" dirty="0" smtClean="0">
                <a:latin typeface="Times New Roman" pitchFamily="18" charset="0"/>
                <a:cs typeface="Times New Roman" pitchFamily="18" charset="0"/>
              </a:rPr>
              <a:t>, U. </a:t>
            </a:r>
            <a:r>
              <a:rPr lang="en-IN" sz="1800" dirty="0" err="1" smtClean="0">
                <a:latin typeface="Times New Roman" pitchFamily="18" charset="0"/>
                <a:cs typeface="Times New Roman" pitchFamily="18" charset="0"/>
              </a:rPr>
              <a:t>Khandelwal</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Norick</a:t>
            </a:r>
            <a:r>
              <a:rPr lang="en-IN" sz="1800" dirty="0" smtClean="0">
                <a:latin typeface="Times New Roman" pitchFamily="18" charset="0"/>
                <a:cs typeface="Times New Roman" pitchFamily="18" charset="0"/>
              </a:rPr>
              <a:t>, and J. Han, “Personalized entity recommendation: A heterogeneous information network approach,” in WSDM, 2014, pp. 283–292. </a:t>
            </a:r>
          </a:p>
          <a:p>
            <a:pPr algn="just">
              <a:lnSpc>
                <a:spcPct val="170000"/>
              </a:lnSpc>
            </a:pPr>
            <a:r>
              <a:rPr lang="en-IN" sz="1800" dirty="0" smtClean="0">
                <a:latin typeface="Times New Roman" pitchFamily="18" charset="0"/>
                <a:cs typeface="Times New Roman" pitchFamily="18" charset="0"/>
              </a:rPr>
              <a:t>[7] W. Hamilton, R. Ying, and J. </a:t>
            </a:r>
            <a:r>
              <a:rPr lang="en-IN" sz="1800" dirty="0" err="1" smtClean="0">
                <a:latin typeface="Times New Roman" pitchFamily="18" charset="0"/>
                <a:cs typeface="Times New Roman" pitchFamily="18" charset="0"/>
              </a:rPr>
              <a:t>Leskovec</a:t>
            </a:r>
            <a:r>
              <a:rPr lang="en-IN" sz="1800" dirty="0" smtClean="0">
                <a:latin typeface="Times New Roman" pitchFamily="18" charset="0"/>
                <a:cs typeface="Times New Roman" pitchFamily="18" charset="0"/>
              </a:rPr>
              <a:t>, “Representation learning on graphs: Methods and applications,” </a:t>
            </a:r>
            <a:r>
              <a:rPr lang="en-IN" sz="1800" dirty="0" err="1" smtClean="0">
                <a:latin typeface="Times New Roman" pitchFamily="18" charset="0"/>
                <a:cs typeface="Times New Roman" pitchFamily="18" charset="0"/>
              </a:rPr>
              <a:t>CoRR</a:t>
            </a:r>
            <a:r>
              <a:rPr lang="en-IN" sz="1800" dirty="0" smtClean="0">
                <a:latin typeface="Times New Roman" pitchFamily="18" charset="0"/>
                <a:cs typeface="Times New Roman" pitchFamily="18" charset="0"/>
              </a:rPr>
              <a:t>, vol. abs/1709.05584, 2017.</a:t>
            </a:r>
          </a:p>
          <a:p>
            <a:pPr algn="just">
              <a:lnSpc>
                <a:spcPct val="170000"/>
              </a:lnSpc>
            </a:pPr>
            <a:r>
              <a:rPr lang="en-IN" sz="1800" dirty="0" smtClean="0">
                <a:latin typeface="Times New Roman" pitchFamily="18" charset="0"/>
                <a:cs typeface="Times New Roman" pitchFamily="18" charset="0"/>
              </a:rPr>
              <a:t>[8] B. </a:t>
            </a:r>
            <a:r>
              <a:rPr lang="en-IN" sz="1800" dirty="0" err="1" smtClean="0">
                <a:latin typeface="Times New Roman" pitchFamily="18" charset="0"/>
                <a:cs typeface="Times New Roman" pitchFamily="18" charset="0"/>
              </a:rPr>
              <a:t>Perozzi</a:t>
            </a:r>
            <a:r>
              <a:rPr lang="en-IN" sz="1800" dirty="0" smtClean="0">
                <a:latin typeface="Times New Roman" pitchFamily="18" charset="0"/>
                <a:cs typeface="Times New Roman" pitchFamily="18" charset="0"/>
              </a:rPr>
              <a:t>, R. Al-</a:t>
            </a:r>
            <a:r>
              <a:rPr lang="en-IN" sz="1800" dirty="0" err="1" smtClean="0">
                <a:latin typeface="Times New Roman" pitchFamily="18" charset="0"/>
                <a:cs typeface="Times New Roman" pitchFamily="18" charset="0"/>
              </a:rPr>
              <a:t>Rfou</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Skiena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Deepwalk</a:t>
            </a:r>
            <a:r>
              <a:rPr lang="en-IN" sz="1800" dirty="0" smtClean="0">
                <a:latin typeface="Times New Roman" pitchFamily="18" charset="0"/>
                <a:cs typeface="Times New Roman" pitchFamily="18" charset="0"/>
              </a:rPr>
              <a:t>: Online learning of social representations,” in KDD, 2014, pp. 701–710. </a:t>
            </a:r>
          </a:p>
          <a:p>
            <a:pPr algn="just">
              <a:lnSpc>
                <a:spcPct val="170000"/>
              </a:lnSpc>
            </a:pPr>
            <a:r>
              <a:rPr lang="en-IN" sz="1800" dirty="0" smtClean="0">
                <a:latin typeface="Times New Roman" pitchFamily="18" charset="0"/>
                <a:cs typeface="Times New Roman" pitchFamily="18" charset="0"/>
              </a:rPr>
              <a:t>[9] A. Grover and J. </a:t>
            </a:r>
            <a:r>
              <a:rPr lang="en-IN" sz="1800" dirty="0" err="1" smtClean="0">
                <a:latin typeface="Times New Roman" pitchFamily="18" charset="0"/>
                <a:cs typeface="Times New Roman" pitchFamily="18" charset="0"/>
              </a:rPr>
              <a:t>Leskovec</a:t>
            </a:r>
            <a:r>
              <a:rPr lang="en-IN" sz="1800" dirty="0" smtClean="0">
                <a:latin typeface="Times New Roman" pitchFamily="18" charset="0"/>
                <a:cs typeface="Times New Roman" pitchFamily="18" charset="0"/>
              </a:rPr>
              <a:t>, “node2vec: Scalable feature learning for networks,” in KDD, 2016, pp. 855–864. </a:t>
            </a:r>
          </a:p>
          <a:p>
            <a:pPr algn="just">
              <a:lnSpc>
                <a:spcPct val="170000"/>
              </a:lnSpc>
            </a:pPr>
            <a:r>
              <a:rPr lang="en-IN" sz="1800" dirty="0" smtClean="0">
                <a:latin typeface="Times New Roman" pitchFamily="18" charset="0"/>
                <a:cs typeface="Times New Roman" pitchFamily="18" charset="0"/>
              </a:rPr>
              <a:t>[10] Y. Dong, N. V. </a:t>
            </a:r>
            <a:r>
              <a:rPr lang="en-IN" sz="1800" dirty="0" err="1" smtClean="0">
                <a:latin typeface="Times New Roman" pitchFamily="18" charset="0"/>
                <a:cs typeface="Times New Roman" pitchFamily="18" charset="0"/>
              </a:rPr>
              <a:t>Chawla</a:t>
            </a:r>
            <a:r>
              <a:rPr lang="en-IN" sz="1800" dirty="0" smtClean="0">
                <a:latin typeface="Times New Roman" pitchFamily="18" charset="0"/>
                <a:cs typeface="Times New Roman" pitchFamily="18" charset="0"/>
              </a:rPr>
              <a:t>, and A. Swami, “metapath2vec: Scalable representation learning for heterogeneous networks,” in KDD, 2017, pp. 135–144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1364</Words>
  <Application>Microsoft Office PowerPoint</Application>
  <PresentationFormat>On-screen Show (4:3)</PresentationFormat>
  <Paragraphs>69</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PINE Universal Deep Embedding for Graph Nodes via Partial Permutation Invariant Set Functions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2021-05-20T15:31:07Z</dcterms:modified>
</cp:coreProperties>
</file>