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Open Named Entity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from Embedding Distribution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this paper, we report our discovery on named entity distribution in a general word embedding space, which helps an open definition on multilingual named entity definition rather than previous closed and constraint definition on named entities through a named entity dictionary, which is usually derived from human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and replies on schedule update. Our initial visualization of monolingual word embeddings indicates named entities tend to gather together despite of named entity types and language difference, which enable us to model all named entities using a specific geometric structure inside embedding space, namely, the named entity </a:t>
            </a:r>
            <a:r>
              <a:rPr lang="en-IN" sz="2000" dirty="0" err="1" smtClean="0">
                <a:latin typeface="Times New Roman" pitchFamily="18" charset="0"/>
                <a:cs typeface="Times New Roman" pitchFamily="18" charset="0"/>
              </a:rPr>
              <a:t>hypersphere</a:t>
            </a:r>
            <a:r>
              <a:rPr lang="en-IN" sz="2000" dirty="0" smtClean="0">
                <a:latin typeface="Times New Roman" pitchFamily="18" charset="0"/>
                <a:cs typeface="Times New Roman" pitchFamily="18" charset="0"/>
              </a:rPr>
              <a:t>. For monolingual cases, the proposed named entity model gives an open description of diverse named entity types and different languages. For cross-lingual cases, mapping the proposed named entity model provides a novel way to build a named entity dataset for resource-poor languages. At last, the proposed named entity model may be shown as a handy clue to enhance state-of-the-art named entity recognition systems generally.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present a novel neural network architecture that automatically detects word- and character-level features using a hybrid bidirectional LSTM and CNN architecture, eliminating the need for most feature engineering. </a:t>
            </a:r>
          </a:p>
          <a:p>
            <a:pPr algn="just">
              <a:lnSpc>
                <a:spcPct val="150000"/>
              </a:lnSpc>
            </a:pPr>
            <a:r>
              <a:rPr lang="en-IN" sz="2000" dirty="0" smtClean="0">
                <a:latin typeface="Times New Roman" pitchFamily="18" charset="0"/>
                <a:cs typeface="Times New Roman" pitchFamily="18" charset="0"/>
              </a:rPr>
              <a:t>We also propose a novel method of encoding partial lexicon matches in neural networks and compare it to existing approaches.</a:t>
            </a:r>
          </a:p>
          <a:p>
            <a:pPr algn="just">
              <a:lnSpc>
                <a:spcPct val="150000"/>
              </a:lnSpc>
            </a:pPr>
            <a:r>
              <a:rPr lang="en-IN" sz="2000" dirty="0" smtClean="0">
                <a:latin typeface="Times New Roman" pitchFamily="18" charset="0"/>
                <a:cs typeface="Times New Roman" pitchFamily="18" charset="0"/>
              </a:rPr>
              <a:t>Preliminary evaluation of our partial matching lexicon algorithm suggests that performance could be further improved through more flexible application of existing lexicons. </a:t>
            </a:r>
          </a:p>
          <a:p>
            <a:pPr algn="just">
              <a:lnSpc>
                <a:spcPct val="150000"/>
              </a:lnSpc>
            </a:pPr>
            <a:r>
              <a:rPr lang="en-IN" sz="2000" dirty="0" smtClean="0">
                <a:latin typeface="Times New Roman" pitchFamily="18" charset="0"/>
                <a:cs typeface="Times New Roman" pitchFamily="18" charset="0"/>
              </a:rPr>
              <a:t>Evaluation of existing word embeddings suggests that the domain of training data is as important as the training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have been efforts to deal with the lack of annotation data in NE recognition by weak supervision and distant supervision methods . </a:t>
            </a:r>
          </a:p>
          <a:p>
            <a:pPr algn="just">
              <a:lnSpc>
                <a:spcPct val="150000"/>
              </a:lnSpc>
            </a:pPr>
            <a:r>
              <a:rPr lang="en-IN" sz="2000" dirty="0" smtClean="0">
                <a:latin typeface="Times New Roman" pitchFamily="18" charset="0"/>
                <a:cs typeface="Times New Roman" pitchFamily="18" charset="0"/>
              </a:rPr>
              <a:t>However, these methods still have certain requirements for annotation resources. </a:t>
            </a:r>
          </a:p>
          <a:p>
            <a:pPr algn="just">
              <a:lnSpc>
                <a:spcPct val="150000"/>
              </a:lnSpc>
            </a:pPr>
            <a:r>
              <a:rPr lang="en-IN" sz="2000" dirty="0" smtClean="0">
                <a:latin typeface="Times New Roman" pitchFamily="18" charset="0"/>
                <a:cs typeface="Times New Roman" pitchFamily="18" charset="0"/>
              </a:rPr>
              <a:t>Actually, the NE recognition task is not only a data annotation problem, but also an embedding distribution task generally related to common sense knowledge representation inside human language, which is hard to be defined by a fixed NE dictionary.</a:t>
            </a:r>
          </a:p>
          <a:p>
            <a:pPr algn="just">
              <a:lnSpc>
                <a:spcPct val="150000"/>
              </a:lnSpc>
            </a:pPr>
            <a:r>
              <a:rPr lang="en-IN" sz="2000" dirty="0" smtClean="0">
                <a:latin typeface="Times New Roman" pitchFamily="18" charset="0"/>
                <a:cs typeface="Times New Roman" pitchFamily="18" charset="0"/>
              </a:rPr>
              <a:t>This means that there will never be an NE dictionary that can stably, sufficiently represent the NE set for a language and all current NE dictionaries have to be frequently maintained</a:t>
            </a:r>
            <a:r>
              <a:rPr lang="en-IN" sz="2000" dirty="0" smtClean="0"/>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present a novel neural network architecture that automatically detects word- and character-level features using a hybrid bidirectional LSTM and CNN architecture, eliminating the need for most feature engineering.</a:t>
            </a:r>
          </a:p>
          <a:p>
            <a:pPr algn="just">
              <a:lnSpc>
                <a:spcPct val="150000"/>
              </a:lnSpc>
            </a:pPr>
            <a:r>
              <a:rPr lang="en-IN" sz="2000" dirty="0" smtClean="0">
                <a:latin typeface="Times New Roman" pitchFamily="18" charset="0"/>
                <a:cs typeface="Times New Roman" pitchFamily="18" charset="0"/>
              </a:rPr>
              <a:t>Unfortunately there are many limitations to the model proposed by </a:t>
            </a:r>
            <a:r>
              <a:rPr lang="en-IN" sz="2000" dirty="0" err="1" smtClean="0">
                <a:latin typeface="Times New Roman" pitchFamily="18" charset="0"/>
                <a:cs typeface="Times New Roman" pitchFamily="18" charset="0"/>
              </a:rPr>
              <a:t>Collobert</a:t>
            </a:r>
            <a:r>
              <a:rPr lang="en-IN" sz="2000" dirty="0" smtClean="0">
                <a:latin typeface="Times New Roman" pitchFamily="18" charset="0"/>
                <a:cs typeface="Times New Roman" pitchFamily="18" charset="0"/>
              </a:rPr>
              <a:t> et al. (2011b). First, it uses a simple feed-forward neural network, which restricts the use of context to a fixed sized window around each word – an approach that discards useful long-distance relations between words.</a:t>
            </a:r>
          </a:p>
          <a:p>
            <a:pPr algn="just">
              <a:lnSpc>
                <a:spcPct val="150000"/>
              </a:lnSpc>
            </a:pPr>
            <a:r>
              <a:rPr lang="en-IN" sz="2000" dirty="0" smtClean="0">
                <a:latin typeface="Times New Roman" pitchFamily="18" charset="0"/>
                <a:cs typeface="Times New Roman" pitchFamily="18" charset="0"/>
              </a:rPr>
              <a:t>A well-studied solution for a neural network to process variable length input and have long term memory is the recurrent neural network (RNN).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Most traditional high-performance sequence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models for NER are statistical models, including Hidden Markov Models (HMM) and Conditional Random Fields (CRF) [35], [36], which rely heavily on hand-crafted features and task-specific resources.</a:t>
            </a:r>
          </a:p>
          <a:p>
            <a:pPr algn="just">
              <a:lnSpc>
                <a:spcPct val="150000"/>
              </a:lnSpc>
            </a:pPr>
            <a:r>
              <a:rPr lang="en-IN" sz="2000" dirty="0" smtClean="0">
                <a:latin typeface="Times New Roman" pitchFamily="18" charset="0"/>
                <a:cs typeface="Times New Roman" pitchFamily="18" charset="0"/>
              </a:rPr>
              <a:t>we use the proposed named entity model to improve the performance of state-of-the-art NE recognition systems.</a:t>
            </a:r>
          </a:p>
          <a:p>
            <a:pPr algn="just">
              <a:lnSpc>
                <a:spcPct val="150000"/>
              </a:lnSpc>
            </a:pPr>
            <a:r>
              <a:rPr lang="en-IN" sz="2000" dirty="0" smtClean="0">
                <a:latin typeface="Times New Roman" pitchFamily="18" charset="0"/>
                <a:cs typeface="Times New Roman" pitchFamily="18" charset="0"/>
              </a:rPr>
              <a:t>The performance is evaluated jointly by two factors, calculating the ratio of NE from the dictionary that is included in the </a:t>
            </a:r>
            <a:r>
              <a:rPr lang="en-IN" sz="2000" dirty="0" err="1" smtClean="0">
                <a:latin typeface="Times New Roman" pitchFamily="18" charset="0"/>
                <a:cs typeface="Times New Roman" pitchFamily="18" charset="0"/>
              </a:rPr>
              <a:t>hypersphere</a:t>
            </a:r>
            <a:r>
              <a:rPr lang="en-IN" sz="2000" dirty="0" smtClean="0">
                <a:latin typeface="Times New Roman" pitchFamily="18" charset="0"/>
                <a:cs typeface="Times New Roman" pitchFamily="18" charset="0"/>
              </a:rPr>
              <a:t> (recall), and counting those NE inside the </a:t>
            </a:r>
            <a:r>
              <a:rPr lang="en-IN" sz="2000" dirty="0" err="1" smtClean="0">
                <a:latin typeface="Times New Roman" pitchFamily="18" charset="0"/>
                <a:cs typeface="Times New Roman" pitchFamily="18" charset="0"/>
              </a:rPr>
              <a:t>hypersphere</a:t>
            </a:r>
            <a:r>
              <a:rPr lang="en-IN" sz="2000" dirty="0" smtClean="0">
                <a:latin typeface="Times New Roman" pitchFamily="18" charset="0"/>
                <a:cs typeface="Times New Roman" pitchFamily="18" charset="0"/>
              </a:rPr>
              <a:t> but outside the dictionary (precision).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3156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Neural architectures for named entity recognition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G. Lample, M. Ballesteros, S. Subramanian, K. Kawakami, and C. Dyer,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State-of-the-art named entity recognition systems rely heavily on hand-crafted features and domain-specific knowledge in order to learn effectively from the small, supervised training corpora that are available.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Bipartite flat-graph network for nested named entity recognition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Y. Luo and H. Zhao,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richer representation learned from graph module carries the dependencies of inner entities and can be exploited to improve outermost entity predictions.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7900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Named entity recognition only from word embeddings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Luo, H. Zhao, and J. Zhan,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Deep neural network models have helped named entity (NE) recognition achieve amazing performance without handcrafting features.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Linguistic regularities in continuous space word representations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Mikolov, W. T. Yih, and G. Zweig,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We show that </a:t>
                      </a:r>
                      <a:r>
                        <a:rPr lang="en-US" sz="1600" dirty="0" err="1">
                          <a:latin typeface="Times New Roman"/>
                          <a:ea typeface="Calibri"/>
                          <a:cs typeface="Latha"/>
                        </a:rPr>
                        <a:t>Mikolov</a:t>
                      </a:r>
                      <a:r>
                        <a:rPr lang="en-US" sz="1600" dirty="0">
                          <a:latin typeface="Times New Roman"/>
                          <a:ea typeface="Calibri"/>
                          <a:cs typeface="Latha"/>
                        </a:rPr>
                        <a:t> et al.’s method of first adding and subtracting word vectors, and then searching for a word similar to the result, is equivalent to searching for a word that maximizes a linear combination of three </a:t>
                      </a:r>
                      <a:r>
                        <a:rPr lang="en-US" sz="1600" dirty="0" err="1">
                          <a:latin typeface="Times New Roman"/>
                          <a:ea typeface="Calibri"/>
                          <a:cs typeface="Latha"/>
                        </a:rPr>
                        <a:t>pairwise</a:t>
                      </a:r>
                      <a:r>
                        <a:rPr lang="en-US" sz="1600" dirty="0">
                          <a:latin typeface="Times New Roman"/>
                          <a:ea typeface="Calibri"/>
                          <a:cs typeface="Latha"/>
                        </a:rPr>
                        <a:t> word similarities.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752600" y="1371600"/>
            <a:ext cx="64770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1600" dirty="0" smtClean="0">
                <a:latin typeface="Times New Roman" pitchFamily="18" charset="0"/>
                <a:cs typeface="Times New Roman" pitchFamily="18" charset="0"/>
              </a:rPr>
              <a:t>     Named entities being an open set that keeps expanding are difficult to represent through a closed NE dictionary. This work mitigates significant defects in previous closed NE definitions and proposes a new open definition for NEs by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their embedding distributions with the least parameters. We visualize NE distributions in monolingual cases and perform effective isomorphism spaces mapping in cross-lingual case. According to our work, we demonstrate that common named entity types (PER, LOC, ORG) tend to be densely distributed in a </a:t>
            </a:r>
            <a:r>
              <a:rPr lang="en-IN" sz="1600" dirty="0" err="1" smtClean="0">
                <a:latin typeface="Times New Roman" pitchFamily="18" charset="0"/>
                <a:cs typeface="Times New Roman" pitchFamily="18" charset="0"/>
              </a:rPr>
              <a:t>hypersphere</a:t>
            </a:r>
            <a:r>
              <a:rPr lang="en-IN" sz="1600" dirty="0" smtClean="0">
                <a:latin typeface="Times New Roman" pitchFamily="18" charset="0"/>
                <a:cs typeface="Times New Roman" pitchFamily="18" charset="0"/>
              </a:rPr>
              <a:t> and it is possible to build a mapping between the NE distributions in embedding spaces to help cross-lingual NE recognition. Experimental results show that the distribution of named entities via mapping can be used as a good enough replacement for the original distribution. Then the discovery is used to build an NE dictionary for Indonesian being a truly low-resource language, which also gives satisfactory precision. Finally, our simple </a:t>
            </a:r>
            <a:r>
              <a:rPr lang="en-IN" sz="1600" dirty="0" err="1" smtClean="0">
                <a:latin typeface="Times New Roman" pitchFamily="18" charset="0"/>
                <a:cs typeface="Times New Roman" pitchFamily="18" charset="0"/>
              </a:rPr>
              <a:t>hypersphere</a:t>
            </a:r>
            <a:r>
              <a:rPr lang="en-IN" sz="1600" dirty="0" smtClean="0">
                <a:latin typeface="Times New Roman" pitchFamily="18" charset="0"/>
                <a:cs typeface="Times New Roman" pitchFamily="18" charset="0"/>
              </a:rPr>
              <a:t> features being the representation of NE likelihood can be used for enhancing </a:t>
            </a:r>
            <a:r>
              <a:rPr lang="en-IN" sz="1600" dirty="0" err="1" smtClean="0">
                <a:latin typeface="Times New Roman" pitchFamily="18" charset="0"/>
                <a:cs typeface="Times New Roman" pitchFamily="18" charset="0"/>
              </a:rPr>
              <a:t>offthe</a:t>
            </a:r>
            <a:r>
              <a:rPr lang="en-IN" sz="1600" dirty="0" smtClean="0">
                <a:latin typeface="Times New Roman" pitchFamily="18" charset="0"/>
                <a:cs typeface="Times New Roman" pitchFamily="18" charset="0"/>
              </a:rPr>
              <a:t>-shelf NER systems by concatenating with word embeddings and the output of </a:t>
            </a:r>
            <a:r>
              <a:rPr lang="en-IN" sz="1600" dirty="0" err="1" smtClean="0">
                <a:latin typeface="Times New Roman" pitchFamily="18" charset="0"/>
                <a:cs typeface="Times New Roman" pitchFamily="18" charset="0"/>
              </a:rPr>
              <a:t>BiLSTM</a:t>
            </a:r>
            <a:r>
              <a:rPr lang="en-IN" sz="1600" dirty="0" smtClean="0">
                <a:latin typeface="Times New Roman" pitchFamily="18" charset="0"/>
                <a:cs typeface="Times New Roman" pitchFamily="18" charset="0"/>
              </a:rPr>
              <a:t> in the input layer and encode layer, respectively, and we achieve a new state-of-the-art F1 score of 89.75 on ONTONOTES 5.0 benchmark. In this work, we also give a better solution for unregistered NEs. For any newly emerged NE together with its embedding, in case we obtain the </a:t>
            </a:r>
            <a:r>
              <a:rPr lang="en-IN" sz="1600" dirty="0" err="1" smtClean="0">
                <a:latin typeface="Times New Roman" pitchFamily="18" charset="0"/>
                <a:cs typeface="Times New Roman" pitchFamily="18" charset="0"/>
              </a:rPr>
              <a:t>hypersphere</a:t>
            </a:r>
            <a:r>
              <a:rPr lang="en-IN" sz="1600" dirty="0" smtClean="0">
                <a:latin typeface="Times New Roman" pitchFamily="18" charset="0"/>
                <a:cs typeface="Times New Roman" pitchFamily="18" charset="0"/>
              </a:rPr>
              <a:t> of each named entity, the corresponding named entity category can be determined by calculating the distance between its word embedding and the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of each </a:t>
            </a:r>
            <a:r>
              <a:rPr lang="en-IN" sz="1600" dirty="0" err="1" smtClean="0">
                <a:latin typeface="Times New Roman" pitchFamily="18" charset="0"/>
                <a:cs typeface="Times New Roman" pitchFamily="18" charset="0"/>
              </a:rPr>
              <a:t>hypersphere</a:t>
            </a:r>
            <a:r>
              <a:rPr lang="en-IN" sz="1600" dirty="0" smtClean="0">
                <a:latin typeface="Times New Roman" pitchFamily="18" charset="0"/>
                <a:cs typeface="Times New Roman" pitchFamily="18" charset="0"/>
              </a:rPr>
              <a:t>.</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G. </a:t>
            </a:r>
            <a:r>
              <a:rPr lang="en-IN" sz="1500" dirty="0" err="1" smtClean="0">
                <a:latin typeface="Times New Roman" pitchFamily="18" charset="0"/>
                <a:cs typeface="Times New Roman" pitchFamily="18" charset="0"/>
              </a:rPr>
              <a:t>Lample</a:t>
            </a:r>
            <a:r>
              <a:rPr lang="en-IN" sz="1500" dirty="0" smtClean="0">
                <a:latin typeface="Times New Roman" pitchFamily="18" charset="0"/>
                <a:cs typeface="Times New Roman" pitchFamily="18" charset="0"/>
              </a:rPr>
              <a:t>, M. Ballesteros, S. Subramanian, K. Kawakami, and C. Dyer, “Neural architectures for named entity recognition,” in Proceedings of the 2016 Conference of the North American Chapter of the Association for Computational Linguistics: Human Language Technologies, 2016. </a:t>
            </a:r>
          </a:p>
          <a:p>
            <a:pPr algn="just">
              <a:lnSpc>
                <a:spcPct val="160000"/>
              </a:lnSpc>
            </a:pPr>
            <a:r>
              <a:rPr lang="en-IN" sz="1500" dirty="0" smtClean="0">
                <a:latin typeface="Times New Roman" pitchFamily="18" charset="0"/>
                <a:cs typeface="Times New Roman" pitchFamily="18" charset="0"/>
              </a:rPr>
              <a:t>[2] Y. </a:t>
            </a:r>
            <a:r>
              <a:rPr lang="en-IN" sz="1500" dirty="0" err="1" smtClean="0">
                <a:latin typeface="Times New Roman" pitchFamily="18" charset="0"/>
                <a:cs typeface="Times New Roman" pitchFamily="18" charset="0"/>
              </a:rPr>
              <a:t>Luo</a:t>
            </a:r>
            <a:r>
              <a:rPr lang="en-IN" sz="1500" dirty="0" smtClean="0">
                <a:latin typeface="Times New Roman" pitchFamily="18" charset="0"/>
                <a:cs typeface="Times New Roman" pitchFamily="18" charset="0"/>
              </a:rPr>
              <a:t> and H. Zhao, “Bipartite flat-graph network for nested named entity recognition,” in Proceedings of the 58th Annual Meeting of the Association for Computational Linguistics, 2020, pp. 6408–6418. </a:t>
            </a:r>
          </a:p>
          <a:p>
            <a:pPr algn="just">
              <a:lnSpc>
                <a:spcPct val="160000"/>
              </a:lnSpc>
            </a:pPr>
            <a:r>
              <a:rPr lang="en-IN" sz="1500" dirty="0" smtClean="0">
                <a:latin typeface="Times New Roman" pitchFamily="18" charset="0"/>
                <a:cs typeface="Times New Roman" pitchFamily="18" charset="0"/>
              </a:rPr>
              <a:t>[3] Y. </a:t>
            </a:r>
            <a:r>
              <a:rPr lang="en-IN" sz="1500" dirty="0" err="1" smtClean="0">
                <a:latin typeface="Times New Roman" pitchFamily="18" charset="0"/>
                <a:cs typeface="Times New Roman" pitchFamily="18" charset="0"/>
              </a:rPr>
              <a:t>Luo</a:t>
            </a:r>
            <a:r>
              <a:rPr lang="en-IN" sz="1500" dirty="0" smtClean="0">
                <a:latin typeface="Times New Roman" pitchFamily="18" charset="0"/>
                <a:cs typeface="Times New Roman" pitchFamily="18" charset="0"/>
              </a:rPr>
              <a:t>, H. Zhao, and J. Zhan, “Named entity recognition only from word embeddings,” in Proceedings of the 2020 conference on empirical methods in natural language processing (EMNLP 2020), 2020. </a:t>
            </a:r>
          </a:p>
          <a:p>
            <a:pPr algn="just">
              <a:lnSpc>
                <a:spcPct val="160000"/>
              </a:lnSpc>
            </a:pPr>
            <a:r>
              <a:rPr lang="en-IN" sz="1500" dirty="0" smtClean="0">
                <a:latin typeface="Times New Roman" pitchFamily="18" charset="0"/>
                <a:cs typeface="Times New Roman" pitchFamily="18" charset="0"/>
              </a:rPr>
              <a:t>[4] T. </a:t>
            </a:r>
            <a:r>
              <a:rPr lang="en-IN" sz="1500" dirty="0" err="1" smtClean="0">
                <a:latin typeface="Times New Roman" pitchFamily="18" charset="0"/>
                <a:cs typeface="Times New Roman" pitchFamily="18" charset="0"/>
              </a:rPr>
              <a:t>Mikolov</a:t>
            </a:r>
            <a:r>
              <a:rPr lang="en-IN" sz="1500" dirty="0" smtClean="0">
                <a:latin typeface="Times New Roman" pitchFamily="18" charset="0"/>
                <a:cs typeface="Times New Roman" pitchFamily="18" charset="0"/>
              </a:rPr>
              <a:t>, W. T. </a:t>
            </a:r>
            <a:r>
              <a:rPr lang="en-IN" sz="1500" dirty="0" err="1" smtClean="0">
                <a:latin typeface="Times New Roman" pitchFamily="18" charset="0"/>
                <a:cs typeface="Times New Roman" pitchFamily="18" charset="0"/>
              </a:rPr>
              <a:t>Yih</a:t>
            </a:r>
            <a:r>
              <a:rPr lang="en-IN" sz="1500" dirty="0" smtClean="0">
                <a:latin typeface="Times New Roman" pitchFamily="18" charset="0"/>
                <a:cs typeface="Times New Roman" pitchFamily="18" charset="0"/>
              </a:rPr>
              <a:t>, and G. Zweig, “Linguistic regularities in continuous space word representations,” in NAACL-HLT, 2013. </a:t>
            </a:r>
          </a:p>
          <a:p>
            <a:pPr algn="just">
              <a:lnSpc>
                <a:spcPct val="160000"/>
              </a:lnSpc>
            </a:pPr>
            <a:r>
              <a:rPr lang="en-IN" sz="1500" dirty="0" smtClean="0">
                <a:latin typeface="Times New Roman" pitchFamily="18" charset="0"/>
                <a:cs typeface="Times New Roman" pitchFamily="18" charset="0"/>
              </a:rPr>
              <a:t>[5] S. K. </a:t>
            </a:r>
            <a:r>
              <a:rPr lang="en-IN" sz="1500" dirty="0" err="1" smtClean="0">
                <a:latin typeface="Times New Roman" pitchFamily="18" charset="0"/>
                <a:cs typeface="Times New Roman" pitchFamily="18" charset="0"/>
              </a:rPr>
              <a:t>Siencnik</a:t>
            </a:r>
            <a:r>
              <a:rPr lang="en-IN" sz="1500" dirty="0" smtClean="0">
                <a:latin typeface="Times New Roman" pitchFamily="18" charset="0"/>
                <a:cs typeface="Times New Roman" pitchFamily="18" charset="0"/>
              </a:rPr>
              <a:t>, “Adapting word2vec to named entity recognition,” in ˇ Proceedings of the 20th Nordic Conference of Computational Linguistics (NODALIDA 2015), 2015, pp. 239–243.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M. </a:t>
            </a:r>
            <a:r>
              <a:rPr lang="en-IN" sz="1500" dirty="0" err="1" smtClean="0">
                <a:latin typeface="Times New Roman" pitchFamily="18" charset="0"/>
                <a:cs typeface="Times New Roman" pitchFamily="18" charset="0"/>
              </a:rPr>
              <a:t>Seok</a:t>
            </a:r>
            <a:r>
              <a:rPr lang="en-IN" sz="1500" dirty="0" smtClean="0">
                <a:latin typeface="Times New Roman" pitchFamily="18" charset="0"/>
                <a:cs typeface="Times New Roman" pitchFamily="18" charset="0"/>
              </a:rPr>
              <a:t>, H.-J. Song, C.-Y. Park, J.-D. Kim, and Y.-s. Kim, “Named entity recognition using word embedding as a feature,” International Journal of Software Engineering and Its Applications, vol. 10, no. 2, 2016. </a:t>
            </a:r>
          </a:p>
          <a:p>
            <a:pPr algn="just">
              <a:lnSpc>
                <a:spcPct val="170000"/>
              </a:lnSpc>
            </a:pPr>
            <a:r>
              <a:rPr lang="en-IN" sz="1500" dirty="0" smtClean="0">
                <a:latin typeface="Times New Roman" pitchFamily="18" charset="0"/>
                <a:cs typeface="Times New Roman" pitchFamily="18" charset="0"/>
              </a:rPr>
              <a:t>[7] T. </a:t>
            </a:r>
            <a:r>
              <a:rPr lang="en-IN" sz="1500" dirty="0" err="1" smtClean="0">
                <a:latin typeface="Times New Roman" pitchFamily="18" charset="0"/>
                <a:cs typeface="Times New Roman" pitchFamily="18" charset="0"/>
              </a:rPr>
              <a:t>Mikolov</a:t>
            </a:r>
            <a:r>
              <a:rPr lang="en-IN" sz="1500" dirty="0" smtClean="0">
                <a:latin typeface="Times New Roman" pitchFamily="18" charset="0"/>
                <a:cs typeface="Times New Roman" pitchFamily="18" charset="0"/>
              </a:rPr>
              <a:t>, Q. V. Le, and I. </a:t>
            </a:r>
            <a:r>
              <a:rPr lang="en-IN" sz="1500" dirty="0" err="1" smtClean="0">
                <a:latin typeface="Times New Roman" pitchFamily="18" charset="0"/>
                <a:cs typeface="Times New Roman" pitchFamily="18" charset="0"/>
              </a:rPr>
              <a:t>Sutskever</a:t>
            </a:r>
            <a:r>
              <a:rPr lang="en-IN" sz="1500" dirty="0" smtClean="0">
                <a:latin typeface="Times New Roman" pitchFamily="18" charset="0"/>
                <a:cs typeface="Times New Roman" pitchFamily="18" charset="0"/>
              </a:rPr>
              <a:t>, “Exploiting similarities among languages for machine translation,” arXiv:1309.4168 [</a:t>
            </a:r>
            <a:r>
              <a:rPr lang="en-IN" sz="1500" dirty="0" err="1" smtClean="0">
                <a:latin typeface="Times New Roman" pitchFamily="18" charset="0"/>
                <a:cs typeface="Times New Roman" pitchFamily="18" charset="0"/>
              </a:rPr>
              <a:t>cs</a:t>
            </a:r>
            <a:r>
              <a:rPr lang="en-IN" sz="1500" dirty="0" smtClean="0">
                <a:latin typeface="Times New Roman" pitchFamily="18" charset="0"/>
                <a:cs typeface="Times New Roman" pitchFamily="18" charset="0"/>
              </a:rPr>
              <a:t>], 2013. </a:t>
            </a:r>
          </a:p>
          <a:p>
            <a:pPr algn="just">
              <a:lnSpc>
                <a:spcPct val="170000"/>
              </a:lnSpc>
            </a:pPr>
            <a:r>
              <a:rPr lang="en-IN" sz="1500" dirty="0" smtClean="0">
                <a:latin typeface="Times New Roman" pitchFamily="18" charset="0"/>
                <a:cs typeface="Times New Roman" pitchFamily="18" charset="0"/>
              </a:rPr>
              <a:t>[8] S. Mayhew, C.-T. Tsai, and D. Roth, “Cheap translation for cross-lingual named entity recognition,” in Proceedings of the 2017 Conference on Empirical Methods in Natural Language Processing, 2017. </a:t>
            </a:r>
          </a:p>
          <a:p>
            <a:pPr algn="just">
              <a:lnSpc>
                <a:spcPct val="170000"/>
              </a:lnSpc>
            </a:pPr>
            <a:r>
              <a:rPr lang="en-IN" sz="1500" dirty="0" smtClean="0">
                <a:latin typeface="Times New Roman" pitchFamily="18" charset="0"/>
                <a:cs typeface="Times New Roman" pitchFamily="18" charset="0"/>
              </a:rPr>
              <a:t>[9] J. Ni, G. </a:t>
            </a:r>
            <a:r>
              <a:rPr lang="en-IN" sz="1500" dirty="0" err="1" smtClean="0">
                <a:latin typeface="Times New Roman" pitchFamily="18" charset="0"/>
                <a:cs typeface="Times New Roman" pitchFamily="18" charset="0"/>
              </a:rPr>
              <a:t>Dinu</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Florian</a:t>
            </a:r>
            <a:r>
              <a:rPr lang="en-IN" sz="1500" dirty="0" smtClean="0">
                <a:latin typeface="Times New Roman" pitchFamily="18" charset="0"/>
                <a:cs typeface="Times New Roman" pitchFamily="18" charset="0"/>
              </a:rPr>
              <a:t>, “Weakly supervised cross-lingual named entity recognition via effective annotation and representation projection,” in Proceedings of the 55th Annual Meeting of the Association for Computational Linguistics (Volume 1: Long Papers), 2017, pp. 1470– 1480. </a:t>
            </a:r>
          </a:p>
          <a:p>
            <a:pPr algn="just">
              <a:lnSpc>
                <a:spcPct val="170000"/>
              </a:lnSpc>
            </a:pPr>
            <a:r>
              <a:rPr lang="en-IN" sz="1500" dirty="0" smtClean="0">
                <a:latin typeface="Times New Roman" pitchFamily="18" charset="0"/>
                <a:cs typeface="Times New Roman" pitchFamily="18" charset="0"/>
              </a:rPr>
              <a:t>[10] A. </a:t>
            </a:r>
            <a:r>
              <a:rPr lang="en-IN" sz="1500" dirty="0" err="1" smtClean="0">
                <a:latin typeface="Times New Roman" pitchFamily="18" charset="0"/>
                <a:cs typeface="Times New Roman" pitchFamily="18" charset="0"/>
              </a:rPr>
              <a:t>Bharadwaj</a:t>
            </a:r>
            <a:r>
              <a:rPr lang="en-IN" sz="1500" dirty="0" smtClean="0">
                <a:latin typeface="Times New Roman" pitchFamily="18" charset="0"/>
                <a:cs typeface="Times New Roman" pitchFamily="18" charset="0"/>
              </a:rPr>
              <a:t>, D. Mortensen, C. Dyer, and J. G. </a:t>
            </a:r>
            <a:r>
              <a:rPr lang="en-IN" sz="1500" dirty="0" err="1" smtClean="0">
                <a:latin typeface="Times New Roman" pitchFamily="18" charset="0"/>
                <a:cs typeface="Times New Roman" pitchFamily="18" charset="0"/>
              </a:rPr>
              <a:t>Carbonell</a:t>
            </a:r>
            <a:r>
              <a:rPr lang="en-IN" sz="1500" dirty="0" smtClean="0">
                <a:latin typeface="Times New Roman" pitchFamily="18" charset="0"/>
                <a:cs typeface="Times New Roman" pitchFamily="18" charset="0"/>
              </a:rPr>
              <a:t>, “Phonologically aware neural model for named entity recognition in low resource transfer settings,” in Proceedings of the 2016 Conference on Empirical Methods in Natural Language Processing, 2016.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1579</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Open Named Entity Modeling from Embedding Distribution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2021-05-20T15:12:43Z</dcterms:modified>
</cp:coreProperties>
</file>