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DPCMNE detecting protein complexes from protein-protein interaction networks via multi-level network 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Biological functions of a cell are typically carried out through protein complexes. The detection of protein complexes is therefore of great significance for understanding the cellular organizations and protein functions. In the past decades, many computational methods have been proposed to detect protein complexes. However, most of the existing methods just search the local topological information to mine dense </a:t>
            </a:r>
            <a:r>
              <a:rPr lang="en-IN" sz="1900" dirty="0" err="1" smtClean="0">
                <a:latin typeface="Times New Roman" pitchFamily="18" charset="0"/>
                <a:cs typeface="Times New Roman" pitchFamily="18" charset="0"/>
              </a:rPr>
              <a:t>subgraphs</a:t>
            </a:r>
            <a:r>
              <a:rPr lang="en-IN" sz="1900" dirty="0" smtClean="0">
                <a:latin typeface="Times New Roman" pitchFamily="18" charset="0"/>
                <a:cs typeface="Times New Roman" pitchFamily="18" charset="0"/>
              </a:rPr>
              <a:t> as protein complexes, ignoring the global topological information. To tackle this issue, we propose the DPCMNE method to detect protein complexes via multi-level network embedding. It can preserve both the local and global topological information of biological networks. First, DPCMNE employs a hierarchical compressing strategy to recursively compress the input protein-protein interaction (PPI) network into multi-level smaller PPI networks.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Then, a network embedding method is applied on these smaller PPI networks to learn protein embeddings of different levels of granularity. The embeddings learned from all the compressed PPI networks are concatenated to represent the final protein embeddings of the original input PPI network. Finally, a core-attachment based strategy is adopted to detect protein complexes in the weighted PPI network constructed by the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similarity of protein embeddings. To assess the efficiency of our proposed method, DPCMNE is compared with other eight clustering algorithms on two yeast datasets. The experimental results show that the performance of DPCMNE outperforms those state-of-the-art complex detection methods in terms of F1 and F1+Acc. Furthermore, the results of functional enrichment analysis indicate that protein complexes detected by DPCMNE are more biologically significant in terms of P-score.</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There exist techniques that can be utilized to remove false positives from the existing data without predicting novel interactions. Sometimes such approaches are based on logistic regression and require several PPI data sets originating from different experiments; they are able to detect parts of PPI networks of the highest quality by using overlaps of the data sets. Although these techniques can be used to propose high quality PPIs, the completeness of the data still remains an issue and can be resolved only by combining multiple experimental datasets, or by additional wet-lab experiments. Since there does not exist a gold standard PPI network for any organism, it is hard to judge which of the interactions from those reported by these methods to be of low-confidence are true interactions and which are false-positives.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Nodes in networks represent </a:t>
            </a:r>
            <a:r>
              <a:rPr lang="en-IN" sz="2000" dirty="0" err="1" smtClean="0">
                <a:latin typeface="Times New Roman" pitchFamily="18" charset="0"/>
                <a:cs typeface="Times New Roman" pitchFamily="18" charset="0"/>
              </a:rPr>
              <a:t>biomolecules</a:t>
            </a:r>
            <a:r>
              <a:rPr lang="en-IN" sz="2000" dirty="0" smtClean="0">
                <a:latin typeface="Times New Roman" pitchFamily="18" charset="0"/>
                <a:cs typeface="Times New Roman" pitchFamily="18" charset="0"/>
              </a:rPr>
              <a:t> such as genes or proteins, and edges between the nodes indicate interactions between the corresponding </a:t>
            </a:r>
            <a:r>
              <a:rPr lang="en-IN" sz="2000" dirty="0" err="1" smtClean="0">
                <a:latin typeface="Times New Roman" pitchFamily="18" charset="0"/>
                <a:cs typeface="Times New Roman" pitchFamily="18" charset="0"/>
              </a:rPr>
              <a:t>biomolecules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These interactions could be of many different types, including functional, genetic, and physical interactions. </a:t>
            </a:r>
          </a:p>
          <a:p>
            <a:pPr algn="just">
              <a:lnSpc>
                <a:spcPct val="150000"/>
              </a:lnSpc>
            </a:pPr>
            <a:r>
              <a:rPr lang="en-IN" sz="2000" dirty="0" smtClean="0">
                <a:latin typeface="Times New Roman" pitchFamily="18" charset="0"/>
                <a:cs typeface="Times New Roman" pitchFamily="18" charset="0"/>
              </a:rPr>
              <a:t>Understanding these complex networks is a fundamental issue in systems biology. Of particular importance are protein-protein interaction (PPI) networks. </a:t>
            </a:r>
          </a:p>
          <a:p>
            <a:pPr algn="just">
              <a:lnSpc>
                <a:spcPct val="150000"/>
              </a:lnSpc>
            </a:pPr>
            <a:r>
              <a:rPr lang="en-IN" sz="2000" dirty="0" smtClean="0">
                <a:latin typeface="Times New Roman" pitchFamily="18" charset="0"/>
                <a:cs typeface="Times New Roman" pitchFamily="18" charset="0"/>
              </a:rPr>
              <a:t>In PPI networks, nodes correspond to proteins and two nodes are linked by an edge if the corresponding proteins can interact.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technique presented in this paper is one of the first to use a network model of PPI networks for purposes other than just generating synthetic data. </a:t>
            </a:r>
          </a:p>
          <a:p>
            <a:pPr algn="just">
              <a:lnSpc>
                <a:spcPct val="150000"/>
              </a:lnSpc>
            </a:pPr>
            <a:r>
              <a:rPr lang="en-IN" sz="2000" dirty="0" smtClean="0">
                <a:latin typeface="Times New Roman" pitchFamily="18" charset="0"/>
                <a:cs typeface="Times New Roman" pitchFamily="18" charset="0"/>
              </a:rPr>
              <a:t>We demonstrate that a geometric graph model can be used for assessing the confidence levels of known interactions in PPI networks and predicting novel ones. </a:t>
            </a:r>
          </a:p>
          <a:p>
            <a:pPr algn="just">
              <a:lnSpc>
                <a:spcPct val="150000"/>
              </a:lnSpc>
            </a:pPr>
            <a:r>
              <a:rPr lang="en-IN" sz="2000" dirty="0" smtClean="0">
                <a:latin typeface="Times New Roman" pitchFamily="18" charset="0"/>
                <a:cs typeface="Times New Roman" pitchFamily="18" charset="0"/>
              </a:rPr>
              <a:t>We apply our technique to de-noise PPI data sets by detecting false positives and false negative interactions.  </a:t>
            </a:r>
          </a:p>
          <a:p>
            <a:pPr algn="just">
              <a:lnSpc>
                <a:spcPct val="150000"/>
              </a:lnSpc>
            </a:pPr>
            <a:r>
              <a:rPr lang="en-IN" sz="2000" dirty="0" smtClean="0">
                <a:latin typeface="Times New Roman" pitchFamily="18" charset="0"/>
                <a:cs typeface="Times New Roman" pitchFamily="18" charset="0"/>
              </a:rPr>
              <a:t>Although these techniques can be used to propose high quality PPIs, the completeness of the data still remains an issue and can be resolved only by combining multiple experimental datasets, or by additional wet-lab experiments.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evaluate the performance of the proposed DPCMNE algorithm, the detected protein complexes are compared with the known protein complexes.</a:t>
            </a:r>
          </a:p>
          <a:p>
            <a:pPr algn="just">
              <a:lnSpc>
                <a:spcPct val="150000"/>
              </a:lnSpc>
            </a:pPr>
            <a:r>
              <a:rPr lang="en-IN" sz="2000" dirty="0" smtClean="0">
                <a:latin typeface="Times New Roman" pitchFamily="18" charset="0"/>
                <a:cs typeface="Times New Roman" pitchFamily="18" charset="0"/>
              </a:rPr>
              <a:t>On DIP dataset, DPCMNE achieves the highest F1, MCL achieves the highest Acc and DPCMNE obtains the second largest score of Acc, but the performance of MCL are very poor in terms of F1 and F1+Acc .</a:t>
            </a:r>
          </a:p>
          <a:p>
            <a:pPr algn="just">
              <a:lnSpc>
                <a:spcPct val="150000"/>
              </a:lnSpc>
            </a:pPr>
            <a:r>
              <a:rPr lang="en-IN" sz="2000" dirty="0" smtClean="0">
                <a:latin typeface="Times New Roman" pitchFamily="18" charset="0"/>
                <a:cs typeface="Times New Roman" pitchFamily="18" charset="0"/>
              </a:rPr>
              <a:t>On </a:t>
            </a:r>
            <a:r>
              <a:rPr lang="en-IN" sz="2000" dirty="0" err="1" smtClean="0">
                <a:latin typeface="Times New Roman" pitchFamily="18" charset="0"/>
                <a:cs typeface="Times New Roman" pitchFamily="18" charset="0"/>
              </a:rPr>
              <a:t>BioGRID</a:t>
            </a:r>
            <a:r>
              <a:rPr lang="en-IN" sz="2000" dirty="0" smtClean="0">
                <a:latin typeface="Times New Roman" pitchFamily="18" charset="0"/>
                <a:cs typeface="Times New Roman" pitchFamily="18" charset="0"/>
              </a:rPr>
              <a:t> dataset, we can also find that DPCMNE achieves the best performance in terms of F1 and F1+Acc . </a:t>
            </a:r>
          </a:p>
          <a:p>
            <a:pPr algn="just">
              <a:lnSpc>
                <a:spcPct val="150000"/>
              </a:lnSpc>
            </a:pPr>
            <a:r>
              <a:rPr lang="en-IN" sz="2000" dirty="0" smtClean="0">
                <a:latin typeface="Times New Roman" pitchFamily="18" charset="0"/>
                <a:cs typeface="Times New Roman" pitchFamily="18" charset="0"/>
              </a:rPr>
              <a:t>Overall, we conclude that our proposed DPCMNE has better comprehensive performance than other eight state-of-</a:t>
            </a:r>
            <a:r>
              <a:rPr lang="en-IN" sz="2000" dirty="0" err="1" smtClean="0">
                <a:latin typeface="Times New Roman" pitchFamily="18" charset="0"/>
                <a:cs typeface="Times New Roman" pitchFamily="18" charset="0"/>
              </a:rPr>
              <a:t>theart</a:t>
            </a:r>
            <a:r>
              <a:rPr lang="en-IN" sz="2000" dirty="0" smtClean="0">
                <a:latin typeface="Times New Roman" pitchFamily="18" charset="0"/>
                <a:cs typeface="Times New Roman" pitchFamily="18" charset="0"/>
              </a:rPr>
              <a:t> methods for detecting protein complexes.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Methods for the detection and analysis of protein–protein interactions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T. Berggård, S. Linse, and P. J. P. James,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A large number of methods have been developed over the years to study protein-protein interactions.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NMR approaches for structural analysis of multidomain proteins and complexes in solution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C. Goebl, T. Madl, B. Simon, and M. Sattler,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 It plays a unique role in integrated structural biology approaches as especially information about conformational dynamics can be readily obtained at residue resolution.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207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Mass spectrometry supported determination of protein complex structure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 Walzthoeni, A. Leitner, F. Stengel, and R. Aebersold,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They serve a myriad of functions which are as varied as their unique amino acid sequences and their corresponding three-dimensional structures.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Protein Complexes Detection based on Semi-Supervised Network Embedding Model</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J. Zhu, Z. Zheng, M. Yang, G. Fung, and C. Huang,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We compare the performance of our model with state-of-the-art approaches on three popular PPI networks with various data sizes and densities.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jpg"/>
          <p:cNvPicPr>
            <a:picLocks noGrp="1" noChangeAspect="1" noChangeArrowheads="1"/>
          </p:cNvPicPr>
          <p:nvPr>
            <p:ph idx="1"/>
          </p:nvPr>
        </p:nvPicPr>
        <p:blipFill>
          <a:blip r:embed="rId2"/>
          <a:srcRect/>
          <a:stretch>
            <a:fillRect/>
          </a:stretch>
        </p:blipFill>
        <p:spPr bwMode="auto">
          <a:xfrm>
            <a:off x="1828800" y="1371600"/>
            <a:ext cx="6553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Proteins perform biological functions in the form of complexes by coordinating with each other. Detecting protein complexes from PPI networks is helpful for understanding the role of proteins in biological processes at the network level. Although various computational approaches have been proposed to detect protein complexes, most of them only make use of the local topological information of networks, ignoring the global topological information of PPI networks. In this study, a novel protein complex detection method named DPCMNE has been proposed via multilevel network embedding, which can capture both the local and global topological information of a PPI network.</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T. </a:t>
            </a:r>
            <a:r>
              <a:rPr lang="en-IN" sz="1400" dirty="0" err="1" smtClean="0">
                <a:latin typeface="Times New Roman" pitchFamily="18" charset="0"/>
                <a:cs typeface="Times New Roman" pitchFamily="18" charset="0"/>
              </a:rPr>
              <a:t>Berggård</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Linse</a:t>
            </a:r>
            <a:r>
              <a:rPr lang="en-IN" sz="1400" dirty="0" smtClean="0">
                <a:latin typeface="Times New Roman" pitchFamily="18" charset="0"/>
                <a:cs typeface="Times New Roman" pitchFamily="18" charset="0"/>
              </a:rPr>
              <a:t>, and P. J. P. James, “Methods for the detection and analysis of protein–protein interactions,” Proteomics, vol. 7, no. 16, pp. 2833-2842, 2007. </a:t>
            </a:r>
          </a:p>
          <a:p>
            <a:pPr algn="just">
              <a:lnSpc>
                <a:spcPct val="160000"/>
              </a:lnSpc>
            </a:pPr>
            <a:r>
              <a:rPr lang="en-IN" sz="1400" dirty="0" smtClean="0">
                <a:latin typeface="Times New Roman" pitchFamily="18" charset="0"/>
                <a:cs typeface="Times New Roman" pitchFamily="18" charset="0"/>
              </a:rPr>
              <a:t>[2]. C. </a:t>
            </a:r>
            <a:r>
              <a:rPr lang="en-IN" sz="1400" dirty="0" err="1" smtClean="0">
                <a:latin typeface="Times New Roman" pitchFamily="18" charset="0"/>
                <a:cs typeface="Times New Roman" pitchFamily="18" charset="0"/>
              </a:rPr>
              <a:t>Goebl</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Madl</a:t>
            </a:r>
            <a:r>
              <a:rPr lang="en-IN" sz="1400" dirty="0" smtClean="0">
                <a:latin typeface="Times New Roman" pitchFamily="18" charset="0"/>
                <a:cs typeface="Times New Roman" pitchFamily="18" charset="0"/>
              </a:rPr>
              <a:t>, B. Simon, and M. Sattler, “NMR approaches for structural analysis of </a:t>
            </a:r>
            <a:r>
              <a:rPr lang="en-IN" sz="1400" dirty="0" err="1" smtClean="0">
                <a:latin typeface="Times New Roman" pitchFamily="18" charset="0"/>
                <a:cs typeface="Times New Roman" pitchFamily="18" charset="0"/>
              </a:rPr>
              <a:t>multidomain</a:t>
            </a:r>
            <a:r>
              <a:rPr lang="en-IN" sz="1400" dirty="0" smtClean="0">
                <a:latin typeface="Times New Roman" pitchFamily="18" charset="0"/>
                <a:cs typeface="Times New Roman" pitchFamily="18" charset="0"/>
              </a:rPr>
              <a:t> proteins and complexes in solution,” Progress in Nuclear Magnetic Resonance Spectroscopy, vol. 80, pp. 26-63, 2014. </a:t>
            </a:r>
          </a:p>
          <a:p>
            <a:pPr algn="just">
              <a:lnSpc>
                <a:spcPct val="160000"/>
              </a:lnSpc>
            </a:pPr>
            <a:r>
              <a:rPr lang="en-IN" sz="1400" dirty="0" smtClean="0">
                <a:latin typeface="Times New Roman" pitchFamily="18" charset="0"/>
                <a:cs typeface="Times New Roman" pitchFamily="18" charset="0"/>
              </a:rPr>
              <a:t>[3]. T. </a:t>
            </a:r>
            <a:r>
              <a:rPr lang="en-IN" sz="1400" dirty="0" err="1" smtClean="0">
                <a:latin typeface="Times New Roman" pitchFamily="18" charset="0"/>
                <a:cs typeface="Times New Roman" pitchFamily="18" charset="0"/>
              </a:rPr>
              <a:t>Walzthoeni</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Leitner</a:t>
            </a:r>
            <a:r>
              <a:rPr lang="en-IN" sz="1400" dirty="0" smtClean="0">
                <a:latin typeface="Times New Roman" pitchFamily="18" charset="0"/>
                <a:cs typeface="Times New Roman" pitchFamily="18" charset="0"/>
              </a:rPr>
              <a:t>, F. Stengel, and R. </a:t>
            </a:r>
            <a:r>
              <a:rPr lang="en-IN" sz="1400" dirty="0" err="1" smtClean="0">
                <a:latin typeface="Times New Roman" pitchFamily="18" charset="0"/>
                <a:cs typeface="Times New Roman" pitchFamily="18" charset="0"/>
              </a:rPr>
              <a:t>Aebersold</a:t>
            </a:r>
            <a:r>
              <a:rPr lang="en-IN" sz="1400" dirty="0" smtClean="0">
                <a:latin typeface="Times New Roman" pitchFamily="18" charset="0"/>
                <a:cs typeface="Times New Roman" pitchFamily="18" charset="0"/>
              </a:rPr>
              <a:t>, “Mass spectrometry supported determination of protein complex structure,” Current Opinion in Structural Biology, vol. 23, no. 2, pp. 252-260, 2013. </a:t>
            </a:r>
          </a:p>
          <a:p>
            <a:pPr algn="just">
              <a:lnSpc>
                <a:spcPct val="160000"/>
              </a:lnSpc>
            </a:pPr>
            <a:r>
              <a:rPr lang="en-IN" sz="1400" dirty="0" smtClean="0">
                <a:latin typeface="Times New Roman" pitchFamily="18" charset="0"/>
                <a:cs typeface="Times New Roman" pitchFamily="18" charset="0"/>
              </a:rPr>
              <a:t>[4]. J. Zhu, Z.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M. Yang, G. Fung, and C. Huang, “Protein Complexes Detection based on Semi-Supervised Network Embedding Model,” IEEE/ACM Transactions on Computational Biology and Bioinformatics, DOI: 10.1109/TCBB.2019.2944809, 2019. </a:t>
            </a:r>
          </a:p>
          <a:p>
            <a:pPr algn="just">
              <a:lnSpc>
                <a:spcPct val="160000"/>
              </a:lnSpc>
            </a:pPr>
            <a:r>
              <a:rPr lang="en-IN" sz="1400" dirty="0" smtClean="0">
                <a:latin typeface="Times New Roman" pitchFamily="18" charset="0"/>
                <a:cs typeface="Times New Roman" pitchFamily="18" charset="0"/>
              </a:rPr>
              <a:t>[5]. W. Zhang, J.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Y. Li, and X. </a:t>
            </a:r>
            <a:r>
              <a:rPr lang="en-IN" sz="1400" dirty="0" err="1" smtClean="0">
                <a:latin typeface="Times New Roman" pitchFamily="18" charset="0"/>
                <a:cs typeface="Times New Roman" pitchFamily="18" charset="0"/>
              </a:rPr>
              <a:t>Zou</a:t>
            </a:r>
            <a:r>
              <a:rPr lang="en-IN" sz="1400" dirty="0" smtClean="0">
                <a:latin typeface="Times New Roman" pitchFamily="18" charset="0"/>
                <a:cs typeface="Times New Roman" pitchFamily="18" charset="0"/>
              </a:rPr>
              <a:t>, “Integrating network topology, gene expression data and GO annotation information for protein complex prediction,” Journal of Bioinformatics and Computational Biology, vol. 17, no. 01, pp. 1950001, 2019.</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X. Lei, M. Fang, L. </a:t>
            </a:r>
            <a:r>
              <a:rPr lang="en-IN" sz="1400" dirty="0" err="1" smtClean="0">
                <a:latin typeface="Times New Roman" pitchFamily="18" charset="0"/>
                <a:cs typeface="Times New Roman" pitchFamily="18" charset="0"/>
              </a:rPr>
              <a:t>Guo</a:t>
            </a:r>
            <a:r>
              <a:rPr lang="en-IN" sz="1400" dirty="0" smtClean="0">
                <a:latin typeface="Times New Roman" pitchFamily="18" charset="0"/>
                <a:cs typeface="Times New Roman" pitchFamily="18" charset="0"/>
              </a:rPr>
              <a:t>, and F.-X. Wu, “Protein complex detection based on flower pollination mechanism in multi-relation reconstructed dynamic protein networks,” BMC Bioinformatics, vol. 20, no. 3, pp. 131, 2019. </a:t>
            </a:r>
          </a:p>
          <a:p>
            <a:pPr algn="just">
              <a:lnSpc>
                <a:spcPct val="170000"/>
              </a:lnSpc>
            </a:pPr>
            <a:r>
              <a:rPr lang="en-IN" sz="1400" dirty="0" smtClean="0">
                <a:latin typeface="Times New Roman" pitchFamily="18" charset="0"/>
                <a:cs typeface="Times New Roman" pitchFamily="18" charset="0"/>
              </a:rPr>
              <a:t>[7]. R. Wang, C. Wang, and G. Liu, “A novel graph clustering method with a greedy heuristic search algorithm for mining protein complexes from dynamic and static PPI networks,” Information Sciences, vol. 522, pp. 275- 298, 2020. </a:t>
            </a:r>
          </a:p>
          <a:p>
            <a:pPr algn="just">
              <a:lnSpc>
                <a:spcPct val="170000"/>
              </a:lnSpc>
            </a:pPr>
            <a:r>
              <a:rPr lang="en-IN" sz="1400" dirty="0" smtClean="0">
                <a:latin typeface="Times New Roman" pitchFamily="18" charset="0"/>
                <a:cs typeface="Times New Roman" pitchFamily="18" charset="0"/>
              </a:rPr>
              <a:t>[8]. M. Li, X. </a:t>
            </a:r>
            <a:r>
              <a:rPr lang="en-IN" sz="1400" dirty="0" err="1" smtClean="0">
                <a:latin typeface="Times New Roman" pitchFamily="18" charset="0"/>
                <a:cs typeface="Times New Roman" pitchFamily="18" charset="0"/>
              </a:rPr>
              <a:t>Meng</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F.-X. Wu, Y. Li, Y. Pan, and J. Wang, “Identification of protein complexes by using a spatial and temporal active protein interaction network,” IEEE/ACM transactions on Computational Biology and Bioinformatics, vol. 17, no. 3, pp. 817-827, 2020. </a:t>
            </a:r>
          </a:p>
          <a:p>
            <a:pPr algn="just">
              <a:lnSpc>
                <a:spcPct val="170000"/>
              </a:lnSpc>
            </a:pPr>
            <a:r>
              <a:rPr lang="en-IN" sz="1400" dirty="0" smtClean="0">
                <a:latin typeface="Times New Roman" pitchFamily="18" charset="0"/>
                <a:cs typeface="Times New Roman" pitchFamily="18" charset="0"/>
              </a:rPr>
              <a:t>[9]. Z. Wu, Q. Liao, and B. Liu, “</a:t>
            </a:r>
            <a:r>
              <a:rPr lang="en-IN" sz="1400" dirty="0" err="1" smtClean="0">
                <a:latin typeface="Times New Roman" pitchFamily="18" charset="0"/>
                <a:cs typeface="Times New Roman" pitchFamily="18" charset="0"/>
              </a:rPr>
              <a:t>idenPC</a:t>
            </a:r>
            <a:r>
              <a:rPr lang="en-IN" sz="1400" dirty="0" smtClean="0">
                <a:latin typeface="Times New Roman" pitchFamily="18" charset="0"/>
                <a:cs typeface="Times New Roman" pitchFamily="18" charset="0"/>
              </a:rPr>
              <a:t>-MIIP: identify protein complexes from weighted PPI networks using mutual important interacting partner relation,” Briefings in Bioinformatics, DOI: 10.1093/bib/bbaa016, 2020. </a:t>
            </a:r>
          </a:p>
          <a:p>
            <a:pPr algn="just">
              <a:lnSpc>
                <a:spcPct val="170000"/>
              </a:lnSpc>
            </a:pPr>
            <a:r>
              <a:rPr lang="en-IN" sz="1400" dirty="0" smtClean="0">
                <a:latin typeface="Times New Roman" pitchFamily="18" charset="0"/>
                <a:cs typeface="Times New Roman" pitchFamily="18" charset="0"/>
              </a:rPr>
              <a:t>[10]. H. Yao, Y. Shi, J. Guan, and S. Zhou, “Accurately detecting protein complexes by graph embedding and combining functions with interactions,” IEEE/ACM transactions on Computational Biology and Bioinformatics, vol. 17, no. 3, pp. 777-787, 2020</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1542</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DPCMNE detecting protein complexes from protein-protein interaction networks via multi-level network embedding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2021-05-20T14:57:30Z</dcterms:modified>
</cp:coreProperties>
</file>