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smtClean="0"/>
              <a:t>High-Efficient Fuzzy Querying with </a:t>
            </a:r>
            <a:r>
              <a:rPr lang="en-IN" dirty="0" err="1" smtClean="0"/>
              <a:t>HiveQL</a:t>
            </a:r>
            <a:r>
              <a:rPr lang="en-IN" dirty="0" smtClean="0"/>
              <a:t> for Big Data  Warehousing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Querying and reporting from large volumes of structured, semi-structured, and unstructured data often requires some flexibility. This flexibility provided by fuzzy sets allows for categorization of the surrounding world in a flexible, human mind-like manner. Apache Hive is a data warehousing framework working on top of the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platform for Big Data processing. Hive allows executing queries and aggregating and analyzing data stored in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Distributed File System and other repositories. Hive responds to the current needs for efficient Big Data warehousing, which is impossible with traditional data warehouses due to their rigid nature. This paper presents the </a:t>
            </a:r>
            <a:r>
              <a:rPr lang="en-IN" sz="2000" dirty="0" err="1" smtClean="0">
                <a:latin typeface="Times New Roman" pitchFamily="18" charset="0"/>
                <a:cs typeface="Times New Roman" pitchFamily="18" charset="0"/>
              </a:rPr>
              <a:t>FuzzyHive</a:t>
            </a:r>
            <a:r>
              <a:rPr lang="en-IN" sz="2000" dirty="0" smtClean="0">
                <a:latin typeface="Times New Roman" pitchFamily="18" charset="0"/>
                <a:cs typeface="Times New Roman" pitchFamily="18" charset="0"/>
              </a:rPr>
              <a:t> library that extends the Hive framework with fuzzy sets-based techniques for querying, analyzing, and reporting on Big data warehouses.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We formalize the fuzzy techniques used while operating on Hive-based data warehouses (including fuzzy filtering on dimensional attributes, projection with fuzzy transformation, fuzzy grouping, and joining). We also show how we embedded these operations in Hive Query Language, which was not studied so far. Such extensions make Big Data warehousing more flexible and contribute to the portfolio of tools used by the community of people working with fuzzy sets and data analysis. The </a:t>
            </a:r>
            <a:r>
              <a:rPr lang="en-IN" sz="2000" dirty="0" err="1" smtClean="0">
                <a:latin typeface="Times New Roman" pitchFamily="18" charset="0"/>
                <a:cs typeface="Times New Roman" pitchFamily="18" charset="0"/>
              </a:rPr>
              <a:t>FuzzyHive</a:t>
            </a:r>
            <a:r>
              <a:rPr lang="en-IN" sz="2000" dirty="0" smtClean="0">
                <a:latin typeface="Times New Roman" pitchFamily="18" charset="0"/>
                <a:cs typeface="Times New Roman" pitchFamily="18" charset="0"/>
              </a:rPr>
              <a:t> library complements the spectrum of available solutions for fuzzy data processing and querying in large data sets. We investigate Hive fuzzy querying performance, effectiveness, and scalability for various data storage formats (text, Avro, and Parquet). Our experiments demonstrate that the proposed extensions introduce more elasticity and are also efficient for Big Data </a:t>
            </a:r>
            <a:r>
              <a:rPr lang="en-IN" sz="2000" dirty="0" err="1" smtClean="0">
                <a:latin typeface="Times New Roman" pitchFamily="18" charset="0"/>
                <a:cs typeface="Times New Roman" pitchFamily="18" charset="0"/>
              </a:rPr>
              <a:t>data</a:t>
            </a:r>
            <a:r>
              <a:rPr lang="en-IN" sz="2000" dirty="0" smtClean="0">
                <a:latin typeface="Times New Roman" pitchFamily="18" charset="0"/>
                <a:cs typeface="Times New Roman" pitchFamily="18" charset="0"/>
              </a:rPr>
              <a:t> warehousing, which is the first such kind of solution for this environment.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area of research is not new one but there are still many possibilities for the improvement of existing approaches and for creating new approaches. </a:t>
            </a:r>
          </a:p>
          <a:p>
            <a:pPr algn="just">
              <a:lnSpc>
                <a:spcPct val="150000"/>
              </a:lnSpc>
            </a:pPr>
            <a:r>
              <a:rPr lang="en-IN" sz="2000" dirty="0" smtClean="0">
                <a:latin typeface="Times New Roman" pitchFamily="18" charset="0"/>
                <a:cs typeface="Times New Roman" pitchFamily="18" charset="0"/>
              </a:rPr>
              <a:t>Fuzzy queries have emerged in the last 25 years to deal with the necessity to soften the two-valued Boolean logic in relational databases. </a:t>
            </a:r>
          </a:p>
          <a:p>
            <a:pPr algn="just">
              <a:lnSpc>
                <a:spcPct val="150000"/>
              </a:lnSpc>
            </a:pPr>
            <a:r>
              <a:rPr lang="en-IN" sz="2000" dirty="0" smtClean="0">
                <a:latin typeface="Times New Roman" pitchFamily="18" charset="0"/>
                <a:cs typeface="Times New Roman" pitchFamily="18" charset="0"/>
              </a:rPr>
              <a:t>A fuzzy query system is an interface to users to get information from database using (quasi) natural language sentences. </a:t>
            </a:r>
          </a:p>
          <a:p>
            <a:pPr algn="just">
              <a:lnSpc>
                <a:spcPct val="150000"/>
              </a:lnSpc>
            </a:pPr>
            <a:r>
              <a:rPr lang="en-IN" sz="2000" dirty="0" smtClean="0">
                <a:latin typeface="Times New Roman" pitchFamily="18" charset="0"/>
                <a:cs typeface="Times New Roman" pitchFamily="18" charset="0"/>
              </a:rPr>
              <a:t>Many fuzzy query implementations have been proposed, resulting in slightly different languages.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typical application might involve finding similar cases while analyzing a specific problem with flexible filtering on dimensional attributes in a Big Data warehouse (e.g., cases of similar patients suffering from the same disease). </a:t>
            </a:r>
          </a:p>
          <a:p>
            <a:pPr algn="just">
              <a:lnSpc>
                <a:spcPct val="150000"/>
              </a:lnSpc>
            </a:pPr>
            <a:r>
              <a:rPr lang="en-IN" sz="2000" dirty="0" smtClean="0">
                <a:latin typeface="Times New Roman" pitchFamily="18" charset="0"/>
                <a:cs typeface="Times New Roman" pitchFamily="18" charset="0"/>
              </a:rPr>
              <a:t>Although there are ready solutions that allow fuzzy searching for items, e.g., in relational databases, most of them do not address the challenges and technical problems of Big Data. </a:t>
            </a:r>
          </a:p>
          <a:p>
            <a:pPr algn="just">
              <a:lnSpc>
                <a:spcPct val="150000"/>
              </a:lnSpc>
            </a:pPr>
            <a:r>
              <a:rPr lang="en-IN" sz="2000" dirty="0" smtClean="0">
                <a:latin typeface="Times New Roman" pitchFamily="18" charset="0"/>
                <a:cs typeface="Times New Roman" pitchFamily="18" charset="0"/>
              </a:rPr>
              <a:t>Therefore, they do not support modern, Big data-oriented data warehousing by providing mechanisms that would give humanlike flexibility in formulating elastic search criteria or abstract membership categories. This paper addresses these problems by extending the Hive framework.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comparison between SQL and fuzzy query performance can not be unambiguously determined because of different nature of these two querying concepts. </a:t>
            </a:r>
          </a:p>
          <a:p>
            <a:pPr algn="just">
              <a:lnSpc>
                <a:spcPct val="150000"/>
              </a:lnSpc>
            </a:pPr>
            <a:r>
              <a:rPr lang="en-IN" sz="2000" dirty="0" smtClean="0">
                <a:latin typeface="Times New Roman" pitchFamily="18" charset="0"/>
                <a:cs typeface="Times New Roman" pitchFamily="18" charset="0"/>
              </a:rPr>
              <a:t>SQL has faster performance because of non existence of additional calculation of lower bounds of fuzzy sets, membership degrees and QCIs for selected records as in the fuzzy counterpart. </a:t>
            </a:r>
          </a:p>
          <a:p>
            <a:pPr algn="just">
              <a:lnSpc>
                <a:spcPct val="150000"/>
              </a:lnSpc>
            </a:pPr>
            <a:r>
              <a:rPr lang="en-IN" sz="2000" dirty="0" smtClean="0">
                <a:latin typeface="Times New Roman" pitchFamily="18" charset="0"/>
                <a:cs typeface="Times New Roman" pitchFamily="18" charset="0"/>
              </a:rPr>
              <a:t>On the other side fuzzy query provides more information than classical one and gives the user more freedom for creating of a selection task. </a:t>
            </a:r>
          </a:p>
          <a:p>
            <a:pPr algn="just">
              <a:lnSpc>
                <a:spcPct val="150000"/>
              </a:lnSpc>
            </a:pPr>
            <a:r>
              <a:rPr lang="en-IN" sz="2000" dirty="0" smtClean="0">
                <a:latin typeface="Times New Roman" pitchFamily="18" charset="0"/>
                <a:cs typeface="Times New Roman" pitchFamily="18" charset="0"/>
              </a:rPr>
              <a:t>In cases when user does not have ambiguities and uncertainties concerning data, the SQL solves all user needs and requirement for fuzzy queries does not exist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To evaluate the effectiveness of the methods, we used the original data from both data sets. To assess time performance, we multiplied the data to several larger sizes by copying the records and modifying numerical values randomly.</a:t>
            </a:r>
          </a:p>
          <a:p>
            <a:pPr algn="just">
              <a:lnSpc>
                <a:spcPct val="150000"/>
              </a:lnSpc>
            </a:pPr>
            <a:r>
              <a:rPr lang="en-IN" sz="2000" dirty="0" smtClean="0">
                <a:latin typeface="Times New Roman" pitchFamily="18" charset="0"/>
                <a:cs typeface="Times New Roman" pitchFamily="18" charset="0"/>
              </a:rPr>
              <a:t>Those solutions focus mainly on the volume characteristic of the Big Data taking into account extensive capabilities for scaling and partitioning data in </a:t>
            </a:r>
            <a:r>
              <a:rPr lang="en-IN" sz="2000" dirty="0" err="1" smtClean="0">
                <a:latin typeface="Times New Roman" pitchFamily="18" charset="0"/>
                <a:cs typeface="Times New Roman" pitchFamily="18" charset="0"/>
              </a:rPr>
              <a:t>NoSQL</a:t>
            </a:r>
            <a:r>
              <a:rPr lang="en-IN" sz="2000" dirty="0" smtClean="0">
                <a:latin typeface="Times New Roman" pitchFamily="18" charset="0"/>
                <a:cs typeface="Times New Roman" pitchFamily="18" charset="0"/>
              </a:rPr>
              <a:t> databases. However, the authors have not provided any performance tests results that would prove their solution’s efficiency. </a:t>
            </a:r>
          </a:p>
          <a:p>
            <a:pPr algn="just">
              <a:lnSpc>
                <a:spcPct val="150000"/>
              </a:lnSpc>
            </a:pPr>
            <a:r>
              <a:rPr lang="en-IN" sz="2000" dirty="0" smtClean="0">
                <a:latin typeface="Times New Roman" pitchFamily="18" charset="0"/>
                <a:cs typeface="Times New Roman" pitchFamily="18" charset="0"/>
              </a:rPr>
              <a:t>Data structures that facilitate the definition of </a:t>
            </a:r>
            <a:r>
              <a:rPr lang="en-IN" sz="2000" dirty="0" err="1" smtClean="0">
                <a:latin typeface="Times New Roman" pitchFamily="18" charset="0"/>
                <a:cs typeface="Times New Roman" pitchFamily="18" charset="0"/>
              </a:rPr>
              <a:t>domainoriented</a:t>
            </a:r>
            <a:r>
              <a:rPr lang="en-IN" sz="2000" dirty="0" smtClean="0">
                <a:latin typeface="Times New Roman" pitchFamily="18" charset="0"/>
                <a:cs typeface="Times New Roman" pitchFamily="18" charset="0"/>
              </a:rPr>
              <a:t> fuzzy sets, linguistic variables, and categories, results of performance tests for extensive fuzzy searches executed in the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environment and investigations of the impact of various parameters on the query execution efficiency.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860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err="1">
                          <a:latin typeface="Times New Roman"/>
                          <a:ea typeface="Times New Roman"/>
                          <a:cs typeface="Latha"/>
                        </a:rPr>
                        <a:t>SQLf</a:t>
                      </a:r>
                      <a:r>
                        <a:rPr lang="en-IN" sz="1800" dirty="0">
                          <a:latin typeface="Times New Roman"/>
                          <a:ea typeface="Times New Roman"/>
                          <a:cs typeface="Latha"/>
                        </a:rPr>
                        <a:t> Query Functionality on Top of a Regular Relational Database Management System</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P. Bosc and O. Pivert,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 use of flexible (gradual) predicates interpreted in the framework of the fuzzy set theory is advocated for defining a query language, called SQLf.</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Data Mining via Fuzzy Querying over the Internet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J. Kacprzyk and S. Zadrozny,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spc="10" dirty="0">
                          <a:solidFill>
                            <a:srgbClr val="333333"/>
                          </a:solidFill>
                          <a:latin typeface="Times New Roman"/>
                          <a:ea typeface="Calibri"/>
                          <a:cs typeface="Latha"/>
                        </a:rPr>
                        <a:t>We present an approach to data mining in databases by using fuzzy querying, implemented as our FQUERY for Access system, and then extended to make fuzzy querying possible via a WWW browser.</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1324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Customizable flexible querying in classical relational databases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G. Bordogna and G. Psaila,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In this chapter, we present the Soft-SQL project whose goal is to define a rich extension of SQL aimed at effectively exploiting flexibility offered by fuzzy sets theory to solve practical issues when querying classic relational databases.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An approach to fuzzy database querying, analysis and realisation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M. Hudec,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goal of the research whose results are presented in the paper is to capture these expressions and make them suitable for queries.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371600" y="1447800"/>
            <a:ext cx="73914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1800" dirty="0" smtClean="0">
                <a:latin typeface="Times New Roman" pitchFamily="18" charset="0"/>
                <a:cs typeface="Times New Roman" pitchFamily="18" charset="0"/>
              </a:rPr>
              <a:t>      Extending the Hive data warehousing framework by the possibility of fuzzy querying is another step in bringing flexibility to Big Data tools. Such extensions make Big Data warehousing more flexible and contribute to the portfolio of tools used by the community of people working with fuzzy sets and data analysis. The </a:t>
            </a:r>
            <a:r>
              <a:rPr lang="en-IN" sz="1800" dirty="0" err="1" smtClean="0">
                <a:latin typeface="Times New Roman" pitchFamily="18" charset="0"/>
                <a:cs typeface="Times New Roman" pitchFamily="18" charset="0"/>
              </a:rPr>
              <a:t>FuzzyHive</a:t>
            </a:r>
            <a:r>
              <a:rPr lang="en-IN" sz="1800" dirty="0" smtClean="0">
                <a:latin typeface="Times New Roman" pitchFamily="18" charset="0"/>
                <a:cs typeface="Times New Roman" pitchFamily="18" charset="0"/>
              </a:rPr>
              <a:t> library complements the spectrum of available solutions for fuzzy data processing and querying in large data sets. It addresses the challenges of Big Data by relying on the well-known and open-source </a:t>
            </a:r>
            <a:r>
              <a:rPr lang="en-IN" sz="1800" dirty="0" err="1" smtClean="0">
                <a:latin typeface="Times New Roman" pitchFamily="18" charset="0"/>
                <a:cs typeface="Times New Roman" pitchFamily="18" charset="0"/>
              </a:rPr>
              <a:t>Hadoop</a:t>
            </a:r>
            <a:r>
              <a:rPr lang="en-IN" sz="1800" dirty="0" smtClean="0">
                <a:latin typeface="Times New Roman" pitchFamily="18" charset="0"/>
                <a:cs typeface="Times New Roman" pitchFamily="18" charset="0"/>
              </a:rPr>
              <a:t> platform and </a:t>
            </a:r>
            <a:r>
              <a:rPr lang="en-IN" sz="1800" dirty="0" err="1" smtClean="0">
                <a:latin typeface="Times New Roman" pitchFamily="18" charset="0"/>
                <a:cs typeface="Times New Roman" pitchFamily="18" charset="0"/>
              </a:rPr>
              <a:t>Hadoop</a:t>
            </a:r>
            <a:r>
              <a:rPr lang="en-IN" sz="1800" dirty="0" smtClean="0">
                <a:latin typeface="Times New Roman" pitchFamily="18" charset="0"/>
                <a:cs typeface="Times New Roman" pitchFamily="18" charset="0"/>
              </a:rPr>
              <a:t> Distributed File System. It is typically focused on batch querying and processing of data at rest, i.e., the inactive data collected mainly for reporting and analysis. However, in specific cases, it can also be used for querying data from data streams (data in motion) temporarily persisted in the HDFS data storage</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P. </a:t>
            </a:r>
            <a:r>
              <a:rPr lang="en-IN" sz="1600" dirty="0" err="1" smtClean="0">
                <a:latin typeface="Times New Roman" pitchFamily="18" charset="0"/>
                <a:cs typeface="Times New Roman" pitchFamily="18" charset="0"/>
              </a:rPr>
              <a:t>Bosc</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Pivert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SQLf</a:t>
            </a:r>
            <a:r>
              <a:rPr lang="en-IN" sz="1600" dirty="0" smtClean="0">
                <a:latin typeface="Times New Roman" pitchFamily="18" charset="0"/>
                <a:cs typeface="Times New Roman" pitchFamily="18" charset="0"/>
              </a:rPr>
              <a:t> Query Functionality on Top of a Regular Relational Database Management System. Heidelberg: </a:t>
            </a:r>
            <a:r>
              <a:rPr lang="en-IN" sz="1600" dirty="0" err="1" smtClean="0">
                <a:latin typeface="Times New Roman" pitchFamily="18" charset="0"/>
                <a:cs typeface="Times New Roman" pitchFamily="18" charset="0"/>
              </a:rPr>
              <a:t>Physica-Verlag</a:t>
            </a:r>
            <a:r>
              <a:rPr lang="en-IN" sz="1600" dirty="0" smtClean="0">
                <a:latin typeface="Times New Roman" pitchFamily="18" charset="0"/>
                <a:cs typeface="Times New Roman" pitchFamily="18" charset="0"/>
              </a:rPr>
              <a:t> HD, 2000, pp. 171–190. </a:t>
            </a:r>
          </a:p>
          <a:p>
            <a:pPr algn="just">
              <a:lnSpc>
                <a:spcPct val="160000"/>
              </a:lnSpc>
            </a:pPr>
            <a:r>
              <a:rPr lang="en-IN" sz="1600" dirty="0" smtClean="0">
                <a:latin typeface="Times New Roman" pitchFamily="18" charset="0"/>
                <a:cs typeface="Times New Roman" pitchFamily="18" charset="0"/>
              </a:rPr>
              <a:t>[2] J. </a:t>
            </a:r>
            <a:r>
              <a:rPr lang="en-IN" sz="1600" dirty="0" err="1" smtClean="0">
                <a:latin typeface="Times New Roman" pitchFamily="18" charset="0"/>
                <a:cs typeface="Times New Roman" pitchFamily="18" charset="0"/>
              </a:rPr>
              <a:t>Kacprzyk</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Zadrozny</a:t>
            </a:r>
            <a:r>
              <a:rPr lang="en-IN" sz="1600" dirty="0" smtClean="0">
                <a:latin typeface="Times New Roman" pitchFamily="18" charset="0"/>
                <a:cs typeface="Times New Roman" pitchFamily="18" charset="0"/>
              </a:rPr>
              <a:t>, ˙ Data Mining via Fuzzy Querying over the Internet. Heidelberg: </a:t>
            </a:r>
            <a:r>
              <a:rPr lang="en-IN" sz="1600" dirty="0" err="1" smtClean="0">
                <a:latin typeface="Times New Roman" pitchFamily="18" charset="0"/>
                <a:cs typeface="Times New Roman" pitchFamily="18" charset="0"/>
              </a:rPr>
              <a:t>Physica-Verlag</a:t>
            </a:r>
            <a:r>
              <a:rPr lang="en-IN" sz="1600" dirty="0" smtClean="0">
                <a:latin typeface="Times New Roman" pitchFamily="18" charset="0"/>
                <a:cs typeface="Times New Roman" pitchFamily="18" charset="0"/>
              </a:rPr>
              <a:t> HD, 2000, pp. 211–233. </a:t>
            </a:r>
          </a:p>
          <a:p>
            <a:pPr algn="just">
              <a:lnSpc>
                <a:spcPct val="160000"/>
              </a:lnSpc>
            </a:pPr>
            <a:r>
              <a:rPr lang="en-IN" sz="1600" dirty="0" smtClean="0">
                <a:latin typeface="Times New Roman" pitchFamily="18" charset="0"/>
                <a:cs typeface="Times New Roman" pitchFamily="18" charset="0"/>
              </a:rPr>
              <a:t>[3] G. </a:t>
            </a:r>
            <a:r>
              <a:rPr lang="en-IN" sz="1600" dirty="0" err="1" smtClean="0">
                <a:latin typeface="Times New Roman" pitchFamily="18" charset="0"/>
                <a:cs typeface="Times New Roman" pitchFamily="18" charset="0"/>
              </a:rPr>
              <a:t>Bordogna</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Psaila</a:t>
            </a:r>
            <a:r>
              <a:rPr lang="en-IN" sz="1600" dirty="0" smtClean="0">
                <a:latin typeface="Times New Roman" pitchFamily="18" charset="0"/>
                <a:cs typeface="Times New Roman" pitchFamily="18" charset="0"/>
              </a:rPr>
              <a:t>, “Customizable flexible querying in classical relational databases,” in Handbook of Research on Fuzzy Information Processing in Databases, J. Galindo, Ed. IGI Global, 2008, pp. 191– 217. </a:t>
            </a:r>
          </a:p>
          <a:p>
            <a:pPr algn="just">
              <a:lnSpc>
                <a:spcPct val="160000"/>
              </a:lnSpc>
            </a:pP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Hudec</a:t>
            </a:r>
            <a:r>
              <a:rPr lang="en-IN" sz="1600" dirty="0" smtClean="0">
                <a:latin typeface="Times New Roman" pitchFamily="18" charset="0"/>
                <a:cs typeface="Times New Roman" pitchFamily="18" charset="0"/>
              </a:rPr>
              <a:t>, “An approach to fuzzy database querying, analysis and realisation,” Computer Science and Information Systems, no. 12, pp. 127–140, 2009. [Online]. Available: http://eudml.org/doc/253504 </a:t>
            </a:r>
          </a:p>
          <a:p>
            <a:pPr algn="just">
              <a:lnSpc>
                <a:spcPct val="160000"/>
              </a:lnSpc>
            </a:pPr>
            <a:r>
              <a:rPr lang="en-IN" sz="1600" dirty="0" smtClean="0">
                <a:latin typeface="Times New Roman" pitchFamily="18" charset="0"/>
                <a:cs typeface="Times New Roman" pitchFamily="18" charset="0"/>
              </a:rPr>
              <a:t>[5] B. </a:t>
            </a:r>
            <a:r>
              <a:rPr lang="en-IN" sz="1600" dirty="0" err="1" smtClean="0">
                <a:latin typeface="Times New Roman" pitchFamily="18" charset="0"/>
                <a:cs typeface="Times New Roman" pitchFamily="18" charset="0"/>
              </a:rPr>
              <a:t>Małysiak-Mrozek</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Kozielski</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Mrozek</a:t>
            </a:r>
            <a:r>
              <a:rPr lang="en-IN" sz="1600" dirty="0" smtClean="0">
                <a:latin typeface="Times New Roman" pitchFamily="18" charset="0"/>
                <a:cs typeface="Times New Roman" pitchFamily="18" charset="0"/>
              </a:rPr>
              <a:t>, “Modern software tools for researching and teaching fuzzy logic incorporated into database systems,” in Proceedings of the </a:t>
            </a:r>
            <a:r>
              <a:rPr lang="en-IN" sz="1600" dirty="0" err="1" smtClean="0">
                <a:latin typeface="Times New Roman" pitchFamily="18" charset="0"/>
                <a:cs typeface="Times New Roman" pitchFamily="18" charset="0"/>
              </a:rPr>
              <a:t>iNEER</a:t>
            </a:r>
            <a:r>
              <a:rPr lang="en-IN" sz="1600" dirty="0" smtClean="0">
                <a:latin typeface="Times New Roman" pitchFamily="18" charset="0"/>
                <a:cs typeface="Times New Roman" pitchFamily="18" charset="0"/>
              </a:rPr>
              <a:t> International Conference on Engineering Education, Gliwice, Poland. </a:t>
            </a:r>
            <a:r>
              <a:rPr lang="en-IN" sz="1600" dirty="0" err="1" smtClean="0">
                <a:latin typeface="Times New Roman" pitchFamily="18" charset="0"/>
                <a:cs typeface="Times New Roman" pitchFamily="18" charset="0"/>
              </a:rPr>
              <a:t>iNEER</a:t>
            </a:r>
            <a:r>
              <a:rPr lang="en-IN" sz="1600" dirty="0" smtClean="0">
                <a:latin typeface="Times New Roman" pitchFamily="18" charset="0"/>
                <a:cs typeface="Times New Roman" pitchFamily="18" charset="0"/>
              </a:rPr>
              <a:t>, July 2010, pp. 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B. </a:t>
            </a:r>
            <a:r>
              <a:rPr lang="en-IN" sz="1400" dirty="0" err="1" smtClean="0">
                <a:latin typeface="Times New Roman" pitchFamily="18" charset="0"/>
                <a:cs typeface="Times New Roman" pitchFamily="18" charset="0"/>
              </a:rPr>
              <a:t>Małysiak</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Mrozek</a:t>
            </a:r>
            <a:r>
              <a:rPr lang="en-IN" sz="1400" dirty="0" smtClean="0">
                <a:latin typeface="Times New Roman" pitchFamily="18" charset="0"/>
                <a:cs typeface="Times New Roman" pitchFamily="18" charset="0"/>
              </a:rPr>
              <a:t>, and S. </a:t>
            </a:r>
            <a:r>
              <a:rPr lang="en-IN" sz="1400" dirty="0" err="1" smtClean="0">
                <a:latin typeface="Times New Roman" pitchFamily="18" charset="0"/>
                <a:cs typeface="Times New Roman" pitchFamily="18" charset="0"/>
              </a:rPr>
              <a:t>Kozielski</a:t>
            </a:r>
            <a:r>
              <a:rPr lang="en-IN" sz="1400" dirty="0" smtClean="0">
                <a:latin typeface="Times New Roman" pitchFamily="18" charset="0"/>
                <a:cs typeface="Times New Roman" pitchFamily="18" charset="0"/>
              </a:rPr>
              <a:t>, “Processing fuzzy SQL queries with flat, context-dependent and multidimensional membership functions,” in IASTED International Conference on Computational Intelligence, Calgary, Alberta, Canada, July 4-6, 2005, M. H. </a:t>
            </a:r>
            <a:r>
              <a:rPr lang="en-IN" sz="1400" dirty="0" err="1" smtClean="0">
                <a:latin typeface="Times New Roman" pitchFamily="18" charset="0"/>
                <a:cs typeface="Times New Roman" pitchFamily="18" charset="0"/>
              </a:rPr>
              <a:t>Hamza</a:t>
            </a:r>
            <a:r>
              <a:rPr lang="en-IN" sz="1400" dirty="0" smtClean="0">
                <a:latin typeface="Times New Roman" pitchFamily="18" charset="0"/>
                <a:cs typeface="Times New Roman" pitchFamily="18" charset="0"/>
              </a:rPr>
              <a:t>, Ed. IASTED/ACTA Press, 2005, pp. 36–41. </a:t>
            </a:r>
          </a:p>
          <a:p>
            <a:pPr algn="just">
              <a:lnSpc>
                <a:spcPct val="170000"/>
              </a:lnSpc>
            </a:pPr>
            <a:r>
              <a:rPr lang="en-IN" sz="1400" dirty="0" smtClean="0">
                <a:latin typeface="Times New Roman" pitchFamily="18" charset="0"/>
                <a:cs typeface="Times New Roman" pitchFamily="18" charset="0"/>
              </a:rPr>
              <a:t>[7] B. </a:t>
            </a:r>
            <a:r>
              <a:rPr lang="en-IN" sz="1400" dirty="0" err="1" smtClean="0">
                <a:latin typeface="Times New Roman" pitchFamily="18" charset="0"/>
                <a:cs typeface="Times New Roman" pitchFamily="18" charset="0"/>
              </a:rPr>
              <a:t>Małysiak-Mrozek</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Mrozek</a:t>
            </a:r>
            <a:r>
              <a:rPr lang="en-IN" sz="1400" dirty="0" smtClean="0">
                <a:latin typeface="Times New Roman" pitchFamily="18" charset="0"/>
                <a:cs typeface="Times New Roman" pitchFamily="18" charset="0"/>
              </a:rPr>
              <a:t>, and S. </a:t>
            </a:r>
            <a:r>
              <a:rPr lang="en-IN" sz="1400" dirty="0" err="1" smtClean="0">
                <a:latin typeface="Times New Roman" pitchFamily="18" charset="0"/>
                <a:cs typeface="Times New Roman" pitchFamily="18" charset="0"/>
              </a:rPr>
              <a:t>Kozielski</a:t>
            </a:r>
            <a:r>
              <a:rPr lang="en-IN" sz="1400" dirty="0" smtClean="0">
                <a:latin typeface="Times New Roman" pitchFamily="18" charset="0"/>
                <a:cs typeface="Times New Roman" pitchFamily="18" charset="0"/>
              </a:rPr>
              <a:t>, Data Grouping Process in Extended SQL Language Containing Fuzzy Elements. Berlin, Heidelberg: Springer Berlin Heidelberg, 2009, pp. 247–256. </a:t>
            </a:r>
          </a:p>
          <a:p>
            <a:pPr algn="just">
              <a:lnSpc>
                <a:spcPct val="170000"/>
              </a:lnSpc>
            </a:pPr>
            <a:r>
              <a:rPr lang="en-IN" sz="1400" dirty="0" smtClean="0">
                <a:latin typeface="Times New Roman" pitchFamily="18" charset="0"/>
                <a:cs typeface="Times New Roman" pitchFamily="18" charset="0"/>
              </a:rPr>
              <a:t>[8] L. </a:t>
            </a:r>
            <a:r>
              <a:rPr lang="en-IN" sz="1400" dirty="0" err="1" smtClean="0">
                <a:latin typeface="Times New Roman" pitchFamily="18" charset="0"/>
                <a:cs typeface="Times New Roman" pitchFamily="18" charset="0"/>
              </a:rPr>
              <a:t>Portinale</a:t>
            </a:r>
            <a:r>
              <a:rPr lang="en-IN" sz="1400" dirty="0" smtClean="0">
                <a:latin typeface="Times New Roman" pitchFamily="18" charset="0"/>
                <a:cs typeface="Times New Roman" pitchFamily="18" charset="0"/>
              </a:rPr>
              <a:t> and S. </a:t>
            </a:r>
            <a:r>
              <a:rPr lang="en-IN" sz="1400" dirty="0" err="1" smtClean="0">
                <a:latin typeface="Times New Roman" pitchFamily="18" charset="0"/>
                <a:cs typeface="Times New Roman" pitchFamily="18" charset="0"/>
              </a:rPr>
              <a:t>Montani</a:t>
            </a:r>
            <a:r>
              <a:rPr lang="en-IN" sz="1400" dirty="0" smtClean="0">
                <a:latin typeface="Times New Roman" pitchFamily="18" charset="0"/>
                <a:cs typeface="Times New Roman" pitchFamily="18" charset="0"/>
              </a:rPr>
              <a:t>, “A fuzzy logic approach to case matching and retrieval suitable to SQL implementation,” in Proc. of the 20th IEEE Inter. Conf. on Tools with Artificial Intelligence. Washington, DC, USA: IEEE Computer Society, 2008, pp. 241–245. </a:t>
            </a:r>
          </a:p>
          <a:p>
            <a:pPr algn="just">
              <a:lnSpc>
                <a:spcPct val="170000"/>
              </a:lnSpc>
            </a:pPr>
            <a:r>
              <a:rPr lang="en-IN" sz="1400" dirty="0" smtClean="0">
                <a:latin typeface="Times New Roman" pitchFamily="18" charset="0"/>
                <a:cs typeface="Times New Roman" pitchFamily="18" charset="0"/>
              </a:rPr>
              <a:t>[9] M. Delgado, C. Molina, D. Sanchez, A. Vila, and L. Rodriguez-</a:t>
            </a:r>
            <a:r>
              <a:rPr lang="en-IN" sz="1400" dirty="0" err="1" smtClean="0">
                <a:latin typeface="Times New Roman" pitchFamily="18" charset="0"/>
                <a:cs typeface="Times New Roman" pitchFamily="18" charset="0"/>
              </a:rPr>
              <a:t>Ariza</a:t>
            </a:r>
            <a:r>
              <a:rPr lang="en-IN" sz="1400" dirty="0" smtClean="0">
                <a:latin typeface="Times New Roman" pitchFamily="18" charset="0"/>
                <a:cs typeface="Times New Roman" pitchFamily="18" charset="0"/>
              </a:rPr>
              <a:t>, “A fuzzy multidimensional model for supporting imprecision in </a:t>
            </a:r>
            <a:r>
              <a:rPr lang="en-IN" sz="1400" dirty="0" err="1" smtClean="0">
                <a:latin typeface="Times New Roman" pitchFamily="18" charset="0"/>
                <a:cs typeface="Times New Roman" pitchFamily="18" charset="0"/>
              </a:rPr>
              <a:t>olap</a:t>
            </a:r>
            <a:r>
              <a:rPr lang="en-IN" sz="1400" dirty="0" smtClean="0">
                <a:latin typeface="Times New Roman" pitchFamily="18" charset="0"/>
                <a:cs typeface="Times New Roman" pitchFamily="18" charset="0"/>
              </a:rPr>
              <a:t>,” in 2004 IEEE International Conference on Fuzzy Systems (IEEE Cat. No.04CH37542), vol. 3, July 2004, pp. 1331–1336 vol.3. </a:t>
            </a:r>
          </a:p>
          <a:p>
            <a:pPr algn="just">
              <a:lnSpc>
                <a:spcPct val="170000"/>
              </a:lnSpc>
            </a:pPr>
            <a:r>
              <a:rPr lang="en-IN" sz="1400" dirty="0" smtClean="0">
                <a:latin typeface="Times New Roman" pitchFamily="18" charset="0"/>
                <a:cs typeface="Times New Roman" pitchFamily="18" charset="0"/>
              </a:rPr>
              <a:t>[10] C. Molina, L. Rodriguez-</a:t>
            </a:r>
            <a:r>
              <a:rPr lang="en-IN" sz="1400" dirty="0" err="1" smtClean="0">
                <a:latin typeface="Times New Roman" pitchFamily="18" charset="0"/>
                <a:cs typeface="Times New Roman" pitchFamily="18" charset="0"/>
              </a:rPr>
              <a:t>Ariza</a:t>
            </a:r>
            <a:r>
              <a:rPr lang="en-IN" sz="1400" dirty="0" smtClean="0">
                <a:latin typeface="Times New Roman" pitchFamily="18" charset="0"/>
                <a:cs typeface="Times New Roman" pitchFamily="18" charset="0"/>
              </a:rPr>
              <a:t>, D. Sanchez, and M. A. Vila, “A new fuzzy multidimensional model,” IEEE Transactions on Fuzzy Systems, vol. 14, no. 6, pp. 897–912, Dec 2006.</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1599</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High-Efficient Fuzzy Querying with HiveQL for Big Data  Warehousing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2021-05-19T14:21:43Z</dcterms:modified>
</cp:coreProperties>
</file>