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dirty="0" err="1" smtClean="0"/>
              <a:t>AutoDiagn</a:t>
            </a:r>
            <a:r>
              <a:rPr lang="en-IN" dirty="0" smtClean="0"/>
              <a:t>: An Automated Real time Diagnosis Framework for Big Data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Big data processing systems, such as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and Spark, usually work in large-scale, highly-concurrent, and multi-tenant environments that can easily cause hardware and software malfunctions or failures, thereby leading to performance degradation. Several systems and methods exist to detect big data processing systems’ performance degradation, perform root-cause analysis, and even overcome the issues causing such degradation. However, these solutions focus on specific problems such as stragglers and inefficient resource utilization.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There is a lack of a generic and extensible framework to support the real-time diagnosis of big data systems. In this paper, we propose, develop and validate </a:t>
            </a:r>
            <a:r>
              <a:rPr lang="en-IN" sz="2000" dirty="0" err="1" smtClean="0">
                <a:latin typeface="Times New Roman" pitchFamily="18" charset="0"/>
                <a:cs typeface="Times New Roman" pitchFamily="18" charset="0"/>
              </a:rPr>
              <a:t>AutoDiagn</a:t>
            </a:r>
            <a:r>
              <a:rPr lang="en-IN" sz="2000" dirty="0" smtClean="0">
                <a:latin typeface="Times New Roman" pitchFamily="18" charset="0"/>
                <a:cs typeface="Times New Roman" pitchFamily="18" charset="0"/>
              </a:rPr>
              <a:t>. This generic and flexible framework provides holistic monitoring of a big data system while detecting performance degradation and enabling root-cause analysis. We present an implementation and evaluation of </a:t>
            </a:r>
            <a:r>
              <a:rPr lang="en-IN" sz="2000" dirty="0" err="1" smtClean="0">
                <a:latin typeface="Times New Roman" pitchFamily="18" charset="0"/>
                <a:cs typeface="Times New Roman" pitchFamily="18" charset="0"/>
              </a:rPr>
              <a:t>AutoDiagn</a:t>
            </a:r>
            <a:r>
              <a:rPr lang="en-IN" sz="2000" dirty="0" smtClean="0">
                <a:latin typeface="Times New Roman" pitchFamily="18" charset="0"/>
                <a:cs typeface="Times New Roman" pitchFamily="18" charset="0"/>
              </a:rPr>
              <a:t> that interacts with a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cluster deployed on a public cloud and tested with real-world benchmark applications. Experimental results show that </a:t>
            </a:r>
            <a:r>
              <a:rPr lang="en-IN" sz="2000" dirty="0" err="1" smtClean="0">
                <a:latin typeface="Times New Roman" pitchFamily="18" charset="0"/>
                <a:cs typeface="Times New Roman" pitchFamily="18" charset="0"/>
              </a:rPr>
              <a:t>AutoDiagn</a:t>
            </a:r>
            <a:r>
              <a:rPr lang="en-IN" sz="2000" dirty="0" smtClean="0">
                <a:latin typeface="Times New Roman" pitchFamily="18" charset="0"/>
                <a:cs typeface="Times New Roman" pitchFamily="18" charset="0"/>
              </a:rPr>
              <a:t> can offer a high accuracy root-cause analysis framework, at the same time as offering a small resource footprint, high throughput and low latency.</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can also be used to deploy and configure node-level metrics on to registered nodes. Because of this, when registering nodes it is required that credentials for each node be supplied (username, password or key). </a:t>
            </a:r>
          </a:p>
          <a:p>
            <a:pPr algn="just">
              <a:lnSpc>
                <a:spcPct val="150000"/>
              </a:lnSpc>
            </a:pPr>
            <a:r>
              <a:rPr lang="en-IN" sz="2000" dirty="0" smtClean="0">
                <a:latin typeface="Times New Roman" pitchFamily="18" charset="0"/>
                <a:cs typeface="Times New Roman" pitchFamily="18" charset="0"/>
              </a:rPr>
              <a:t>If node-level components and services have already been deployed by other tools they only have to register the already deployed node-level service endpoints. In this scenario credentials are not needed.</a:t>
            </a:r>
          </a:p>
          <a:p>
            <a:pPr algn="just">
              <a:lnSpc>
                <a:spcPct val="150000"/>
              </a:lnSpc>
            </a:pPr>
            <a:r>
              <a:rPr lang="en-IN" sz="2000" dirty="0" smtClean="0">
                <a:latin typeface="Times New Roman" pitchFamily="18" charset="0"/>
                <a:cs typeface="Times New Roman" pitchFamily="18" charset="0"/>
              </a:rPr>
              <a:t>Metrics version annotation is also supported by the </a:t>
            </a:r>
            <a:r>
              <a:rPr lang="en-IN" sz="2000" dirty="0" err="1" smtClean="0">
                <a:latin typeface="Times New Roman" pitchFamily="18" charset="0"/>
                <a:cs typeface="Times New Roman" pitchFamily="18" charset="0"/>
              </a:rPr>
              <a:t>dmon</a:t>
            </a:r>
            <a:r>
              <a:rPr lang="en-IN" sz="2000" dirty="0" smtClean="0">
                <a:latin typeface="Times New Roman" pitchFamily="18" charset="0"/>
                <a:cs typeface="Times New Roman" pitchFamily="18" charset="0"/>
              </a:rPr>
              <a:t>-controller. By this we mean that metrics pertaining to a specific application version can be annotated using tags. This way we can easily query, aggregate or even compare metrics of the application.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Developing a general and extensible framework for diagnosing a big data system is not trivial. </a:t>
            </a:r>
          </a:p>
          <a:p>
            <a:pPr algn="just">
              <a:lnSpc>
                <a:spcPct val="150000"/>
              </a:lnSpc>
            </a:pPr>
            <a:r>
              <a:rPr lang="en-IN" sz="2000" dirty="0" smtClean="0">
                <a:latin typeface="Times New Roman" pitchFamily="18" charset="0"/>
                <a:cs typeface="Times New Roman" pitchFamily="18" charset="0"/>
              </a:rPr>
              <a:t>It requires well-defined requirements which could enable the broader adoption of root-cause analysis for the big data systems, flexible APIs to interact with an underlying monitoring system and integration of multiple solutions for detecting performance reduction problems while enabling the automatic root-cause analysis.</a:t>
            </a:r>
          </a:p>
          <a:p>
            <a:pPr algn="just">
              <a:lnSpc>
                <a:spcPct val="150000"/>
              </a:lnSpc>
            </a:pPr>
            <a:r>
              <a:rPr lang="en-IN" sz="2000" dirty="0" smtClean="0">
                <a:latin typeface="Times New Roman" pitchFamily="18" charset="0"/>
                <a:cs typeface="Times New Roman" pitchFamily="18" charset="0"/>
              </a:rPr>
              <a:t>In this paper, we tackle this research gap, and design and develop </a:t>
            </a:r>
            <a:r>
              <a:rPr lang="en-IN" sz="2000" dirty="0" err="1" smtClean="0">
                <a:latin typeface="Times New Roman" pitchFamily="18" charset="0"/>
                <a:cs typeface="Times New Roman" pitchFamily="18" charset="0"/>
              </a:rPr>
              <a:t>AutoDiagn</a:t>
            </a:r>
            <a:r>
              <a:rPr lang="en-IN" sz="2000" dirty="0" smtClean="0">
                <a:latin typeface="Times New Roman" pitchFamily="18" charset="0"/>
                <a:cs typeface="Times New Roman" pitchFamily="18" charset="0"/>
              </a:rPr>
              <a:t> to automatically detect performance degradation and inefficient resource utilization problems, while providing an online detection and semi-online root-cause analysis for a big data system.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most of reviewed platforms, analytics against collected monitoring data is handled via user-defined alerts. Although these provide valuable data for Ops teams, they do not provide the level of insight required by Dev teams for optimization and validation purposes. </a:t>
            </a:r>
          </a:p>
          <a:p>
            <a:pPr algn="just">
              <a:lnSpc>
                <a:spcPct val="150000"/>
              </a:lnSpc>
            </a:pPr>
            <a:r>
              <a:rPr lang="en-IN" sz="2000" dirty="0" smtClean="0">
                <a:latin typeface="Times New Roman" pitchFamily="18" charset="0"/>
                <a:cs typeface="Times New Roman" pitchFamily="18" charset="0"/>
              </a:rPr>
              <a:t>More sophisticated, contextualized methods and tools are required. The DICE Anomaly Detection component is able to detect such anomalies and with the help of the DICE Enhancement tools will feedback this information into design-time models.</a:t>
            </a:r>
          </a:p>
          <a:p>
            <a:pPr algn="just">
              <a:lnSpc>
                <a:spcPct val="150000"/>
              </a:lnSpc>
            </a:pPr>
            <a:r>
              <a:rPr lang="en-IN" sz="2000" dirty="0" err="1" smtClean="0">
                <a:latin typeface="Times New Roman" pitchFamily="18" charset="0"/>
                <a:cs typeface="Times New Roman" pitchFamily="18" charset="0"/>
              </a:rPr>
              <a:t>logstash</a:t>
            </a:r>
            <a:r>
              <a:rPr lang="en-IN" sz="2000" dirty="0" smtClean="0">
                <a:latin typeface="Times New Roman" pitchFamily="18" charset="0"/>
                <a:cs typeface="Times New Roman" pitchFamily="18" charset="0"/>
              </a:rPr>
              <a:t>-forwarder is designed for the purpose of log forwarding to one or more </a:t>
            </a:r>
            <a:r>
              <a:rPr lang="en-IN" sz="2000" dirty="0" err="1" smtClean="0">
                <a:latin typeface="Times New Roman" pitchFamily="18" charset="0"/>
                <a:cs typeface="Times New Roman" pitchFamily="18" charset="0"/>
              </a:rPr>
              <a:t>logstash</a:t>
            </a:r>
            <a:r>
              <a:rPr lang="en-IN" sz="2000" dirty="0" smtClean="0">
                <a:latin typeface="Times New Roman" pitchFamily="18" charset="0"/>
                <a:cs typeface="Times New Roman" pitchFamily="18" charset="0"/>
              </a:rPr>
              <a:t> server instances. By using this approach inside </a:t>
            </a:r>
            <a:r>
              <a:rPr lang="en-IN" sz="2000" dirty="0" err="1" smtClean="0">
                <a:latin typeface="Times New Roman" pitchFamily="18" charset="0"/>
                <a:cs typeface="Times New Roman" pitchFamily="18" charset="0"/>
              </a:rPr>
              <a:t>DMon</a:t>
            </a:r>
            <a:r>
              <a:rPr lang="en-IN" sz="2000" dirty="0" smtClean="0">
                <a:latin typeface="Times New Roman" pitchFamily="18" charset="0"/>
                <a:cs typeface="Times New Roman" pitchFamily="18" charset="0"/>
              </a:rPr>
              <a:t> we are eliminating node-level side effects caused by local processing of logs.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the best of our knowledge, there is a lack of a generic and comprehensive solution for the detection of a wide range of anomalies and performance of root-cause analysis in big data systems.</a:t>
            </a:r>
          </a:p>
          <a:p>
            <a:pPr algn="just">
              <a:lnSpc>
                <a:spcPct val="150000"/>
              </a:lnSpc>
            </a:pPr>
            <a:r>
              <a:rPr lang="en-IN" sz="2000" dirty="0" smtClean="0">
                <a:latin typeface="Times New Roman" pitchFamily="18" charset="0"/>
                <a:cs typeface="Times New Roman" pitchFamily="18" charset="0"/>
              </a:rPr>
              <a:t>We develop a general framework called </a:t>
            </a:r>
            <a:r>
              <a:rPr lang="en-IN" sz="2000" dirty="0" err="1" smtClean="0">
                <a:latin typeface="Times New Roman" pitchFamily="18" charset="0"/>
                <a:cs typeface="Times New Roman" pitchFamily="18" charset="0"/>
              </a:rPr>
              <a:t>AutoDiagn</a:t>
            </a:r>
            <a:r>
              <a:rPr lang="en-IN" sz="2000" dirty="0" smtClean="0">
                <a:latin typeface="Times New Roman" pitchFamily="18" charset="0"/>
                <a:cs typeface="Times New Roman" pitchFamily="18" charset="0"/>
              </a:rPr>
              <a:t> which can be adapted for the detection of a wide range of performance degradation problems while pinpointing their </a:t>
            </a:r>
            <a:r>
              <a:rPr lang="en-IN" sz="2000" dirty="0" err="1" smtClean="0">
                <a:latin typeface="Times New Roman" pitchFamily="18" charset="0"/>
                <a:cs typeface="Times New Roman" pitchFamily="18" charset="0"/>
              </a:rPr>
              <a:t>rootcauses</a:t>
            </a:r>
            <a:r>
              <a:rPr lang="en-IN" sz="2000" dirty="0" smtClean="0">
                <a:latin typeface="Times New Roman" pitchFamily="18" charset="0"/>
                <a:cs typeface="Times New Roman" pitchFamily="18" charset="0"/>
              </a:rPr>
              <a:t> in big data systems.</a:t>
            </a:r>
          </a:p>
          <a:p>
            <a:pPr algn="just">
              <a:lnSpc>
                <a:spcPct val="150000"/>
              </a:lnSpc>
            </a:pPr>
            <a:r>
              <a:rPr lang="en-IN" sz="2000" dirty="0" smtClean="0">
                <a:latin typeface="Times New Roman" pitchFamily="18" charset="0"/>
                <a:cs typeface="Times New Roman" pitchFamily="18" charset="0"/>
              </a:rPr>
              <a:t>Visualizing the collected metrics and the results of root-cause analysis of any failures causing performance reduction in the cluster with a </a:t>
            </a:r>
            <a:r>
              <a:rPr lang="en-IN" sz="2000" dirty="0" err="1" smtClean="0">
                <a:latin typeface="Times New Roman" pitchFamily="18" charset="0"/>
                <a:cs typeface="Times New Roman" pitchFamily="18" charset="0"/>
              </a:rPr>
              <a:t>userfriendly</a:t>
            </a:r>
            <a:r>
              <a:rPr lang="en-IN" sz="2000" dirty="0" smtClean="0">
                <a:latin typeface="Times New Roman" pitchFamily="18" charset="0"/>
                <a:cs typeface="Times New Roman" pitchFamily="18" charset="0"/>
              </a:rPr>
              <a:t> interface in real-time.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13248"/>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Cyber-physical application monitoring across multiple clouds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A. Noor, K. Mitra, E. Solaiman, A. Souza, D. N. Jha, U. Demirbaga, P. P. Jayaraman, N. Cacho, and R. Ranjan,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Cyber-physical systems (CPS) integrate cyber-infrastructure comprising computers and networks with physical processes. The cyber components monitor, control, and coordinate the physical processes typically via actuators.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Understanding application and system performance through system-wide monitoring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 T. Evans, J. C. Browne, and W. L. Barth,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TACC Stats has been in production use for about 5 years and is now used by numerous HPC systems around the world.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13156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sz="1800" dirty="0" smtClean="0">
                          <a:latin typeface="Times New Roman" pitchFamily="18" charset="0"/>
                          <a:cs typeface="Times New Roman" pitchFamily="18" charset="0"/>
                        </a:rPr>
                        <a:t>TITTLE</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AUTHOR</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DESCRIPTION</a:t>
                      </a:r>
                      <a:endParaRPr lang="en-IN" sz="18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Architecture of a scalable platform for monitoring multiple big data frameworks</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G. Iuhasz, D. Pop, and I. Dragan,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pitchFamily="18" charset="0"/>
                          <a:ea typeface="Calibri"/>
                          <a:cs typeface="Times New Roman" pitchFamily="18" charset="0"/>
                        </a:rPr>
                        <a:t> In this paper we present a distributed, scalable, highly available platform able to collect, store, query and process monitoring data obtained from multiple Big Data frameworks.</a:t>
                      </a:r>
                      <a:endParaRPr lang="en-IN" sz="18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A scalable platform for ˘ monitoring data intensive applications</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I. </a:t>
                      </a:r>
                      <a:r>
                        <a:rPr lang="en-US" sz="1800" dirty="0" err="1">
                          <a:latin typeface="Times New Roman" pitchFamily="18" charset="0"/>
                          <a:ea typeface="Calibri"/>
                          <a:cs typeface="Times New Roman" pitchFamily="18" charset="0"/>
                        </a:rPr>
                        <a:t>Dragan</a:t>
                      </a:r>
                      <a:r>
                        <a:rPr lang="en-US" sz="1800" dirty="0">
                          <a:latin typeface="Times New Roman" pitchFamily="18" charset="0"/>
                          <a:ea typeface="Calibri"/>
                          <a:cs typeface="Times New Roman" pitchFamily="18" charset="0"/>
                        </a:rPr>
                        <a:t>, G. </a:t>
                      </a:r>
                      <a:r>
                        <a:rPr lang="en-US" sz="1800" dirty="0" err="1">
                          <a:latin typeface="Times New Roman" pitchFamily="18" charset="0"/>
                          <a:ea typeface="Calibri"/>
                          <a:cs typeface="Times New Roman" pitchFamily="18" charset="0"/>
                        </a:rPr>
                        <a:t>Iuhasz</a:t>
                      </a:r>
                      <a:r>
                        <a:rPr lang="en-US" sz="1800" dirty="0">
                          <a:latin typeface="Times New Roman" pitchFamily="18" charset="0"/>
                          <a:ea typeface="Calibri"/>
                          <a:cs typeface="Times New Roman" pitchFamily="18" charset="0"/>
                        </a:rPr>
                        <a:t>, and D. </a:t>
                      </a:r>
                      <a:r>
                        <a:rPr lang="en-US" sz="1800" dirty="0" err="1">
                          <a:latin typeface="Times New Roman" pitchFamily="18" charset="0"/>
                          <a:ea typeface="Calibri"/>
                          <a:cs typeface="Times New Roman" pitchFamily="18" charset="0"/>
                        </a:rPr>
                        <a:t>Petcu</a:t>
                      </a:r>
                      <a:r>
                        <a:rPr lang="en-US" sz="1800" dirty="0">
                          <a:latin typeface="Times New Roman" pitchFamily="18" charset="0"/>
                          <a:ea typeface="Calibri"/>
                          <a:cs typeface="Times New Roman" pitchFamily="18" charset="0"/>
                        </a:rPr>
                        <a:t>, </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In this paper we present a distributed, scalable, highly available platform able to collect, store, query and process monitoring data obtained from multiple Big Data frameworks.</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371600" y="1371600"/>
            <a:ext cx="7315199" cy="4876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this paper, we have presented </a:t>
            </a:r>
            <a:r>
              <a:rPr lang="en-IN" dirty="0" err="1" smtClean="0">
                <a:latin typeface="Times New Roman" pitchFamily="18" charset="0"/>
                <a:cs typeface="Times New Roman" pitchFamily="18" charset="0"/>
              </a:rPr>
              <a:t>AutoDiagn</a:t>
            </a:r>
            <a:r>
              <a:rPr lang="en-IN" dirty="0" smtClean="0">
                <a:latin typeface="Times New Roman" pitchFamily="18" charset="0"/>
                <a:cs typeface="Times New Roman" pitchFamily="18" charset="0"/>
              </a:rPr>
              <a:t>, a framework for enabling diagnosing of large-scale distributed systems to ascertain the root cause of outliers, with the core purpose of unravelling the concretization of complicated models for system management. After making a comprehensive literature review and identifying the requirements for </a:t>
            </a:r>
            <a:r>
              <a:rPr lang="en-IN" dirty="0" err="1" smtClean="0">
                <a:latin typeface="Times New Roman" pitchFamily="18" charset="0"/>
                <a:cs typeface="Times New Roman" pitchFamily="18" charset="0"/>
              </a:rPr>
              <a:t>realworld</a:t>
            </a:r>
            <a:r>
              <a:rPr lang="en-IN" dirty="0" smtClean="0">
                <a:latin typeface="Times New Roman" pitchFamily="18" charset="0"/>
                <a:cs typeface="Times New Roman" pitchFamily="18" charset="0"/>
              </a:rPr>
              <a:t> problems, we conceived its design. The combination of user-defined functions powered by APIs and the </a:t>
            </a:r>
            <a:r>
              <a:rPr lang="en-IN" dirty="0" err="1" smtClean="0">
                <a:latin typeface="Times New Roman" pitchFamily="18" charset="0"/>
                <a:cs typeface="Times New Roman" pitchFamily="18" charset="0"/>
              </a:rPr>
              <a:t>agentbased</a:t>
            </a:r>
            <a:r>
              <a:rPr lang="en-IN" dirty="0" smtClean="0">
                <a:latin typeface="Times New Roman" pitchFamily="18" charset="0"/>
                <a:cs typeface="Times New Roman" pitchFamily="18" charset="0"/>
              </a:rPr>
              <a:t> monitoring system along with the findings obtained from an empirical analysis of the experiments we conducted play a fundamental role in the development of the system. </a:t>
            </a:r>
            <a:r>
              <a:rPr lang="en-IN" dirty="0" err="1" smtClean="0">
                <a:latin typeface="Times New Roman" pitchFamily="18" charset="0"/>
                <a:cs typeface="Times New Roman" pitchFamily="18" charset="0"/>
              </a:rPr>
              <a:t>AutoDiagn</a:t>
            </a:r>
            <a:r>
              <a:rPr lang="en-IN" dirty="0" smtClean="0">
                <a:latin typeface="Times New Roman" pitchFamily="18" charset="0"/>
                <a:cs typeface="Times New Roman" pitchFamily="18" charset="0"/>
              </a:rPr>
              <a:t> can be applied to most big data systems along with the monitoring systems. We have also presented the implementation and integration of the </a:t>
            </a:r>
            <a:r>
              <a:rPr lang="en-IN" dirty="0" err="1" smtClean="0">
                <a:latin typeface="Times New Roman" pitchFamily="18" charset="0"/>
                <a:cs typeface="Times New Roman" pitchFamily="18" charset="0"/>
              </a:rPr>
              <a:t>AutoDiagn</a:t>
            </a:r>
            <a:r>
              <a:rPr lang="en-IN" dirty="0" smtClean="0">
                <a:latin typeface="Times New Roman" pitchFamily="18" charset="0"/>
                <a:cs typeface="Times New Roman" pitchFamily="18" charset="0"/>
              </a:rPr>
              <a:t> system to the </a:t>
            </a:r>
            <a:r>
              <a:rPr lang="en-IN" dirty="0" err="1" smtClean="0">
                <a:latin typeface="Times New Roman" pitchFamily="18" charset="0"/>
                <a:cs typeface="Times New Roman" pitchFamily="18" charset="0"/>
              </a:rPr>
              <a:t>SmartMonit</a:t>
            </a:r>
            <a:r>
              <a:rPr lang="en-IN" dirty="0" smtClean="0">
                <a:latin typeface="Times New Roman" pitchFamily="18" charset="0"/>
                <a:cs typeface="Times New Roman" pitchFamily="18" charset="0"/>
              </a:rPr>
              <a:t> [45], real-time big data monitoring system, combined in our production environment. In our implementation on a large cluster, we find </a:t>
            </a:r>
            <a:r>
              <a:rPr lang="en-IN" dirty="0" err="1" smtClean="0">
                <a:latin typeface="Times New Roman" pitchFamily="18" charset="0"/>
                <a:cs typeface="Times New Roman" pitchFamily="18" charset="0"/>
              </a:rPr>
              <a:t>AutoDiagn</a:t>
            </a:r>
            <a:r>
              <a:rPr lang="en-IN" dirty="0" smtClean="0">
                <a:latin typeface="Times New Roman" pitchFamily="18" charset="0"/>
                <a:cs typeface="Times New Roman" pitchFamily="18" charset="0"/>
              </a:rPr>
              <a:t> very effective and efficient. Outliers are one of the main problems in big data systems that overwhelm the whole system and reduce performance considerably. </a:t>
            </a:r>
            <a:r>
              <a:rPr lang="en-IN" dirty="0" err="1" smtClean="0">
                <a:latin typeface="Times New Roman" pitchFamily="18" charset="0"/>
                <a:cs typeface="Times New Roman" pitchFamily="18" charset="0"/>
              </a:rPr>
              <a:t>AutoDiagn</a:t>
            </a:r>
            <a:r>
              <a:rPr lang="en-IN" dirty="0" smtClean="0">
                <a:latin typeface="Times New Roman" pitchFamily="18" charset="0"/>
                <a:cs typeface="Times New Roman" pitchFamily="18" charset="0"/>
              </a:rPr>
              <a:t> embraces this problem to reveal the bottlenecks alongside their root causes.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Noor</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Mitra</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Solaiman</a:t>
            </a:r>
            <a:r>
              <a:rPr lang="en-IN" sz="1600" dirty="0" smtClean="0">
                <a:latin typeface="Times New Roman" pitchFamily="18" charset="0"/>
                <a:cs typeface="Times New Roman" pitchFamily="18" charset="0"/>
              </a:rPr>
              <a:t>, A. Souza, D. N. </a:t>
            </a:r>
            <a:r>
              <a:rPr lang="en-IN" sz="1600" dirty="0" err="1" smtClean="0">
                <a:latin typeface="Times New Roman" pitchFamily="18" charset="0"/>
                <a:cs typeface="Times New Roman" pitchFamily="18" charset="0"/>
              </a:rPr>
              <a:t>Jha</a:t>
            </a:r>
            <a:r>
              <a:rPr lang="en-IN" sz="1600" dirty="0" smtClean="0">
                <a:latin typeface="Times New Roman" pitchFamily="18" charset="0"/>
                <a:cs typeface="Times New Roman" pitchFamily="18" charset="0"/>
              </a:rPr>
              <a:t>, U. </a:t>
            </a:r>
            <a:r>
              <a:rPr lang="en-IN" sz="1600" dirty="0" err="1" smtClean="0">
                <a:latin typeface="Times New Roman" pitchFamily="18" charset="0"/>
                <a:cs typeface="Times New Roman" pitchFamily="18" charset="0"/>
              </a:rPr>
              <a:t>Demirbaga</a:t>
            </a:r>
            <a:r>
              <a:rPr lang="en-IN" sz="1600" dirty="0" smtClean="0">
                <a:latin typeface="Times New Roman" pitchFamily="18" charset="0"/>
                <a:cs typeface="Times New Roman" pitchFamily="18" charset="0"/>
              </a:rPr>
              <a:t>, P. P. </a:t>
            </a:r>
            <a:r>
              <a:rPr lang="en-IN" sz="1600" dirty="0" err="1" smtClean="0">
                <a:latin typeface="Times New Roman" pitchFamily="18" charset="0"/>
                <a:cs typeface="Times New Roman" pitchFamily="18" charset="0"/>
              </a:rPr>
              <a:t>Jayaraman</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Cacho</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Ranjan</a:t>
            </a:r>
            <a:r>
              <a:rPr lang="en-IN" sz="1600" dirty="0" smtClean="0">
                <a:latin typeface="Times New Roman" pitchFamily="18" charset="0"/>
                <a:cs typeface="Times New Roman" pitchFamily="18" charset="0"/>
              </a:rPr>
              <a:t>, “Cyber-physical application monitoring across multiple clouds,” Computers &amp; Electrical Engineering, vol. 77, pp. 314–324, 2019. </a:t>
            </a:r>
          </a:p>
          <a:p>
            <a:pPr algn="just">
              <a:lnSpc>
                <a:spcPct val="16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Datadog</a:t>
            </a:r>
            <a:r>
              <a:rPr lang="en-IN" sz="1600" dirty="0" smtClean="0">
                <a:latin typeface="Times New Roman" pitchFamily="18" charset="0"/>
                <a:cs typeface="Times New Roman" pitchFamily="18" charset="0"/>
              </a:rPr>
              <a:t>. Accessed: 2020-07-13. [Online]. Available: https: //www.datadoghq.com/ </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Sequenceiq</a:t>
            </a:r>
            <a:r>
              <a:rPr lang="en-IN" sz="1600" dirty="0" smtClean="0">
                <a:latin typeface="Times New Roman" pitchFamily="18" charset="0"/>
                <a:cs typeface="Times New Roman" pitchFamily="18" charset="0"/>
              </a:rPr>
              <a:t>. Accessed: 2020-07-14. [Online]. Available: https: //github.com/</a:t>
            </a:r>
            <a:r>
              <a:rPr lang="en-IN" sz="1600" dirty="0" err="1" smtClean="0">
                <a:latin typeface="Times New Roman" pitchFamily="18" charset="0"/>
                <a:cs typeface="Times New Roman" pitchFamily="18" charset="0"/>
              </a:rPr>
              <a:t>sequenceiq</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Sematext</a:t>
            </a:r>
            <a:r>
              <a:rPr lang="en-IN" sz="1600" dirty="0" smtClean="0">
                <a:latin typeface="Times New Roman" pitchFamily="18" charset="0"/>
                <a:cs typeface="Times New Roman" pitchFamily="18" charset="0"/>
              </a:rPr>
              <a:t>. Accessed: 2020-07-13. [Online]. Available: https: //sematext.com/ </a:t>
            </a:r>
          </a:p>
          <a:p>
            <a:pPr algn="just">
              <a:lnSpc>
                <a:spcPct val="160000"/>
              </a:lnSpc>
            </a:pPr>
            <a:r>
              <a:rPr lang="en-IN" sz="1600" dirty="0" smtClean="0">
                <a:latin typeface="Times New Roman" pitchFamily="18" charset="0"/>
                <a:cs typeface="Times New Roman" pitchFamily="18" charset="0"/>
              </a:rPr>
              <a:t>[5] R. T. Evans, J. C. Browne, and W. L. Barth, “Understanding application and system performance through system-wide monitoring,” in 2016 IEEE International Parallel and Distributed Processing Symposium Workshops (IPDPSW). IEEE, 2016, pp. 1702–1710.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G. </a:t>
            </a:r>
            <a:r>
              <a:rPr lang="en-IN" sz="1600" dirty="0" err="1" smtClean="0">
                <a:latin typeface="Times New Roman" pitchFamily="18" charset="0"/>
                <a:cs typeface="Times New Roman" pitchFamily="18" charset="0"/>
              </a:rPr>
              <a:t>Iuhasz</a:t>
            </a:r>
            <a:r>
              <a:rPr lang="en-IN" sz="1600" dirty="0" smtClean="0">
                <a:latin typeface="Times New Roman" pitchFamily="18" charset="0"/>
                <a:cs typeface="Times New Roman" pitchFamily="18" charset="0"/>
              </a:rPr>
              <a:t>, D. Pop, and I. </a:t>
            </a:r>
            <a:r>
              <a:rPr lang="en-IN" sz="1600" dirty="0" err="1" smtClean="0">
                <a:latin typeface="Times New Roman" pitchFamily="18" charset="0"/>
                <a:cs typeface="Times New Roman" pitchFamily="18" charset="0"/>
              </a:rPr>
              <a:t>Dragan</a:t>
            </a:r>
            <a:r>
              <a:rPr lang="en-IN" sz="1600" dirty="0" smtClean="0">
                <a:latin typeface="Times New Roman" pitchFamily="18" charset="0"/>
                <a:cs typeface="Times New Roman" pitchFamily="18" charset="0"/>
              </a:rPr>
              <a:t>, “Architecture of a scalable platform for monitoring multiple big data frameworks,” Scalable Computing: Practice and Experience, vol. 17, no. 4, pp. 313–321, 2016. </a:t>
            </a:r>
          </a:p>
          <a:p>
            <a:pPr algn="just">
              <a:lnSpc>
                <a:spcPct val="170000"/>
              </a:lnSpc>
            </a:pPr>
            <a:r>
              <a:rPr lang="en-IN" sz="1600" dirty="0" smtClean="0">
                <a:latin typeface="Times New Roman" pitchFamily="18" charset="0"/>
                <a:cs typeface="Times New Roman" pitchFamily="18" charset="0"/>
              </a:rPr>
              <a:t>[7] I. </a:t>
            </a:r>
            <a:r>
              <a:rPr lang="en-IN" sz="1600" dirty="0" err="1" smtClean="0">
                <a:latin typeface="Times New Roman" pitchFamily="18" charset="0"/>
                <a:cs typeface="Times New Roman" pitchFamily="18" charset="0"/>
              </a:rPr>
              <a:t>Dragan</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Iuhasz</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Petcu</a:t>
            </a:r>
            <a:r>
              <a:rPr lang="en-IN" sz="1600" dirty="0" smtClean="0">
                <a:latin typeface="Times New Roman" pitchFamily="18" charset="0"/>
                <a:cs typeface="Times New Roman" pitchFamily="18" charset="0"/>
              </a:rPr>
              <a:t>, “A scalable platform for ˘ monitoring data intensive applications,” Journal of Grid Computing, vol. 17, no. 3, pp. 503–528, 2019. </a:t>
            </a:r>
          </a:p>
          <a:p>
            <a:pPr algn="just">
              <a:lnSpc>
                <a:spcPct val="170000"/>
              </a:lnSpc>
            </a:pPr>
            <a:r>
              <a:rPr lang="en-IN" sz="1600" dirty="0" smtClean="0">
                <a:latin typeface="Times New Roman" pitchFamily="18" charset="0"/>
                <a:cs typeface="Times New Roman" pitchFamily="18" charset="0"/>
              </a:rPr>
              <a:t>[8] S. </a:t>
            </a:r>
            <a:r>
              <a:rPr lang="en-IN" sz="1600" dirty="0" err="1" smtClean="0">
                <a:latin typeface="Times New Roman" pitchFamily="18" charset="0"/>
                <a:cs typeface="Times New Roman" pitchFamily="18" charset="0"/>
              </a:rPr>
              <a:t>Babu</a:t>
            </a:r>
            <a:r>
              <a:rPr lang="en-IN" sz="1600" dirty="0" smtClean="0">
                <a:latin typeface="Times New Roman" pitchFamily="18" charset="0"/>
                <a:cs typeface="Times New Roman" pitchFamily="18" charset="0"/>
              </a:rPr>
              <a:t>, “Towards automatic optimization of </a:t>
            </a:r>
            <a:r>
              <a:rPr lang="en-IN" sz="1600" dirty="0" err="1" smtClean="0">
                <a:latin typeface="Times New Roman" pitchFamily="18" charset="0"/>
                <a:cs typeface="Times New Roman" pitchFamily="18" charset="0"/>
              </a:rPr>
              <a:t>mapreduce</a:t>
            </a:r>
            <a:r>
              <a:rPr lang="en-IN" sz="1600" dirty="0" smtClean="0">
                <a:latin typeface="Times New Roman" pitchFamily="18" charset="0"/>
                <a:cs typeface="Times New Roman" pitchFamily="18" charset="0"/>
              </a:rPr>
              <a:t> programs,” in Proceedings of the 1st ACM symposium on Cloud computing, 2010, pp. 137–142. </a:t>
            </a:r>
          </a:p>
          <a:p>
            <a:pPr algn="just">
              <a:lnSpc>
                <a:spcPct val="170000"/>
              </a:lnSpc>
            </a:pPr>
            <a:r>
              <a:rPr lang="en-IN" sz="1600" dirty="0" smtClean="0">
                <a:latin typeface="Times New Roman" pitchFamily="18" charset="0"/>
                <a:cs typeface="Times New Roman" pitchFamily="18" charset="0"/>
              </a:rPr>
              <a:t>[9] R. S. </a:t>
            </a:r>
            <a:r>
              <a:rPr lang="en-IN" sz="1600" dirty="0" err="1" smtClean="0">
                <a:latin typeface="Times New Roman" pitchFamily="18" charset="0"/>
                <a:cs typeface="Times New Roman" pitchFamily="18" charset="0"/>
              </a:rPr>
              <a:t>Xin</a:t>
            </a:r>
            <a:r>
              <a:rPr lang="en-IN" sz="1600" dirty="0" smtClean="0">
                <a:latin typeface="Times New Roman" pitchFamily="18" charset="0"/>
                <a:cs typeface="Times New Roman" pitchFamily="18" charset="0"/>
              </a:rPr>
              <a:t>, J. Rosen, M. </a:t>
            </a:r>
            <a:r>
              <a:rPr lang="en-IN" sz="1600" dirty="0" err="1" smtClean="0">
                <a:latin typeface="Times New Roman" pitchFamily="18" charset="0"/>
                <a:cs typeface="Times New Roman" pitchFamily="18" charset="0"/>
              </a:rPr>
              <a:t>Zaharia</a:t>
            </a:r>
            <a:r>
              <a:rPr lang="en-IN" sz="1600" dirty="0" smtClean="0">
                <a:latin typeface="Times New Roman" pitchFamily="18" charset="0"/>
                <a:cs typeface="Times New Roman" pitchFamily="18" charset="0"/>
              </a:rPr>
              <a:t>, M. J. Franklin, S. </a:t>
            </a:r>
            <a:r>
              <a:rPr lang="en-IN" sz="1600" dirty="0" err="1" smtClean="0">
                <a:latin typeface="Times New Roman" pitchFamily="18" charset="0"/>
                <a:cs typeface="Times New Roman" pitchFamily="18" charset="0"/>
              </a:rPr>
              <a:t>Shenker</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Stoica</a:t>
            </a:r>
            <a:r>
              <a:rPr lang="en-IN" sz="1600" dirty="0" smtClean="0">
                <a:latin typeface="Times New Roman" pitchFamily="18" charset="0"/>
                <a:cs typeface="Times New Roman" pitchFamily="18" charset="0"/>
              </a:rPr>
              <a:t>, “Shark: </a:t>
            </a:r>
            <a:r>
              <a:rPr lang="en-IN" sz="1600" dirty="0" err="1" smtClean="0">
                <a:latin typeface="Times New Roman" pitchFamily="18" charset="0"/>
                <a:cs typeface="Times New Roman" pitchFamily="18" charset="0"/>
              </a:rPr>
              <a:t>Sql</a:t>
            </a:r>
            <a:r>
              <a:rPr lang="en-IN" sz="1600" dirty="0" smtClean="0">
                <a:latin typeface="Times New Roman" pitchFamily="18" charset="0"/>
                <a:cs typeface="Times New Roman" pitchFamily="18" charset="0"/>
              </a:rPr>
              <a:t> and rich analytics at scale,” in Proceedings of the 2013 ACM SIGMOD International Conference on Management of data, 2013, pp. 13–24. </a:t>
            </a:r>
          </a:p>
          <a:p>
            <a:pPr algn="just">
              <a:lnSpc>
                <a:spcPct val="170000"/>
              </a:lnSpc>
            </a:pPr>
            <a:r>
              <a:rPr lang="en-IN" sz="1600" dirty="0" smtClean="0">
                <a:latin typeface="Times New Roman" pitchFamily="18" charset="0"/>
                <a:cs typeface="Times New Roman" pitchFamily="18" charset="0"/>
              </a:rPr>
              <a:t>[10] G. </a:t>
            </a:r>
            <a:r>
              <a:rPr lang="en-IN" sz="1600" dirty="0" err="1" smtClean="0">
                <a:latin typeface="Times New Roman" pitchFamily="18" charset="0"/>
                <a:cs typeface="Times New Roman" pitchFamily="18" charset="0"/>
              </a:rPr>
              <a:t>Ananthanarayanan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Kandula</a:t>
            </a:r>
            <a:r>
              <a:rPr lang="en-IN" sz="1600" dirty="0" smtClean="0">
                <a:latin typeface="Times New Roman" pitchFamily="18" charset="0"/>
                <a:cs typeface="Times New Roman" pitchFamily="18" charset="0"/>
              </a:rPr>
              <a:t>, A. G. Greenberg, I. </a:t>
            </a:r>
            <a:r>
              <a:rPr lang="en-IN" sz="1600" dirty="0" err="1" smtClean="0">
                <a:latin typeface="Times New Roman" pitchFamily="18" charset="0"/>
                <a:cs typeface="Times New Roman" pitchFamily="18" charset="0"/>
              </a:rPr>
              <a:t>Stoica</a:t>
            </a:r>
            <a:r>
              <a:rPr lang="en-IN" sz="1600" dirty="0" smtClean="0">
                <a:latin typeface="Times New Roman" pitchFamily="18" charset="0"/>
                <a:cs typeface="Times New Roman" pitchFamily="18" charset="0"/>
              </a:rPr>
              <a:t>, Y. Lu, B. </a:t>
            </a:r>
            <a:r>
              <a:rPr lang="en-IN" sz="1600" dirty="0" err="1" smtClean="0">
                <a:latin typeface="Times New Roman" pitchFamily="18" charset="0"/>
                <a:cs typeface="Times New Roman" pitchFamily="18" charset="0"/>
              </a:rPr>
              <a:t>Saha</a:t>
            </a:r>
            <a:r>
              <a:rPr lang="en-IN" sz="1600" dirty="0" smtClean="0">
                <a:latin typeface="Times New Roman" pitchFamily="18" charset="0"/>
                <a:cs typeface="Times New Roman" pitchFamily="18" charset="0"/>
              </a:rPr>
              <a:t>, and E. Harris, “Reining in the outliers in </a:t>
            </a:r>
            <a:r>
              <a:rPr lang="en-IN" sz="1600" dirty="0" err="1" smtClean="0">
                <a:latin typeface="Times New Roman" pitchFamily="18" charset="0"/>
                <a:cs typeface="Times New Roman" pitchFamily="18" charset="0"/>
              </a:rPr>
              <a:t>mapreduce</a:t>
            </a:r>
            <a:r>
              <a:rPr lang="en-IN" sz="1600" dirty="0" smtClean="0">
                <a:latin typeface="Times New Roman" pitchFamily="18" charset="0"/>
                <a:cs typeface="Times New Roman" pitchFamily="18" charset="0"/>
              </a:rPr>
              <a:t> clusters using </a:t>
            </a:r>
            <a:r>
              <a:rPr lang="en-IN" sz="1600" dirty="0" err="1" smtClean="0">
                <a:latin typeface="Times New Roman" pitchFamily="18" charset="0"/>
                <a:cs typeface="Times New Roman" pitchFamily="18" charset="0"/>
              </a:rPr>
              <a:t>mantri</a:t>
            </a:r>
            <a:r>
              <a:rPr lang="en-IN" sz="1600" dirty="0" smtClean="0">
                <a:latin typeface="Times New Roman" pitchFamily="18" charset="0"/>
                <a:cs typeface="Times New Roman" pitchFamily="18" charset="0"/>
              </a:rPr>
              <a:t>.” in </a:t>
            </a:r>
            <a:r>
              <a:rPr lang="en-IN" sz="1600" dirty="0" err="1" smtClean="0">
                <a:latin typeface="Times New Roman" pitchFamily="18" charset="0"/>
                <a:cs typeface="Times New Roman" pitchFamily="18" charset="0"/>
              </a:rPr>
              <a:t>Osdi</a:t>
            </a:r>
            <a:r>
              <a:rPr lang="en-IN" sz="1600" dirty="0" smtClean="0">
                <a:latin typeface="Times New Roman" pitchFamily="18" charset="0"/>
                <a:cs typeface="Times New Roman" pitchFamily="18" charset="0"/>
              </a:rPr>
              <a:t>, vol. 10, no. 1, 2010, p. 24.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1503</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AutoDiagn: An Automated Real time Diagnosis Framework for Big Data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2021-05-19T14:07:42Z</dcterms:modified>
</cp:coreProperties>
</file>