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dirty="0" smtClean="0"/>
              <a:t>The Why, What and How of Artificial General Intelligence Chip Development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AI chips increasingly focus on implementing neural computing at low power and cost. The intelligent sensing, automation, and edge computing applications have been the market drivers for AI chips. Increasingly, the generalisation, performance, robustness, and scalability of the AI chip solutions are compared with human-like intelligence abilities. Such a requirement to transit from application-specific to general intelligence AI chip must consider several factors. This paper provides an overview of this cross-disciplinary field of study, elaborating on the generalisation of intelligence as understood in building artificial general intelligence (AGI) systems. This work presents a listing of emerging AI chip technologies, classification of edge AI implementations, and the funnel design flow for AGI chip development. Finally, the design consideration required for building an AGI chip is listed along with the methods for testing and validating it.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Therefore, users have an incentive to replace existing 7 nm node chips (assuming they do not break down) only when expecting to use 5 nm node chips for 8.8 years. Figure 9 shows node-to-node comparisons between 90 nm and 5 nm. We find that the timeframe where these costs become equal has increased, with a dramatic rise at the 7 versus 5 nm comparison.</a:t>
            </a:r>
          </a:p>
          <a:p>
            <a:pPr algn="just">
              <a:lnSpc>
                <a:spcPct val="150000"/>
              </a:lnSpc>
            </a:pPr>
            <a:r>
              <a:rPr lang="en-IN" sz="2000" dirty="0" smtClean="0">
                <a:latin typeface="Times New Roman" pitchFamily="18" charset="0"/>
                <a:cs typeface="Times New Roman" pitchFamily="18" charset="0"/>
              </a:rPr>
              <a:t>Training involves additional computations. First, the classification of training data from a forward pass is compared with an existing correct label to determine the degree of classification error. Second, a “gradient descent” computation backward propagates the error through the DNN to update the DNN’s parameters to better match and learn from the training data</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if not all, AI chips on the market today including those aim towards early AGI natives are good at solving one or other weak-AI problems, at much lower energy and on-chip area compared to </a:t>
            </a:r>
            <a:r>
              <a:rPr lang="en-IN" sz="2000" dirty="0" err="1" smtClean="0">
                <a:latin typeface="Times New Roman" pitchFamily="18" charset="0"/>
                <a:cs typeface="Times New Roman" pitchFamily="18" charset="0"/>
              </a:rPr>
              <a:t>serverbased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alternatives.Since</a:t>
            </a:r>
            <a:r>
              <a:rPr lang="en-IN" sz="2000" dirty="0" smtClean="0">
                <a:latin typeface="Times New Roman" pitchFamily="18" charset="0"/>
                <a:cs typeface="Times New Roman" pitchFamily="18" charset="0"/>
              </a:rPr>
              <a:t> the processing is done within the edge devices, the response times improve and it becomes closer to being suitable for real-time use. </a:t>
            </a:r>
          </a:p>
          <a:p>
            <a:pPr algn="just">
              <a:lnSpc>
                <a:spcPct val="150000"/>
              </a:lnSpc>
            </a:pPr>
            <a:r>
              <a:rPr lang="en-IN" sz="2000" dirty="0" smtClean="0">
                <a:latin typeface="Times New Roman" pitchFamily="18" charset="0"/>
                <a:cs typeface="Times New Roman" pitchFamily="18" charset="0"/>
              </a:rPr>
              <a:t>The agent can be implemented in the form of a software or hardware or more likely a combination of both in AI hardware perspective. Such agents if they were to survive diverse challenges would need the ability to reason, plan, solve problems, think abstractly, comprehend complex ideas, learn quickly and learn from experience.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fact, at top AI labs, a large portion of total spending is on AI-related computing. With general-purpose chips like CPUs or even older AI chips, this training would take substantially longer to complete and cost orders of magnitude more, making staying at the research and deployment frontier virtually impossible. </a:t>
            </a:r>
          </a:p>
          <a:p>
            <a:pPr algn="just">
              <a:lnSpc>
                <a:spcPct val="150000"/>
              </a:lnSpc>
            </a:pPr>
            <a:r>
              <a:rPr lang="en-IN" sz="2000" dirty="0" smtClean="0">
                <a:latin typeface="Times New Roman" pitchFamily="18" charset="0"/>
                <a:cs typeface="Times New Roman" pitchFamily="18" charset="0"/>
              </a:rPr>
              <a:t>All computer chips—including general-purpose CPUs and specialized ones like AI chips—benefit from smaller transistors, which run faster and consume less energy than larger transistors. Compared to CPUs, AI chips also gain efficiency and speed for AI applications through AI-optimized designs.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brain is considered as the benchmark system for AGI research. There are many approaches in </a:t>
            </a:r>
            <a:r>
              <a:rPr lang="en-IN" sz="2000" dirty="0" err="1" smtClean="0">
                <a:latin typeface="Times New Roman" pitchFamily="18" charset="0"/>
                <a:cs typeface="Times New Roman" pitchFamily="18" charset="0"/>
              </a:rPr>
              <a:t>neuromorphic</a:t>
            </a:r>
            <a:r>
              <a:rPr lang="en-IN" sz="2000" dirty="0" smtClean="0">
                <a:latin typeface="Times New Roman" pitchFamily="18" charset="0"/>
                <a:cs typeface="Times New Roman" pitchFamily="18" charset="0"/>
              </a:rPr>
              <a:t> computation that aim for achieving energy efficiency and performance benchmarks of the brain . </a:t>
            </a:r>
          </a:p>
          <a:p>
            <a:pPr algn="just">
              <a:lnSpc>
                <a:spcPct val="150000"/>
              </a:lnSpc>
            </a:pPr>
            <a:r>
              <a:rPr lang="en-IN" sz="2000" dirty="0" smtClean="0">
                <a:latin typeface="Times New Roman" pitchFamily="18" charset="0"/>
                <a:cs typeface="Times New Roman" pitchFamily="18" charset="0"/>
              </a:rPr>
              <a:t>The performance of the AI systems has considerably improved due to the availability of high-performance computers and excessive capturing of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data. </a:t>
            </a:r>
          </a:p>
          <a:p>
            <a:pPr algn="just">
              <a:lnSpc>
                <a:spcPct val="150000"/>
              </a:lnSpc>
            </a:pPr>
            <a:r>
              <a:rPr lang="en-IN" sz="2000" dirty="0" smtClean="0">
                <a:latin typeface="Times New Roman" pitchFamily="18" charset="0"/>
                <a:cs typeface="Times New Roman" pitchFamily="18" charset="0"/>
              </a:rPr>
              <a:t>The hardware performance of digital neural chips is assessed based on MAC operations per second (i.e. two floating point operations), throughput and clock frequency. </a:t>
            </a:r>
          </a:p>
          <a:p>
            <a:pPr algn="just">
              <a:lnSpc>
                <a:spcPct val="150000"/>
              </a:lnSpc>
            </a:pPr>
            <a:r>
              <a:rPr lang="en-IN" sz="2000" dirty="0" smtClean="0">
                <a:latin typeface="Times New Roman" pitchFamily="18" charset="0"/>
                <a:cs typeface="Times New Roman" pitchFamily="18" charset="0"/>
              </a:rPr>
              <a:t>Only about 10% of area in the chip is occupied by neurons, while the rest is occupied by memory units and control circuits.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63207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Turing Test as a Defining Feature of </a:t>
                      </a:r>
                      <a:r>
                        <a:rPr lang="en-IN" sz="1800" dirty="0" err="1">
                          <a:latin typeface="Times New Roman"/>
                          <a:ea typeface="Times New Roman"/>
                          <a:cs typeface="Latha"/>
                        </a:rPr>
                        <a:t>AICompleteness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R. V. Yampolskiy,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The paper contributes to the development of the theory of AI-completeness by formalizing the notion of AI-complete, C-complete and AI-hard problems.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The Problem of Distinction Between ‘weak AI’ and ‘strong AI</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J. Kim,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83838"/>
                          </a:solidFill>
                          <a:latin typeface="Times New Roman"/>
                          <a:ea typeface="Calibri"/>
                          <a:cs typeface="Latha"/>
                        </a:rPr>
                        <a:t>Weak AI is both the most limited and the most common of the three types of AI. It’s also known as narrow AI or artificial narrow intelligence (ANI).</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12572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Essentials of General Intelligence: The Direct Path to Artificial General Intelligence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P. Voss,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spc="10">
                          <a:solidFill>
                            <a:srgbClr val="333333"/>
                          </a:solidFill>
                          <a:latin typeface="Times New Roman"/>
                          <a:ea typeface="Calibri"/>
                          <a:cs typeface="Latha"/>
                        </a:rPr>
                        <a:t>Understanding general intelligence and identifying its essential components are key to building next-generation AI systems — systems that are far less expensive, yet significantly more capable.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Contemporary Approaches to Artificial General Intelligence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C. Pennachin and B. Goertzel,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This paper surveys this diverse community and its progress. Approaches to defining the concept of Artificial General Intelligence (AGI) are reviewed including mathematical formalisms, engineering, and biology inspired perspectives.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1524000" y="1447800"/>
            <a:ext cx="7315200" cy="46482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219200" y="1143000"/>
            <a:ext cx="7498080" cy="4800600"/>
          </a:xfrm>
        </p:spPr>
        <p:txBody>
          <a:bodyPr>
            <a:noAutofit/>
          </a:bodyPr>
          <a:lstStyle/>
          <a:p>
            <a:pPr algn="just">
              <a:buNone/>
            </a:pPr>
            <a:r>
              <a:rPr lang="en-IN" sz="1600" dirty="0" smtClean="0">
                <a:latin typeface="Times New Roman" pitchFamily="18" charset="0"/>
                <a:cs typeface="Times New Roman" pitchFamily="18" charset="0"/>
              </a:rPr>
              <a:t>     This paper presented an overview of the emerging field of artificial general intelligence from a hardware perspective. The AGI systems, in general, have been considered extremely difficult to build, and more often the researchers gave up on the idea of building a realistic AGI. The AI hardware support for building the AGI system has been limited and has been proven to be a difficult problem even for a weak AI system. The development of algorithms and systems should be complemented with different types of AGI chips. Emulating the brain networks through cognitive priors without a full understanding of the brain mechanisms, also have been the major bottleneck in this area. Nonetheless, with the rapid progress in the AI-driven design methodologies and the emergence of new devices offers possibility for building </a:t>
            </a:r>
            <a:r>
              <a:rPr lang="en-IN" sz="1600" dirty="0" err="1" smtClean="0">
                <a:latin typeface="Times New Roman" pitchFamily="18" charset="0"/>
                <a:cs typeface="Times New Roman" pitchFamily="18" charset="0"/>
              </a:rPr>
              <a:t>fullfledged</a:t>
            </a:r>
            <a:r>
              <a:rPr lang="en-IN" sz="1600" dirty="0" smtClean="0">
                <a:latin typeface="Times New Roman" pitchFamily="18" charset="0"/>
                <a:cs typeface="Times New Roman" pitchFamily="18" charset="0"/>
              </a:rPr>
              <a:t> AGI chips. It is required to bridge the knowledge gap between the brain sciences, psychology, computing, materials psychology, computing, materials, and electrical engineering among several other fields to address the questions of AGI systems. Building AGI chips could be an efficient way to create energy-efficient real-time neural computations and include accelerated collaborative intelligence to compete with the general intelligence capabilities of the human brain. While humans are limited by the number of sensory mechanisms that support the general intelligence, the machines could have a major advantage in using a wide range of sensing abilities such as reading electromagnetic signals and visual spectrum that is not accessible by the human brain, that can redefine the way we use and apply AI technologies.</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R. V. </a:t>
            </a:r>
            <a:r>
              <a:rPr lang="en-IN" sz="1400" dirty="0" err="1" smtClean="0">
                <a:latin typeface="Times New Roman" pitchFamily="18" charset="0"/>
                <a:cs typeface="Times New Roman" pitchFamily="18" charset="0"/>
              </a:rPr>
              <a:t>Yampolskiy</a:t>
            </a:r>
            <a:r>
              <a:rPr lang="en-IN" sz="1400" dirty="0" smtClean="0">
                <a:latin typeface="Times New Roman" pitchFamily="18" charset="0"/>
                <a:cs typeface="Times New Roman" pitchFamily="18" charset="0"/>
              </a:rPr>
              <a:t>, “Turing Test as a Defining Feature of </a:t>
            </a:r>
            <a:r>
              <a:rPr lang="en-IN" sz="1400" dirty="0" err="1" smtClean="0">
                <a:latin typeface="Times New Roman" pitchFamily="18" charset="0"/>
                <a:cs typeface="Times New Roman" pitchFamily="18" charset="0"/>
              </a:rPr>
              <a:t>AICompleteness</a:t>
            </a:r>
            <a:r>
              <a:rPr lang="en-IN" sz="1400" dirty="0" smtClean="0">
                <a:latin typeface="Times New Roman" pitchFamily="18" charset="0"/>
                <a:cs typeface="Times New Roman" pitchFamily="18" charset="0"/>
              </a:rPr>
              <a:t>,” in Studies in Computational Intelligence. Springer Berlin Heidelberg, 2013, pp. 3–17. [Online]. Available: https: //doi.org/10.1007%2F978-3-642-29694-9 1 </a:t>
            </a:r>
          </a:p>
          <a:p>
            <a:pPr algn="just">
              <a:lnSpc>
                <a:spcPct val="160000"/>
              </a:lnSpc>
            </a:pPr>
            <a:r>
              <a:rPr lang="en-IN" sz="1400" dirty="0" smtClean="0">
                <a:latin typeface="Times New Roman" pitchFamily="18" charset="0"/>
                <a:cs typeface="Times New Roman" pitchFamily="18" charset="0"/>
              </a:rPr>
              <a:t>[2] J. Kim, “The Problem of Distinction Between ‘weak AI’ and ‘strong AI’,” Journal of The Society of philosophical studies, vol. 117, pp. 111–137, </a:t>
            </a:r>
            <a:r>
              <a:rPr lang="en-IN" sz="1400" dirty="0" err="1" smtClean="0">
                <a:latin typeface="Times New Roman" pitchFamily="18" charset="0"/>
                <a:cs typeface="Times New Roman" pitchFamily="18" charset="0"/>
              </a:rPr>
              <a:t>jun</a:t>
            </a:r>
            <a:r>
              <a:rPr lang="en-IN" sz="1400" dirty="0" smtClean="0">
                <a:latin typeface="Times New Roman" pitchFamily="18" charset="0"/>
                <a:cs typeface="Times New Roman" pitchFamily="18" charset="0"/>
              </a:rPr>
              <a:t> 2017. [Online]. Available: https: //doi.org/10.23908%2Fjsps.2017.06.117.111 </a:t>
            </a:r>
          </a:p>
          <a:p>
            <a:pPr algn="just">
              <a:lnSpc>
                <a:spcPct val="160000"/>
              </a:lnSpc>
            </a:pPr>
            <a:r>
              <a:rPr lang="en-IN" sz="1400" dirty="0" smtClean="0">
                <a:latin typeface="Times New Roman" pitchFamily="18" charset="0"/>
                <a:cs typeface="Times New Roman" pitchFamily="18" charset="0"/>
              </a:rPr>
              <a:t>[3] P. Voss, “Essentials of General Intelligence: The Direct Path to Artificial General Intelligence,” in Artificial General Intelligence. Springer Berlin Heidelberg, pp. 131–157. [Online]. Available: https://doi.org/10.1007%2F978-3-540-68677-4 4 </a:t>
            </a:r>
          </a:p>
          <a:p>
            <a:pPr algn="just">
              <a:lnSpc>
                <a:spcPct val="160000"/>
              </a:lnSpc>
            </a:pPr>
            <a:r>
              <a:rPr lang="en-IN" sz="1400" dirty="0" smtClean="0">
                <a:latin typeface="Times New Roman" pitchFamily="18" charset="0"/>
                <a:cs typeface="Times New Roman" pitchFamily="18" charset="0"/>
              </a:rPr>
              <a:t>[4] C. </a:t>
            </a:r>
            <a:r>
              <a:rPr lang="en-IN" sz="1400" dirty="0" err="1" smtClean="0">
                <a:latin typeface="Times New Roman" pitchFamily="18" charset="0"/>
                <a:cs typeface="Times New Roman" pitchFamily="18" charset="0"/>
              </a:rPr>
              <a:t>Pennachin</a:t>
            </a:r>
            <a:r>
              <a:rPr lang="en-IN" sz="1400" dirty="0" smtClean="0">
                <a:latin typeface="Times New Roman" pitchFamily="18" charset="0"/>
                <a:cs typeface="Times New Roman" pitchFamily="18" charset="0"/>
              </a:rPr>
              <a:t> and B. </a:t>
            </a:r>
            <a:r>
              <a:rPr lang="en-IN" sz="1400" dirty="0" err="1" smtClean="0">
                <a:latin typeface="Times New Roman" pitchFamily="18" charset="0"/>
                <a:cs typeface="Times New Roman" pitchFamily="18" charset="0"/>
              </a:rPr>
              <a:t>Goertzel</a:t>
            </a:r>
            <a:r>
              <a:rPr lang="en-IN" sz="1400" dirty="0" smtClean="0">
                <a:latin typeface="Times New Roman" pitchFamily="18" charset="0"/>
                <a:cs typeface="Times New Roman" pitchFamily="18" charset="0"/>
              </a:rPr>
              <a:t>, “Contemporary Approaches to Artificial General Intelligence,” in Artificial General Intelligence. Springer Berlin Heidelberg, pp. 1–30. [Online]. Available: https: //doi.org/10.1007%2F978-3-540-68677-4 1 </a:t>
            </a:r>
          </a:p>
          <a:p>
            <a:pPr algn="just">
              <a:lnSpc>
                <a:spcPct val="160000"/>
              </a:lnSpc>
            </a:pPr>
            <a:r>
              <a:rPr lang="en-IN" sz="1400" dirty="0" smtClean="0">
                <a:latin typeface="Times New Roman" pitchFamily="18" charset="0"/>
                <a:cs typeface="Times New Roman" pitchFamily="18" charset="0"/>
              </a:rPr>
              <a:t>[5] E. </a:t>
            </a:r>
            <a:r>
              <a:rPr lang="en-IN" sz="1400" dirty="0" err="1" smtClean="0">
                <a:latin typeface="Times New Roman" pitchFamily="18" charset="0"/>
                <a:cs typeface="Times New Roman" pitchFamily="18" charset="0"/>
              </a:rPr>
              <a:t>Yudkowsky</a:t>
            </a:r>
            <a:r>
              <a:rPr lang="en-IN" sz="1400" dirty="0" smtClean="0">
                <a:latin typeface="Times New Roman" pitchFamily="18" charset="0"/>
                <a:cs typeface="Times New Roman" pitchFamily="18" charset="0"/>
              </a:rPr>
              <a:t>, “Levels of Organization in General Intelligence,” in Artificial General Intelligence. Springer Berlin Heidelberg, pp. 389–501. [Online]. Available: https://doi.org/10.1007% 2F978-3-540-68677-4 12 </a:t>
            </a:r>
            <a:endParaRPr lang="en-US" sz="1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B. </a:t>
            </a:r>
            <a:r>
              <a:rPr lang="en-IN" sz="1400" dirty="0" err="1" smtClean="0">
                <a:latin typeface="Times New Roman" pitchFamily="18" charset="0"/>
                <a:cs typeface="Times New Roman" pitchFamily="18" charset="0"/>
              </a:rPr>
              <a:t>Goertzel</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OpenCogPrime</a:t>
            </a:r>
            <a:r>
              <a:rPr lang="en-IN" sz="1400" dirty="0" smtClean="0">
                <a:latin typeface="Times New Roman" pitchFamily="18" charset="0"/>
                <a:cs typeface="Times New Roman" pitchFamily="18" charset="0"/>
              </a:rPr>
              <a:t>: A cognitive synergy based architecture for artificial general intelligence,” in 2009 8th IEEE International Conference on Cognitive Informatics. IEEE, </a:t>
            </a:r>
            <a:r>
              <a:rPr lang="en-IN" sz="1400" dirty="0" err="1" smtClean="0">
                <a:latin typeface="Times New Roman" pitchFamily="18" charset="0"/>
                <a:cs typeface="Times New Roman" pitchFamily="18" charset="0"/>
              </a:rPr>
              <a:t>jun</a:t>
            </a:r>
            <a:r>
              <a:rPr lang="en-IN" sz="1400" dirty="0" smtClean="0">
                <a:latin typeface="Times New Roman" pitchFamily="18" charset="0"/>
                <a:cs typeface="Times New Roman" pitchFamily="18" charset="0"/>
              </a:rPr>
              <a:t> 2009. [Online]. Available: https://doi.org/10.1109%2Fcoginf.2009.5250807 </a:t>
            </a:r>
          </a:p>
          <a:p>
            <a:pPr algn="just">
              <a:lnSpc>
                <a:spcPct val="170000"/>
              </a:lnSpc>
            </a:pPr>
            <a:r>
              <a:rPr lang="en-IN" sz="1400" dirty="0" smtClean="0">
                <a:latin typeface="Times New Roman" pitchFamily="18" charset="0"/>
                <a:cs typeface="Times New Roman" pitchFamily="18" charset="0"/>
              </a:rPr>
              <a:t>[7] V. G. </a:t>
            </a:r>
            <a:r>
              <a:rPr lang="en-IN" sz="1400" dirty="0" err="1" smtClean="0">
                <a:latin typeface="Times New Roman" pitchFamily="18" charset="0"/>
                <a:cs typeface="Times New Roman" pitchFamily="18" charset="0"/>
              </a:rPr>
              <a:t>Red’ko</a:t>
            </a:r>
            <a:r>
              <a:rPr lang="en-IN" sz="1400" dirty="0" smtClean="0">
                <a:latin typeface="Times New Roman" pitchFamily="18" charset="0"/>
                <a:cs typeface="Times New Roman" pitchFamily="18" charset="0"/>
              </a:rPr>
              <a:t>, “The Natural Way to Artificial Intelligence,” in Artificial General Intelligence. Springer Berlin Heidelberg, pp. 327–351. [Online]. Available: https://doi.org/10.1007%2F978-3-540-68677-4 10 </a:t>
            </a:r>
          </a:p>
          <a:p>
            <a:pPr algn="just">
              <a:lnSpc>
                <a:spcPct val="170000"/>
              </a:lnSpc>
            </a:pPr>
            <a:r>
              <a:rPr lang="en-IN" sz="1400" dirty="0" smtClean="0">
                <a:latin typeface="Times New Roman" pitchFamily="18" charset="0"/>
                <a:cs typeface="Times New Roman" pitchFamily="18" charset="0"/>
              </a:rPr>
              <a:t>[8] L. </a:t>
            </a:r>
            <a:r>
              <a:rPr lang="en-IN" sz="1400" dirty="0" err="1" smtClean="0">
                <a:latin typeface="Times New Roman" pitchFamily="18" charset="0"/>
                <a:cs typeface="Times New Roman" pitchFamily="18" charset="0"/>
              </a:rPr>
              <a:t>Camunas</a:t>
            </a:r>
            <a:r>
              <a:rPr lang="en-IN" sz="1400" dirty="0" smtClean="0">
                <a:latin typeface="Times New Roman" pitchFamily="18" charset="0"/>
                <a:cs typeface="Times New Roman" pitchFamily="18" charset="0"/>
              </a:rPr>
              <a:t>-Mesa, B. Linares-</a:t>
            </a:r>
            <a:r>
              <a:rPr lang="en-IN" sz="1400" dirty="0" err="1" smtClean="0">
                <a:latin typeface="Times New Roman" pitchFamily="18" charset="0"/>
                <a:cs typeface="Times New Roman" pitchFamily="18" charset="0"/>
              </a:rPr>
              <a:t>Barranco</a:t>
            </a:r>
            <a:r>
              <a:rPr lang="en-IN" sz="1400" dirty="0" smtClean="0">
                <a:latin typeface="Times New Roman" pitchFamily="18" charset="0"/>
                <a:cs typeface="Times New Roman" pitchFamily="18" charset="0"/>
              </a:rPr>
              <a:t>, and T. Serrano-</a:t>
            </a:r>
            <a:r>
              <a:rPr lang="en-IN" sz="1400" dirty="0" err="1" smtClean="0">
                <a:latin typeface="Times New Roman" pitchFamily="18" charset="0"/>
                <a:cs typeface="Times New Roman" pitchFamily="18" charset="0"/>
              </a:rPr>
              <a:t>Gotarredona</a:t>
            </a:r>
            <a:r>
              <a:rPr lang="en-IN" sz="1400" dirty="0" smtClean="0">
                <a:latin typeface="Times New Roman" pitchFamily="18" charset="0"/>
                <a:cs typeface="Times New Roman" pitchFamily="18" charset="0"/>
              </a:rPr>
              <a:t>, ˜ “</a:t>
            </a:r>
            <a:r>
              <a:rPr lang="en-IN" sz="1400" dirty="0" err="1" smtClean="0">
                <a:latin typeface="Times New Roman" pitchFamily="18" charset="0"/>
                <a:cs typeface="Times New Roman" pitchFamily="18" charset="0"/>
              </a:rPr>
              <a:t>Neuromorphic</a:t>
            </a:r>
            <a:r>
              <a:rPr lang="en-IN" sz="1400" dirty="0" smtClean="0">
                <a:latin typeface="Times New Roman" pitchFamily="18" charset="0"/>
                <a:cs typeface="Times New Roman" pitchFamily="18" charset="0"/>
              </a:rPr>
              <a:t> Spiking Neural Networks and Their </a:t>
            </a:r>
            <a:r>
              <a:rPr lang="en-IN" sz="1400" dirty="0" err="1" smtClean="0">
                <a:latin typeface="Times New Roman" pitchFamily="18" charset="0"/>
                <a:cs typeface="Times New Roman" pitchFamily="18" charset="0"/>
              </a:rPr>
              <a:t>Memristor</a:t>
            </a:r>
            <a:r>
              <a:rPr lang="en-IN" sz="1400" dirty="0" smtClean="0">
                <a:latin typeface="Times New Roman" pitchFamily="18" charset="0"/>
                <a:cs typeface="Times New Roman" pitchFamily="18" charset="0"/>
              </a:rPr>
              <a:t>-CMOS Hardware Implementations,” Materials, vol. 12, no. 17, p. 2745, </a:t>
            </a:r>
            <a:r>
              <a:rPr lang="en-IN" sz="1400" dirty="0" err="1" smtClean="0">
                <a:latin typeface="Times New Roman" pitchFamily="18" charset="0"/>
                <a:cs typeface="Times New Roman" pitchFamily="18" charset="0"/>
              </a:rPr>
              <a:t>aug</a:t>
            </a:r>
            <a:r>
              <a:rPr lang="en-IN" sz="1400" dirty="0" smtClean="0">
                <a:latin typeface="Times New Roman" pitchFamily="18" charset="0"/>
                <a:cs typeface="Times New Roman" pitchFamily="18" charset="0"/>
              </a:rPr>
              <a:t> 2019. [Online]. Available: https://doi.org/10.3390%2Fma12172745 </a:t>
            </a:r>
          </a:p>
          <a:p>
            <a:pPr algn="just">
              <a:lnSpc>
                <a:spcPct val="170000"/>
              </a:lnSpc>
            </a:pPr>
            <a:r>
              <a:rPr lang="en-IN" sz="1400" dirty="0" smtClean="0">
                <a:latin typeface="Times New Roman" pitchFamily="18" charset="0"/>
                <a:cs typeface="Times New Roman" pitchFamily="18" charset="0"/>
              </a:rPr>
              <a:t>[9] A. M. </a:t>
            </a:r>
            <a:r>
              <a:rPr lang="en-IN" sz="1400" dirty="0" err="1" smtClean="0">
                <a:latin typeface="Times New Roman" pitchFamily="18" charset="0"/>
                <a:cs typeface="Times New Roman" pitchFamily="18" charset="0"/>
              </a:rPr>
              <a:t>Zyarah</a:t>
            </a:r>
            <a:r>
              <a:rPr lang="en-IN" sz="1400" dirty="0" smtClean="0">
                <a:latin typeface="Times New Roman" pitchFamily="18" charset="0"/>
                <a:cs typeface="Times New Roman" pitchFamily="18" charset="0"/>
              </a:rPr>
              <a:t>, N. </a:t>
            </a:r>
            <a:r>
              <a:rPr lang="en-IN" sz="1400" dirty="0" err="1" smtClean="0">
                <a:latin typeface="Times New Roman" pitchFamily="18" charset="0"/>
                <a:cs typeface="Times New Roman" pitchFamily="18" charset="0"/>
              </a:rPr>
              <a:t>Soures</a:t>
            </a:r>
            <a:r>
              <a:rPr lang="en-IN" sz="1400" dirty="0" smtClean="0">
                <a:latin typeface="Times New Roman" pitchFamily="18" charset="0"/>
                <a:cs typeface="Times New Roman" pitchFamily="18" charset="0"/>
              </a:rPr>
              <a:t>, and D. </a:t>
            </a:r>
            <a:r>
              <a:rPr lang="en-IN" sz="1400" dirty="0" err="1" smtClean="0">
                <a:latin typeface="Times New Roman" pitchFamily="18" charset="0"/>
                <a:cs typeface="Times New Roman" pitchFamily="18" charset="0"/>
              </a:rPr>
              <a:t>Kudithipudi</a:t>
            </a:r>
            <a:r>
              <a:rPr lang="en-IN" sz="1400" dirty="0" smtClean="0">
                <a:latin typeface="Times New Roman" pitchFamily="18" charset="0"/>
                <a:cs typeface="Times New Roman" pitchFamily="18" charset="0"/>
              </a:rPr>
              <a:t>, “On-Device Learning in </a:t>
            </a:r>
            <a:r>
              <a:rPr lang="en-IN" sz="1400" dirty="0" err="1" smtClean="0">
                <a:latin typeface="Times New Roman" pitchFamily="18" charset="0"/>
                <a:cs typeface="Times New Roman" pitchFamily="18" charset="0"/>
              </a:rPr>
              <a:t>Memristor</a:t>
            </a:r>
            <a:r>
              <a:rPr lang="en-IN" sz="1400" dirty="0" smtClean="0">
                <a:latin typeface="Times New Roman" pitchFamily="18" charset="0"/>
                <a:cs typeface="Times New Roman" pitchFamily="18" charset="0"/>
              </a:rPr>
              <a:t> Spiking Neural Networks,” in 2018 IEEE International Symposium on Circuits and Systems (ISCAS). IEEE, may 2018. [Online]. Available: https://doi.org/10.1109%2Fiscas.2018.8351813 </a:t>
            </a:r>
          </a:p>
          <a:p>
            <a:pPr algn="just">
              <a:lnSpc>
                <a:spcPct val="170000"/>
              </a:lnSpc>
            </a:pPr>
            <a:r>
              <a:rPr lang="en-IN" sz="1400" dirty="0" smtClean="0">
                <a:latin typeface="Times New Roman" pitchFamily="18" charset="0"/>
                <a:cs typeface="Times New Roman" pitchFamily="18" charset="0"/>
              </a:rPr>
              <a:t>[10] E. Gale, B. de Lacy Costello, and A. </a:t>
            </a:r>
            <a:r>
              <a:rPr lang="en-IN" sz="1400" dirty="0" err="1" smtClean="0">
                <a:latin typeface="Times New Roman" pitchFamily="18" charset="0"/>
                <a:cs typeface="Times New Roman" pitchFamily="18" charset="0"/>
              </a:rPr>
              <a:t>Adamatzky</a:t>
            </a:r>
            <a:r>
              <a:rPr lang="en-IN" sz="1400" dirty="0" smtClean="0">
                <a:latin typeface="Times New Roman" pitchFamily="18" charset="0"/>
                <a:cs typeface="Times New Roman" pitchFamily="18" charset="0"/>
              </a:rPr>
              <a:t>, “Spiking in </a:t>
            </a:r>
            <a:r>
              <a:rPr lang="en-IN" sz="1400" dirty="0" err="1" smtClean="0">
                <a:latin typeface="Times New Roman" pitchFamily="18" charset="0"/>
                <a:cs typeface="Times New Roman" pitchFamily="18" charset="0"/>
              </a:rPr>
              <a:t>Memristor</a:t>
            </a:r>
            <a:r>
              <a:rPr lang="en-IN" sz="1400" dirty="0" smtClean="0">
                <a:latin typeface="Times New Roman" pitchFamily="18" charset="0"/>
                <a:cs typeface="Times New Roman" pitchFamily="18" charset="0"/>
              </a:rPr>
              <a:t> Networks,” in Handbook of </a:t>
            </a:r>
            <a:r>
              <a:rPr lang="en-IN" sz="1400" dirty="0" err="1" smtClean="0">
                <a:latin typeface="Times New Roman" pitchFamily="18" charset="0"/>
                <a:cs typeface="Times New Roman" pitchFamily="18" charset="0"/>
              </a:rPr>
              <a:t>Memristor</a:t>
            </a:r>
            <a:r>
              <a:rPr lang="en-IN" sz="1400" dirty="0" smtClean="0">
                <a:latin typeface="Times New Roman" pitchFamily="18" charset="0"/>
                <a:cs typeface="Times New Roman" pitchFamily="18" charset="0"/>
              </a:rPr>
              <a:t> Networks. Springer International Publishing, 2019, pp. 767–789. [Online]. Available: https://doi.org/10.1007%2F978-3-319-76375-0 27</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1578</Words>
  <Application>Microsoft Office PowerPoint</Application>
  <PresentationFormat>On-screen Show (4:3)</PresentationFormat>
  <Paragraphs>62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The Why, What and How of Artificial General Intelligence Chip Development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2021-05-19T13:51:54Z</dcterms:modified>
</cp:coreProperties>
</file>