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Edge-Cloud Collaboration Enabled Video Service Enhancement A Hybrid Human-Artificial Intelligence Scheme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this paper, a video service enhancement strategy is investigated under an edge-cloud collaboration framework, where video caching and delivery decisions are made in the cloud and edge respectively. We aim to guarantee the user fairness in terms of video coding rate under statistical delay constraint and edge caching capacity constraint. A hybrid human-artificial intelligence approach is developed to improve the user hit rate for video caching. Specifically, individual user interest is first characterized by merging factorization machine (FM) model and multi-layer </a:t>
            </a:r>
            <a:r>
              <a:rPr lang="en-IN" sz="2000" dirty="0" err="1" smtClean="0">
                <a:latin typeface="Times New Roman" pitchFamily="18" charset="0"/>
                <a:cs typeface="Times New Roman" pitchFamily="18" charset="0"/>
              </a:rPr>
              <a:t>perceptron</a:t>
            </a:r>
            <a:r>
              <a:rPr lang="en-IN" sz="2000" dirty="0" smtClean="0">
                <a:latin typeface="Times New Roman" pitchFamily="18" charset="0"/>
                <a:cs typeface="Times New Roman" pitchFamily="18" charset="0"/>
              </a:rPr>
              <a:t> (MLP) model, where both low-order and high-order features can be well learned simultaneously. Thereafter, a social aware similarity model is constructed to transferred individual user interest to group interest, based on which, videos can be selected to cache. Furthermore, a double bisection exploration scheme is proposed to optimize wireless resource allocation and video coding rate. The effectiveness of the proposed video caching scheme and video delivery scheme is finally validated by extensive experiments with a real-world data set.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practice of cloud manufacturing, there still exist some major challenges, including: 1) cloud based big data analytics and decision-making cannot meet the requirements of many </a:t>
            </a:r>
            <a:r>
              <a:rPr lang="en-IN" sz="2000" dirty="0" err="1" smtClean="0">
                <a:latin typeface="Times New Roman" pitchFamily="18" charset="0"/>
                <a:cs typeface="Times New Roman" pitchFamily="18" charset="0"/>
              </a:rPr>
              <a:t>latencysensitive</a:t>
            </a:r>
            <a:r>
              <a:rPr lang="en-IN" sz="2000" dirty="0" smtClean="0">
                <a:latin typeface="Times New Roman" pitchFamily="18" charset="0"/>
                <a:cs typeface="Times New Roman" pitchFamily="18" charset="0"/>
              </a:rPr>
              <a:t> applications on shop floors; 2) existing manufacturing systems lack enough </a:t>
            </a:r>
            <a:r>
              <a:rPr lang="en-IN" sz="2000" dirty="0" err="1" smtClean="0">
                <a:latin typeface="Times New Roman" pitchFamily="18" charset="0"/>
                <a:cs typeface="Times New Roman" pitchFamily="18" charset="0"/>
              </a:rPr>
              <a:t>reconfigurability</a:t>
            </a:r>
            <a:r>
              <a:rPr lang="en-IN" sz="2000" dirty="0" smtClean="0">
                <a:latin typeface="Times New Roman" pitchFamily="18" charset="0"/>
                <a:cs typeface="Times New Roman" pitchFamily="18" charset="0"/>
              </a:rPr>
              <a:t>, openness and </a:t>
            </a:r>
            <a:r>
              <a:rPr lang="en-IN" sz="2000" dirty="0" err="1" smtClean="0">
                <a:latin typeface="Times New Roman" pitchFamily="18" charset="0"/>
                <a:cs typeface="Times New Roman" pitchFamily="18" charset="0"/>
              </a:rPr>
              <a:t>evolvability</a:t>
            </a:r>
            <a:r>
              <a:rPr lang="en-IN" sz="2000" dirty="0" smtClean="0">
                <a:latin typeface="Times New Roman" pitchFamily="18" charset="0"/>
                <a:cs typeface="Times New Roman" pitchFamily="18" charset="0"/>
              </a:rPr>
              <a:t> to deal with shop-floor disturbances and market changes; and 3) big data from shop-floors and the Internet has not been effectively utilized to guide the optimization and upgrade of manufacturing systems. </a:t>
            </a:r>
          </a:p>
          <a:p>
            <a:pPr algn="just">
              <a:lnSpc>
                <a:spcPct val="150000"/>
              </a:lnSpc>
            </a:pPr>
            <a:r>
              <a:rPr lang="en-IN" sz="2000" dirty="0" smtClean="0">
                <a:latin typeface="Times New Roman" pitchFamily="18" charset="0"/>
                <a:cs typeface="Times New Roman" pitchFamily="18" charset="0"/>
              </a:rPr>
              <a:t>This paper proposes an open evolutionary architecture of the intelligent cloud manufacturing system with collaborative edge and cloud processing.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an optimization problem for the joint caching and recommendation decisions was formulated with object to maximize the caching hit rate under minimal controllable distortion of the inherent user content preferences, where a heuristic algorithm was proposed to realize lightweight control over recommendations.</a:t>
            </a:r>
          </a:p>
          <a:p>
            <a:pPr algn="just">
              <a:lnSpc>
                <a:spcPct val="150000"/>
              </a:lnSpc>
            </a:pPr>
            <a:r>
              <a:rPr lang="en-IN" sz="2000" dirty="0" smtClean="0">
                <a:latin typeface="Times New Roman" pitchFamily="18" charset="0"/>
                <a:cs typeface="Times New Roman" pitchFamily="18" charset="0"/>
              </a:rPr>
              <a:t>In this paper, we propose to design a video caching scheme with data-driven approach, which can also be considered as a suboptimal solution for problem P2.</a:t>
            </a:r>
          </a:p>
          <a:p>
            <a:pPr algn="just">
              <a:lnSpc>
                <a:spcPct val="150000"/>
              </a:lnSpc>
            </a:pPr>
            <a:r>
              <a:rPr lang="en-IN" sz="2000" dirty="0" smtClean="0">
                <a:latin typeface="Times New Roman" pitchFamily="18" charset="0"/>
                <a:cs typeface="Times New Roman" pitchFamily="18" charset="0"/>
              </a:rPr>
              <a:t>A fundamental problem for video service enhancement is how to send videos to the users as soon as possible.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a:t>
            </a:r>
            <a:r>
              <a:rPr lang="en-IN" sz="2000" dirty="0" err="1" smtClean="0">
                <a:latin typeface="Times New Roman" pitchFamily="18" charset="0"/>
                <a:cs typeface="Times New Roman" pitchFamily="18" charset="0"/>
              </a:rPr>
              <a:t>iCMfg</a:t>
            </a:r>
            <a:r>
              <a:rPr lang="en-IN" sz="2000" dirty="0" smtClean="0">
                <a:latin typeface="Times New Roman" pitchFamily="18" charset="0"/>
                <a:cs typeface="Times New Roman" pitchFamily="18" charset="0"/>
              </a:rPr>
              <a:t>) should support flexible re-configuration of smart devices (objects and assets, such as smart pallets, grippers, fixtures, feeders, and robotic mechanisms) involved in a typical </a:t>
            </a:r>
            <a:r>
              <a:rPr lang="en-IN" sz="2000" dirty="0" err="1" smtClean="0">
                <a:latin typeface="Times New Roman" pitchFamily="18" charset="0"/>
                <a:cs typeface="Times New Roman" pitchFamily="18" charset="0"/>
              </a:rPr>
              <a:t>workcell</a:t>
            </a:r>
            <a:r>
              <a:rPr lang="en-IN" sz="2000" dirty="0" smtClean="0">
                <a:latin typeface="Times New Roman" pitchFamily="18" charset="0"/>
                <a:cs typeface="Times New Roman" pitchFamily="18" charset="0"/>
              </a:rPr>
              <a:t> will present how to achieve this from a software defined perspective.</a:t>
            </a:r>
          </a:p>
          <a:p>
            <a:pPr algn="just">
              <a:lnSpc>
                <a:spcPct val="150000"/>
              </a:lnSpc>
            </a:pPr>
            <a:r>
              <a:rPr lang="en-IN" sz="2000" dirty="0" smtClean="0">
                <a:latin typeface="Times New Roman" pitchFamily="18" charset="0"/>
                <a:cs typeface="Times New Roman" pitchFamily="18" charset="0"/>
              </a:rPr>
              <a:t>Considering the goals, uncertainties and stakeholders’ preferences to incorporate big data analytics in manufacturing systems, a goal-oriented modelling and fuzzy logic-based approach, was proposed to reason and select suitable big data solution architecture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develop a edge-cloud collaboration framework to enhance video service performance, where the cloud server decides which videos should be cached, and the edge server decides resource allocations for each user.</a:t>
            </a:r>
          </a:p>
          <a:p>
            <a:pPr algn="just">
              <a:lnSpc>
                <a:spcPct val="150000"/>
              </a:lnSpc>
            </a:pPr>
            <a:r>
              <a:rPr lang="en-IN" sz="2000" dirty="0" smtClean="0">
                <a:latin typeface="Times New Roman" pitchFamily="18" charset="0"/>
                <a:cs typeface="Times New Roman" pitchFamily="18" charset="0"/>
              </a:rPr>
              <a:t>In order to further improve service performance, researchers recently pay attention on joint content caching and delivery.</a:t>
            </a:r>
          </a:p>
          <a:p>
            <a:pPr algn="just">
              <a:lnSpc>
                <a:spcPct val="150000"/>
              </a:lnSpc>
            </a:pPr>
            <a:r>
              <a:rPr lang="en-IN" sz="2000" dirty="0" smtClean="0">
                <a:latin typeface="Times New Roman" pitchFamily="18" charset="0"/>
                <a:cs typeface="Times New Roman" pitchFamily="18" charset="0"/>
              </a:rPr>
              <a:t>In order to characterize the delay performance more intuitively, we model the delay metric according to the philosophy behind 5G ultra reliable low latency communications (</a:t>
            </a:r>
            <a:r>
              <a:rPr lang="en-IN" sz="2000" dirty="0" err="1" smtClean="0">
                <a:latin typeface="Times New Roman" pitchFamily="18" charset="0"/>
                <a:cs typeface="Times New Roman" pitchFamily="18" charset="0"/>
              </a:rPr>
              <a:t>uRLLC</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performance of the proposed individual interest prediction model is first evaluated in terms of Area Under Curve (AUC) and model accuracy (ACC).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A survey on 5g usage scenarios and traffic models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J. Navarro-Ortiz, P. Romero-Diaz, S. Sendra, P. Ameigeiras, J. J. RamosMunoz, and J. M. Lopez-Soler,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fifth-generation mobile initiative, 5G, is a tremendous and collective effort to specify, standardize, design, manufacture, and deploy the next cellular network generation.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survey on mobile edge computing: The communication perspective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Y. Mao, C. You, J. Zhang, K. Huang, and K. B. Letaief,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MEC promises dramatic reduction in latency and mobile energy consumption, tackling the key challenges for materializing 5G vision.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51052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Enhancement for content delivery with proximity communications in caching enabled wireless networks: architecture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Sheng, C. Xu, J. Liu, J. Song, X. Ma, and J.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To cater for the exploding growth of video traffic, small cell base stations (SBSs) and device-to-device-enabled caching and delivery have been regarded as promising techniques for future wireless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Further enhanced multimedia broadcast/multicast service in lte-advanced pro</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Kaliski, C. Chou, and H. Wei,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Consumer demand for high definition video is growing, but current Long Term Evolution (LTE) networks lack sufficient capacity to broadcast the typical 10 to 20 TV channels concurrently broadcast in a geographic region.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905000" y="1447800"/>
            <a:ext cx="6477000"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In this paper, a video service enhancement strategy was studied under the proposed edge-cloud collaboration framework. An optimization problem was first formulated to guarantee the user fairness in terms of video coding rate. A hybrid human-artificial intelligence scheme was then proposed to help the cloud server to make video caching decision. In addition, we proposed a double bisection exploration scheme to help the edge server to carry out video delivery management while statistical delay constraints are guarantee at the same time. Experiment results validated the proposed video caching scheme and video delivery scheme were both able to guarantee high performance compared to other baseline schemes. The analysis in this paper sheds new insight on video service enhancement through group interest mining and statistical delay guarantee.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J. Navarro-Ortiz, P. Romero-Diaz, S. </a:t>
            </a:r>
            <a:r>
              <a:rPr lang="en-IN" sz="1400" dirty="0" err="1" smtClean="0">
                <a:latin typeface="Times New Roman" pitchFamily="18" charset="0"/>
                <a:cs typeface="Times New Roman" pitchFamily="18" charset="0"/>
              </a:rPr>
              <a:t>Sendra</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Ameigeiras</a:t>
            </a:r>
            <a:r>
              <a:rPr lang="en-IN" sz="1400" dirty="0" smtClean="0">
                <a:latin typeface="Times New Roman" pitchFamily="18" charset="0"/>
                <a:cs typeface="Times New Roman" pitchFamily="18" charset="0"/>
              </a:rPr>
              <a:t>, J. J. </a:t>
            </a:r>
            <a:r>
              <a:rPr lang="en-IN" sz="1400" dirty="0" err="1" smtClean="0">
                <a:latin typeface="Times New Roman" pitchFamily="18" charset="0"/>
                <a:cs typeface="Times New Roman" pitchFamily="18" charset="0"/>
              </a:rPr>
              <a:t>RamosMunoz</a:t>
            </a:r>
            <a:r>
              <a:rPr lang="en-IN" sz="1400" dirty="0" smtClean="0">
                <a:latin typeface="Times New Roman" pitchFamily="18" charset="0"/>
                <a:cs typeface="Times New Roman" pitchFamily="18" charset="0"/>
              </a:rPr>
              <a:t>, and J. M. Lopez-</a:t>
            </a:r>
            <a:r>
              <a:rPr lang="en-IN" sz="1400" dirty="0" err="1" smtClean="0">
                <a:latin typeface="Times New Roman" pitchFamily="18" charset="0"/>
                <a:cs typeface="Times New Roman" pitchFamily="18" charset="0"/>
              </a:rPr>
              <a:t>Soler</a:t>
            </a:r>
            <a:r>
              <a:rPr lang="en-IN" sz="1400" dirty="0" smtClean="0">
                <a:latin typeface="Times New Roman" pitchFamily="18" charset="0"/>
                <a:cs typeface="Times New Roman" pitchFamily="18" charset="0"/>
              </a:rPr>
              <a:t>, “A survey on 5g usage scenarios and traffic models,” IEEE Communications Surveys &amp; Tutorials, vol. 22, no. 2, pp. 905–929, 2020. </a:t>
            </a:r>
          </a:p>
          <a:p>
            <a:pPr algn="just">
              <a:lnSpc>
                <a:spcPct val="160000"/>
              </a:lnSpc>
            </a:pPr>
            <a:r>
              <a:rPr lang="en-IN" sz="1400" dirty="0" smtClean="0">
                <a:latin typeface="Times New Roman" pitchFamily="18" charset="0"/>
                <a:cs typeface="Times New Roman" pitchFamily="18" charset="0"/>
              </a:rPr>
              <a:t>[2] Y. Mao, C. You, J. Zhang, K. Huang, and K. B. </a:t>
            </a:r>
            <a:r>
              <a:rPr lang="en-IN" sz="1400" dirty="0" err="1" smtClean="0">
                <a:latin typeface="Times New Roman" pitchFamily="18" charset="0"/>
                <a:cs typeface="Times New Roman" pitchFamily="18" charset="0"/>
              </a:rPr>
              <a:t>Letaief</a:t>
            </a:r>
            <a:r>
              <a:rPr lang="en-IN" sz="1400" dirty="0" smtClean="0">
                <a:latin typeface="Times New Roman" pitchFamily="18" charset="0"/>
                <a:cs typeface="Times New Roman" pitchFamily="18" charset="0"/>
              </a:rPr>
              <a:t>, “A survey on mobile edge computing: The communication perspective,” IEEE Communications Surveys Tutorials, vol. 19, no. 4, pp. 2322–2358, 2017. </a:t>
            </a:r>
          </a:p>
          <a:p>
            <a:pPr algn="just">
              <a:lnSpc>
                <a:spcPct val="160000"/>
              </a:lnSpc>
            </a:pPr>
            <a:r>
              <a:rPr lang="en-IN" sz="1400" dirty="0" smtClean="0">
                <a:latin typeface="Times New Roman" pitchFamily="18" charset="0"/>
                <a:cs typeface="Times New Roman" pitchFamily="18" charset="0"/>
              </a:rPr>
              <a:t>[3] M. </a:t>
            </a:r>
            <a:r>
              <a:rPr lang="en-IN" sz="1400" dirty="0" err="1" smtClean="0">
                <a:latin typeface="Times New Roman" pitchFamily="18" charset="0"/>
                <a:cs typeface="Times New Roman" pitchFamily="18" charset="0"/>
              </a:rPr>
              <a:t>Sheng</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J. Liu, J. Song, X. Ma, and J. Li, “Enhancement for content delivery with proximity communications in caching enabled wireless networks: architecture and challenges,” IEEE Communications Magazine, vol. 54, no. 8, pp. 70–76, 2016. </a:t>
            </a:r>
          </a:p>
          <a:p>
            <a:pPr algn="just">
              <a:lnSpc>
                <a:spcPct val="160000"/>
              </a:lnSpc>
            </a:pPr>
            <a:r>
              <a:rPr lang="en-IN" sz="1400" dirty="0" smtClean="0">
                <a:latin typeface="Times New Roman" pitchFamily="18" charset="0"/>
                <a:cs typeface="Times New Roman" pitchFamily="18" charset="0"/>
              </a:rPr>
              <a:t>[4] R. </a:t>
            </a:r>
            <a:r>
              <a:rPr lang="en-IN" sz="1400" dirty="0" err="1" smtClean="0">
                <a:latin typeface="Times New Roman" pitchFamily="18" charset="0"/>
                <a:cs typeface="Times New Roman" pitchFamily="18" charset="0"/>
              </a:rPr>
              <a:t>Kaliski</a:t>
            </a:r>
            <a:r>
              <a:rPr lang="en-IN" sz="1400" dirty="0" smtClean="0">
                <a:latin typeface="Times New Roman" pitchFamily="18" charset="0"/>
                <a:cs typeface="Times New Roman" pitchFamily="18" charset="0"/>
              </a:rPr>
              <a:t>, C. Chou, and H. Wei, “Further enhanced multimedia broadcast/multicast service in </a:t>
            </a:r>
            <a:r>
              <a:rPr lang="en-IN" sz="1400" dirty="0" err="1" smtClean="0">
                <a:latin typeface="Times New Roman" pitchFamily="18" charset="0"/>
                <a:cs typeface="Times New Roman" pitchFamily="18" charset="0"/>
              </a:rPr>
              <a:t>lte</a:t>
            </a:r>
            <a:r>
              <a:rPr lang="en-IN" sz="1400" dirty="0" smtClean="0">
                <a:latin typeface="Times New Roman" pitchFamily="18" charset="0"/>
                <a:cs typeface="Times New Roman" pitchFamily="18" charset="0"/>
              </a:rPr>
              <a:t>-advanced pro,” IEEE Communications Standards Magazine, vol. 3, no. 3, pp. 44–51, 2019. </a:t>
            </a:r>
          </a:p>
          <a:p>
            <a:pPr algn="just">
              <a:lnSpc>
                <a:spcPct val="160000"/>
              </a:lnSpc>
            </a:pPr>
            <a:r>
              <a:rPr lang="en-IN" sz="1400" dirty="0" smtClean="0">
                <a:latin typeface="Times New Roman" pitchFamily="18" charset="0"/>
                <a:cs typeface="Times New Roman" pitchFamily="18" charset="0"/>
              </a:rPr>
              <a:t>[5] G. Zhou, L. Zhao, Y. Wang, G.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and L. </a:t>
            </a:r>
            <a:r>
              <a:rPr lang="en-IN" sz="1400" dirty="0" err="1" smtClean="0">
                <a:latin typeface="Times New Roman" pitchFamily="18" charset="0"/>
                <a:cs typeface="Times New Roman" pitchFamily="18" charset="0"/>
              </a:rPr>
              <a:t>Hanzo</a:t>
            </a:r>
            <a:r>
              <a:rPr lang="en-IN" sz="1400" dirty="0" smtClean="0">
                <a:latin typeface="Times New Roman" pitchFamily="18" charset="0"/>
                <a:cs typeface="Times New Roman" pitchFamily="18" charset="0"/>
              </a:rPr>
              <a:t>, “Energy efficiency and delay optimization for edge caching aided video streaming,” IEEE Transactions on Vehicular Technology, vol. 69, no. 11, pp. 14 116– 14 121, 2020.</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 Wu, B. Tan, J. Wu, and M. Wang, “Video multicast: Integrating scalability of soft video delivery systems into </a:t>
            </a:r>
            <a:r>
              <a:rPr lang="en-IN" sz="1500" dirty="0" err="1" smtClean="0">
                <a:latin typeface="Times New Roman" pitchFamily="18" charset="0"/>
                <a:cs typeface="Times New Roman" pitchFamily="18" charset="0"/>
              </a:rPr>
              <a:t>noma</a:t>
            </a:r>
            <a:r>
              <a:rPr lang="en-IN" sz="1500" dirty="0" smtClean="0">
                <a:latin typeface="Times New Roman" pitchFamily="18" charset="0"/>
                <a:cs typeface="Times New Roman" pitchFamily="18" charset="0"/>
              </a:rPr>
              <a:t>,” IEEE Wireless Communications Letters, vol. 8, no. 6, pp. 1722–1726, 2019. </a:t>
            </a:r>
          </a:p>
          <a:p>
            <a:pPr algn="just">
              <a:lnSpc>
                <a:spcPct val="170000"/>
              </a:lnSpc>
            </a:pPr>
            <a:r>
              <a:rPr lang="en-IN" sz="1500" dirty="0" smtClean="0">
                <a:latin typeface="Times New Roman" pitchFamily="18" charset="0"/>
                <a:cs typeface="Times New Roman" pitchFamily="18" charset="0"/>
              </a:rPr>
              <a:t>[7] H. S. </a:t>
            </a:r>
            <a:r>
              <a:rPr lang="en-IN" sz="1500" dirty="0" err="1" smtClean="0">
                <a:latin typeface="Times New Roman" pitchFamily="18" charset="0"/>
                <a:cs typeface="Times New Roman" pitchFamily="18" charset="0"/>
              </a:rPr>
              <a:t>Goian</a:t>
            </a:r>
            <a:r>
              <a:rPr lang="en-IN" sz="1500" dirty="0" smtClean="0">
                <a:latin typeface="Times New Roman" pitchFamily="18" charset="0"/>
                <a:cs typeface="Times New Roman" pitchFamily="18" charset="0"/>
              </a:rPr>
              <a:t>, O. Y. Al-</a:t>
            </a:r>
            <a:r>
              <a:rPr lang="en-IN" sz="1500" dirty="0" err="1" smtClean="0">
                <a:latin typeface="Times New Roman" pitchFamily="18" charset="0"/>
                <a:cs typeface="Times New Roman" pitchFamily="18" charset="0"/>
              </a:rPr>
              <a:t>Jarrah</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Muhaidat</a:t>
            </a:r>
            <a:r>
              <a:rPr lang="en-IN" sz="1500" dirty="0" smtClean="0">
                <a:latin typeface="Times New Roman" pitchFamily="18" charset="0"/>
                <a:cs typeface="Times New Roman" pitchFamily="18" charset="0"/>
              </a:rPr>
              <a:t>, Y. Al-</a:t>
            </a:r>
            <a:r>
              <a:rPr lang="en-IN" sz="1500" dirty="0" err="1" smtClean="0">
                <a:latin typeface="Times New Roman" pitchFamily="18" charset="0"/>
                <a:cs typeface="Times New Roman" pitchFamily="18" charset="0"/>
              </a:rPr>
              <a:t>Hammadi</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Yoo</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Dianati</a:t>
            </a:r>
            <a:r>
              <a:rPr lang="en-IN" sz="1500" dirty="0" smtClean="0">
                <a:latin typeface="Times New Roman" pitchFamily="18" charset="0"/>
                <a:cs typeface="Times New Roman" pitchFamily="18" charset="0"/>
              </a:rPr>
              <a:t>, “Popularity-based video caching techniques for </a:t>
            </a:r>
            <a:r>
              <a:rPr lang="en-IN" sz="1500" dirty="0" err="1" smtClean="0">
                <a:latin typeface="Times New Roman" pitchFamily="18" charset="0"/>
                <a:cs typeface="Times New Roman" pitchFamily="18" charset="0"/>
              </a:rPr>
              <a:t>cacheenabled</a:t>
            </a:r>
            <a:r>
              <a:rPr lang="en-IN" sz="1500" dirty="0" smtClean="0">
                <a:latin typeface="Times New Roman" pitchFamily="18" charset="0"/>
                <a:cs typeface="Times New Roman" pitchFamily="18" charset="0"/>
              </a:rPr>
              <a:t> networks: A survey,” IEEE Access, vol. 7, pp. 27 699–27 719, 2019. </a:t>
            </a:r>
          </a:p>
          <a:p>
            <a:pPr algn="just">
              <a:lnSpc>
                <a:spcPct val="170000"/>
              </a:lnSpc>
            </a:pPr>
            <a:r>
              <a:rPr lang="en-IN" sz="1500" dirty="0" smtClean="0">
                <a:latin typeface="Times New Roman" pitchFamily="18" charset="0"/>
                <a:cs typeface="Times New Roman" pitchFamily="18" charset="0"/>
              </a:rPr>
              <a:t>[8] S. </a:t>
            </a:r>
            <a:r>
              <a:rPr lang="en-IN" sz="1500" dirty="0" err="1" smtClean="0">
                <a:latin typeface="Times New Roman" pitchFamily="18" charset="0"/>
                <a:cs typeface="Times New Roman" pitchFamily="18" charset="0"/>
              </a:rPr>
              <a:t>Mehrizi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Chatterjee</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Chatzinotas</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Ottersten</a:t>
            </a:r>
            <a:r>
              <a:rPr lang="en-IN" sz="1500" dirty="0" smtClean="0">
                <a:latin typeface="Times New Roman" pitchFamily="18" charset="0"/>
                <a:cs typeface="Times New Roman" pitchFamily="18" charset="0"/>
              </a:rPr>
              <a:t>, “Online spatiotemporal popularity learning via </a:t>
            </a:r>
            <a:r>
              <a:rPr lang="en-IN" sz="1500" dirty="0" err="1" smtClean="0">
                <a:latin typeface="Times New Roman" pitchFamily="18" charset="0"/>
                <a:cs typeface="Times New Roman" pitchFamily="18" charset="0"/>
              </a:rPr>
              <a:t>variational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bayes</a:t>
            </a:r>
            <a:r>
              <a:rPr lang="en-IN" sz="1500" dirty="0" smtClean="0">
                <a:latin typeface="Times New Roman" pitchFamily="18" charset="0"/>
                <a:cs typeface="Times New Roman" pitchFamily="18" charset="0"/>
              </a:rPr>
              <a:t> for cooperative caching,” IEEE Transactions on Communications, pp. 1–1, 2020. </a:t>
            </a:r>
          </a:p>
          <a:p>
            <a:pPr algn="just">
              <a:lnSpc>
                <a:spcPct val="170000"/>
              </a:lnSpc>
            </a:pPr>
            <a:r>
              <a:rPr lang="en-IN" sz="1500" dirty="0" smtClean="0">
                <a:latin typeface="Times New Roman" pitchFamily="18" charset="0"/>
                <a:cs typeface="Times New Roman" pitchFamily="18" charset="0"/>
              </a:rPr>
              <a:t>[9] J. </a:t>
            </a:r>
            <a:r>
              <a:rPr lang="en-IN" sz="1500" dirty="0" err="1" smtClean="0">
                <a:latin typeface="Times New Roman" pitchFamily="18" charset="0"/>
                <a:cs typeface="Times New Roman" pitchFamily="18" charset="0"/>
              </a:rPr>
              <a:t>Gao</a:t>
            </a:r>
            <a:r>
              <a:rPr lang="en-IN" sz="1500" dirty="0" smtClean="0">
                <a:latin typeface="Times New Roman" pitchFamily="18" charset="0"/>
                <a:cs typeface="Times New Roman" pitchFamily="18" charset="0"/>
              </a:rPr>
              <a:t>, L. Zhao, and X.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“The study of dynamic caching via state transition field–the case of time-varying popularity,” IEEE Transactions on Wireless Communications, vol. 18, no. 12, pp. 5938–5951, 2019. </a:t>
            </a:r>
          </a:p>
          <a:p>
            <a:pPr algn="just">
              <a:lnSpc>
                <a:spcPct val="170000"/>
              </a:lnSpc>
            </a:pPr>
            <a:r>
              <a:rPr lang="en-IN" sz="1500" dirty="0" smtClean="0">
                <a:latin typeface="Times New Roman" pitchFamily="18" charset="0"/>
                <a:cs typeface="Times New Roman" pitchFamily="18" charset="0"/>
              </a:rPr>
              <a:t>[10] M. </a:t>
            </a:r>
            <a:r>
              <a:rPr lang="en-IN" sz="1500" dirty="0" err="1" smtClean="0">
                <a:latin typeface="Times New Roman" pitchFamily="18" charset="0"/>
                <a:cs typeface="Times New Roman" pitchFamily="18" charset="0"/>
              </a:rPr>
              <a:t>Costantini</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Spyropoulos</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Giannakas</a:t>
            </a:r>
            <a:r>
              <a:rPr lang="en-IN" sz="1500" dirty="0" smtClean="0">
                <a:latin typeface="Times New Roman" pitchFamily="18" charset="0"/>
                <a:cs typeface="Times New Roman" pitchFamily="18" charset="0"/>
              </a:rPr>
              <a:t>, and P. </a:t>
            </a:r>
            <a:r>
              <a:rPr lang="en-IN" sz="1500" dirty="0" err="1" smtClean="0">
                <a:latin typeface="Times New Roman" pitchFamily="18" charset="0"/>
                <a:cs typeface="Times New Roman" pitchFamily="18" charset="0"/>
              </a:rPr>
              <a:t>Sermpezis</a:t>
            </a:r>
            <a:r>
              <a:rPr lang="en-IN" sz="1500" dirty="0" smtClean="0">
                <a:latin typeface="Times New Roman" pitchFamily="18" charset="0"/>
                <a:cs typeface="Times New Roman" pitchFamily="18" charset="0"/>
              </a:rPr>
              <a:t>, “Approximation guarantees for the joint optimization of caching and recommendation,” in ICC 2020 - 2020 IEEE International Conference on Communications (ICC), 2020, pp. 1–7.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1558</Words>
  <Application>Microsoft Office PowerPoint</Application>
  <PresentationFormat>On-screen Show (4:3)</PresentationFormat>
  <Paragraphs>63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Edge-Cloud Collaboration Enabled Video Service Enhancement A Hybrid Human-Artificial Intelligence Scheme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2021-05-19T13:32:07Z</dcterms:modified>
</cp:coreProperties>
</file>