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Default Extension="png" ContentType="image/png"/>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5/19/2021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2</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5/19/2021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5/19/2021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5/19/2021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5/19/2021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5/19/2021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dirty="0" smtClean="0"/>
              <a:t>Reversible Data Hiding with Hierarchical Embedding for Encrypted Images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Reversible data hiding in encrypted images (RDHEI) is an effective technique of data security. Most state-of-</a:t>
            </a:r>
            <a:r>
              <a:rPr lang="en-IN" sz="2000" dirty="0" err="1" smtClean="0">
                <a:latin typeface="Times New Roman" pitchFamily="18" charset="0"/>
                <a:cs typeface="Times New Roman" pitchFamily="18" charset="0"/>
              </a:rPr>
              <a:t>theart</a:t>
            </a:r>
            <a:r>
              <a:rPr lang="en-IN" sz="2000" dirty="0" smtClean="0">
                <a:latin typeface="Times New Roman" pitchFamily="18" charset="0"/>
                <a:cs typeface="Times New Roman" pitchFamily="18" charset="0"/>
              </a:rPr>
              <a:t> RDHEI methods do not achieve desirable payload yet. To address this problem, we propose a new RDHEI method with hierarchical embedding. Our contributions are twofold. (1) A novel technique of hierarchical label map generation is proposed for the bit-planes of plaintext image. The hierarchical label map is calculated by using prediction technique, and it is compressed and embedded into the encrypted image. (2) Hierarchical embedding is designed to achieve a high embedding payload.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This embedding technique hierarchically divides prediction errors into three kinds: small-magnitude, medium-magnitude, and </a:t>
            </a:r>
            <a:r>
              <a:rPr lang="en-IN" sz="2000" dirty="0" err="1" smtClean="0">
                <a:latin typeface="Times New Roman" pitchFamily="18" charset="0"/>
                <a:cs typeface="Times New Roman" pitchFamily="18" charset="0"/>
              </a:rPr>
              <a:t>largemagnitude</a:t>
            </a:r>
            <a:r>
              <a:rPr lang="en-IN" sz="2000" dirty="0" smtClean="0">
                <a:latin typeface="Times New Roman" pitchFamily="18" charset="0"/>
                <a:cs typeface="Times New Roman" pitchFamily="18" charset="0"/>
              </a:rPr>
              <a:t>, which are marked by different labels. Different from the conventional techniques, pixels with small-magnitude/</a:t>
            </a:r>
            <a:r>
              <a:rPr lang="en-IN" sz="2000" dirty="0" err="1" smtClean="0">
                <a:latin typeface="Times New Roman" pitchFamily="18" charset="0"/>
                <a:cs typeface="Times New Roman" pitchFamily="18" charset="0"/>
              </a:rPr>
              <a:t>largemagnitude</a:t>
            </a:r>
            <a:r>
              <a:rPr lang="en-IN" sz="2000" dirty="0" smtClean="0">
                <a:latin typeface="Times New Roman" pitchFamily="18" charset="0"/>
                <a:cs typeface="Times New Roman" pitchFamily="18" charset="0"/>
              </a:rPr>
              <a:t> prediction errors are both used to accommodate secret bits in the hierarchical embedding technique, and therefore contribute a high embedding payload. Experiments on two standard datasets are discussed to validate the proposed RDHEI method. The results demonstrate that the proposed RDHEI method outperforms some state-of-the-art RDHEI methods in payload. The average payloads of the proposed RDHEI method are 3.4568 </a:t>
            </a:r>
            <a:r>
              <a:rPr lang="en-IN" sz="2000" dirty="0" err="1" smtClean="0">
                <a:latin typeface="Times New Roman" pitchFamily="18" charset="0"/>
                <a:cs typeface="Times New Roman" pitchFamily="18" charset="0"/>
              </a:rPr>
              <a:t>bpp</a:t>
            </a:r>
            <a:r>
              <a:rPr lang="en-IN" sz="2000" dirty="0" smtClean="0">
                <a:latin typeface="Times New Roman" pitchFamily="18" charset="0"/>
                <a:cs typeface="Times New Roman" pitchFamily="18" charset="0"/>
              </a:rPr>
              <a:t> and 3.6823 </a:t>
            </a:r>
            <a:r>
              <a:rPr lang="en-IN" sz="2000" dirty="0" err="1" smtClean="0">
                <a:latin typeface="Times New Roman" pitchFamily="18" charset="0"/>
                <a:cs typeface="Times New Roman" pitchFamily="18" charset="0"/>
              </a:rPr>
              <a:t>bpp</a:t>
            </a:r>
            <a:r>
              <a:rPr lang="en-IN" sz="2000" dirty="0" smtClean="0">
                <a:latin typeface="Times New Roman" pitchFamily="18" charset="0"/>
                <a:cs typeface="Times New Roman" pitchFamily="18" charset="0"/>
              </a:rPr>
              <a:t> for BOWS-2 dataset and </a:t>
            </a:r>
            <a:r>
              <a:rPr lang="en-IN" sz="2000" dirty="0" err="1" smtClean="0">
                <a:latin typeface="Times New Roman" pitchFamily="18" charset="0"/>
                <a:cs typeface="Times New Roman" pitchFamily="18" charset="0"/>
              </a:rPr>
              <a:t>BOSSbase</a:t>
            </a:r>
            <a:r>
              <a:rPr lang="en-IN" sz="2000" dirty="0" smtClean="0">
                <a:latin typeface="Times New Roman" pitchFamily="18" charset="0"/>
                <a:cs typeface="Times New Roman" pitchFamily="18" charset="0"/>
              </a:rPr>
              <a:t> dataset, respectively.</a:t>
            </a:r>
            <a:endParaRPr lang="en-US" sz="2000" dirty="0" smtClean="0">
              <a:latin typeface="Times New Roman" pitchFamily="18" charset="0"/>
              <a:cs typeface="Times New Roman" pitchFamily="18" charset="0"/>
            </a:endParaRP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buNone/>
            </a:pPr>
            <a:r>
              <a:rPr lang="en-IN" sz="2000" dirty="0" smtClean="0">
                <a:latin typeface="Times New Roman" pitchFamily="18" charset="0"/>
                <a:cs typeface="Times New Roman" pitchFamily="18" charset="0"/>
              </a:rPr>
              <a:t>    There are many novel reversible data hiding scheme for encrypted image available which are made up of image encryption, data embedding and </a:t>
            </a:r>
            <a:r>
              <a:rPr lang="en-IN" sz="2000" dirty="0" err="1" smtClean="0">
                <a:latin typeface="Times New Roman" pitchFamily="18" charset="0"/>
                <a:cs typeface="Times New Roman" pitchFamily="18" charset="0"/>
              </a:rPr>
              <a:t>dataextraction</a:t>
            </a:r>
            <a:r>
              <a:rPr lang="en-IN" sz="2000" dirty="0" smtClean="0">
                <a:latin typeface="Times New Roman" pitchFamily="18" charset="0"/>
                <a:cs typeface="Times New Roman" pitchFamily="18" charset="0"/>
              </a:rPr>
              <a:t>/image-recovery phases. In which the data of original cover are entirely encrypted and the additional message is embedded by modifying a part of encrypted data. At receiver side, with the aid of spatial correlation in natural image, the embedded data are successfully extracted while the original image is perfectly recovered. Some of the methods are discussed in next section. This paper is organized as follows in introduction Section general guidelines about cryptography and encryption. In Section 2 literature review on existing research paper.</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buNone/>
            </a:pPr>
            <a:r>
              <a:rPr lang="en-IN" sz="2000" dirty="0" smtClean="0">
                <a:latin typeface="Times New Roman" pitchFamily="18" charset="0"/>
                <a:cs typeface="Times New Roman" pitchFamily="18" charset="0"/>
              </a:rPr>
              <a:t>    To address the above problems, we propose a new RDHEI method based on hierarchical embedding. The proposed RDHEI method is error-free and can reach a high payload. The main contributions of our work are summarized as follows. (1) A novel technique of hierarchical label map generation is proposed for the bit-planes of plaintext image. The hierarchical label map is calculated before image encryption by using prediction </a:t>
            </a:r>
            <a:r>
              <a:rPr lang="en-IN" sz="2000" dirty="0" err="1" smtClean="0">
                <a:latin typeface="Times New Roman" pitchFamily="18" charset="0"/>
                <a:cs typeface="Times New Roman" pitchFamily="18" charset="0"/>
              </a:rPr>
              <a:t>technique.During</a:t>
            </a:r>
            <a:r>
              <a:rPr lang="en-IN" sz="2000" dirty="0" smtClean="0">
                <a:latin typeface="Times New Roman" pitchFamily="18" charset="0"/>
                <a:cs typeface="Times New Roman" pitchFamily="18" charset="0"/>
              </a:rPr>
              <a:t> data embedding, it is firstly compressed and then embedded into the encrypted image. In addition, it is also used to assist exact data extraction and image recovery. (2) Hierarchical embedding is designed to achieve a high embedding payload meanwhile full reversibility is guaranteed.</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7620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This work proposes a similar algorithm including the use of quantities of the random variable on the swarm of particles in order to estimate the next level. The main difference is their two stage procedure they first run the algorithm just to compute the levels and then they restart from the beginning with these proposed levels. Actually in this method it is shown that by computing the levels on the fly within the same run as the one to compute the rare event probability paid a small bias on the estimate.</a:t>
            </a:r>
          </a:p>
          <a:p>
            <a:pPr algn="just">
              <a:lnSpc>
                <a:spcPct val="150000"/>
              </a:lnSpc>
            </a:pPr>
            <a:r>
              <a:rPr lang="en-IN" sz="2000" dirty="0" smtClean="0">
                <a:latin typeface="Times New Roman" pitchFamily="18" charset="0"/>
                <a:cs typeface="Times New Roman" pitchFamily="18" charset="0"/>
              </a:rPr>
              <a:t>Here they proposed a new way of analyzing the noise sensitivity of every pixel based on the local region image content such as texture, edge and luminance information and it can be done either embedded in the spatial domain or can </a:t>
            </a:r>
            <a:r>
              <a:rPr lang="en-IN" sz="2000" dirty="0" err="1" smtClean="0">
                <a:latin typeface="Times New Roman" pitchFamily="18" charset="0"/>
                <a:cs typeface="Times New Roman" pitchFamily="18" charset="0"/>
              </a:rPr>
              <a:t>beDCT</a:t>
            </a:r>
            <a:r>
              <a:rPr lang="en-IN" sz="2000" dirty="0" smtClean="0">
                <a:latin typeface="Times New Roman" pitchFamily="18" charset="0"/>
                <a:cs typeface="Times New Roman" pitchFamily="18" charset="0"/>
              </a:rPr>
              <a:t> coded to be embedded in the transform domain has a JPEG standard.</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RRBE-based methods can achieve good embedding performance, but they require extra pre-processing before image encryption, which increases computational cost for the content owner.</a:t>
            </a:r>
          </a:p>
          <a:p>
            <a:pPr algn="just">
              <a:lnSpc>
                <a:spcPct val="150000"/>
              </a:lnSpc>
            </a:pPr>
            <a:r>
              <a:rPr lang="en-IN" sz="2000" dirty="0" smtClean="0">
                <a:latin typeface="Times New Roman" pitchFamily="18" charset="0"/>
                <a:cs typeface="Times New Roman" pitchFamily="18" charset="0"/>
              </a:rPr>
              <a:t>To make high embedding capacity, some researchers are inclined to design specific encryption which can both provide confidentiality for original image and remain the redundancy within the encrypted image. </a:t>
            </a:r>
          </a:p>
          <a:p>
            <a:pPr algn="just">
              <a:lnSpc>
                <a:spcPct val="150000"/>
              </a:lnSpc>
            </a:pPr>
            <a:r>
              <a:rPr lang="en-IN" sz="2000" dirty="0" smtClean="0">
                <a:latin typeface="Times New Roman" pitchFamily="18" charset="0"/>
                <a:cs typeface="Times New Roman" pitchFamily="18" charset="0"/>
              </a:rPr>
              <a:t>Since spatial redundancy exists in the encrypted image, specific encryption based method can achieve better embedding performance than the stream cipher based VARE method.</a:t>
            </a:r>
          </a:p>
          <a:p>
            <a:pPr algn="just">
              <a:lnSpc>
                <a:spcPct val="150000"/>
              </a:lnSpc>
            </a:pPr>
            <a:r>
              <a:rPr lang="en-IN" sz="2000" dirty="0" smtClean="0">
                <a:latin typeface="Times New Roman" pitchFamily="18" charset="0"/>
                <a:cs typeface="Times New Roman" pitchFamily="18" charset="0"/>
              </a:rPr>
              <a:t>It can be seen that the ER results on the two databases also illustrate that the </a:t>
            </a:r>
            <a:r>
              <a:rPr lang="en-IN" sz="2000" dirty="0" err="1" smtClean="0">
                <a:latin typeface="Times New Roman" pitchFamily="18" charset="0"/>
                <a:cs typeface="Times New Roman" pitchFamily="18" charset="0"/>
              </a:rPr>
              <a:t>the</a:t>
            </a:r>
            <a:r>
              <a:rPr lang="en-IN" sz="2000" dirty="0" smtClean="0">
                <a:latin typeface="Times New Roman" pitchFamily="18" charset="0"/>
                <a:cs typeface="Times New Roman" pitchFamily="18" charset="0"/>
              </a:rPr>
              <a:t> ER of the proposed method reaches the best performance.</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2101850"/>
                <a:gridCol w="3143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IN" sz="2000" dirty="0">
                          <a:latin typeface="Times New Roman"/>
                          <a:ea typeface="Times New Roman"/>
                          <a:cs typeface="Latha"/>
                        </a:rPr>
                        <a:t>Robust image hashing with ring partition and invariant vector distance</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IN" sz="2000">
                          <a:latin typeface="Times New Roman"/>
                          <a:ea typeface="Times New Roman"/>
                          <a:cs typeface="Latha"/>
                        </a:rPr>
                        <a:t>Z. Tang, X. Zhang, X. Li, and S. Zhang,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We incorporate ring partition and invariant vector distance to image hashing algorithm for enhancing rotation robustness and discriminative capability.</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Fragile image watermarking with pixel-wise recovery based on overlapping embedding strategy</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 Qin, P. Ji, X. Zhang, J. Dong, and J. Wang,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this paper, we propose a new fragile watermarking scheme with high-quality recovery capability based on overlapping embedding strategy. </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720080"/>
        </p:xfrm>
        <a:graphic>
          <a:graphicData uri="http://schemas.openxmlformats.org/drawingml/2006/table">
            <a:tbl>
              <a:tblPr firstRow="1" bandRow="1">
                <a:tableStyleId>{5C22544A-7EE6-4342-B048-85BDC9FD1C3A}</a:tableStyleId>
              </a:tblPr>
              <a:tblGrid>
                <a:gridCol w="2571750"/>
                <a:gridCol w="2152650"/>
                <a:gridCol w="2990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1800" dirty="0">
                          <a:latin typeface="Times New Roman"/>
                          <a:ea typeface="Calibri"/>
                          <a:cs typeface="Latha"/>
                        </a:rPr>
                        <a:t>Robust image hashing with tensor decomposition</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latin typeface="Times New Roman"/>
                          <a:ea typeface="Calibri"/>
                          <a:cs typeface="Latha"/>
                        </a:rPr>
                        <a:t>Z. Tang, L. Chen, X. Zhang, and S. Zhang,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dirty="0">
                          <a:solidFill>
                            <a:srgbClr val="333333"/>
                          </a:solidFill>
                          <a:latin typeface="Times New Roman"/>
                          <a:ea typeface="Calibri"/>
                          <a:cs typeface="Latha"/>
                        </a:rPr>
                        <a:t>This paper presents a new image hashing that is designed with tensor decomposition (TD), referred to as TD hashing, where image hash generation is viewed as deriving a compact representation from a tensor.</a:t>
                      </a:r>
                      <a:endParaRPr lang="en-IN" sz="18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800">
                          <a:latin typeface="Times New Roman"/>
                          <a:ea typeface="Calibri"/>
                          <a:cs typeface="Latha"/>
                        </a:rPr>
                        <a:t>Toward construction-based data hiding: From secrets to fingerprint images</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latin typeface="Times New Roman"/>
                          <a:ea typeface="Calibri"/>
                          <a:cs typeface="Latha"/>
                        </a:rPr>
                        <a:t>S. Li and X. Zhang,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dirty="0">
                          <a:solidFill>
                            <a:srgbClr val="333333"/>
                          </a:solidFill>
                          <a:latin typeface="Times New Roman"/>
                          <a:ea typeface="Calibri"/>
                          <a:cs typeface="Latha"/>
                        </a:rPr>
                        <a:t>In this paper, we propose a construction-based data hiding technique which transforms a secret message into a fingerprint image directly. </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p:cNvPicPr>
            <a:picLocks noGrp="1" noChangeAspect="1" noChangeArrowheads="1"/>
          </p:cNvPicPr>
          <p:nvPr>
            <p:ph idx="1"/>
          </p:nvPr>
        </p:nvPicPr>
        <p:blipFill>
          <a:blip r:embed="rId2"/>
          <a:srcRect/>
          <a:stretch>
            <a:fillRect/>
          </a:stretch>
        </p:blipFill>
        <p:spPr bwMode="auto">
          <a:xfrm>
            <a:off x="1905000" y="1371600"/>
            <a:ext cx="6705600" cy="4724400"/>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lnSpcReduction="10000"/>
          </a:bodyPr>
          <a:lstStyle/>
          <a:p>
            <a:pPr algn="just">
              <a:lnSpc>
                <a:spcPct val="150000"/>
              </a:lnSpc>
              <a:buNone/>
            </a:pPr>
            <a:r>
              <a:rPr lang="en-IN" sz="2000" dirty="0" smtClean="0">
                <a:latin typeface="Times New Roman" pitchFamily="18" charset="0"/>
                <a:cs typeface="Times New Roman" pitchFamily="18" charset="0"/>
              </a:rPr>
              <a:t>    In this paper, we have proposed a new RDHEI method based on hierarchical embedding, which is error-free and achieves a very high payload. An important contribution is the new technique of hierarchical label map generation. The label map is determined by prediction technique and it is compressed and embedded into the encrypted image. In addition, the hierarchical embedding is proposed to divide prediction errors into small-magnitude errors, medium-magnitude errors and large-magnitude errors, and those pixels with </a:t>
            </a:r>
            <a:r>
              <a:rPr lang="en-IN" sz="2000" dirty="0" err="1" smtClean="0">
                <a:latin typeface="Times New Roman" pitchFamily="18" charset="0"/>
                <a:cs typeface="Times New Roman" pitchFamily="18" charset="0"/>
              </a:rPr>
              <a:t>smallmagnitude</a:t>
            </a:r>
            <a:r>
              <a:rPr lang="en-IN" sz="2000" dirty="0" smtClean="0">
                <a:latin typeface="Times New Roman" pitchFamily="18" charset="0"/>
                <a:cs typeface="Times New Roman" pitchFamily="18" charset="0"/>
              </a:rPr>
              <a:t>/large-magnitude prediction errors are both used to accommodate secret bits. Many experiments have been done.</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500" dirty="0" smtClean="0">
                <a:latin typeface="Times New Roman" pitchFamily="18" charset="0"/>
                <a:cs typeface="Times New Roman" pitchFamily="18" charset="0"/>
              </a:rPr>
              <a:t>[1] Z. Tang, X. Zhang, X. Li, and S. Zhang, “Robust image hashing with ring partition and invariant vector distance,” IEEE Transactions on Information Forensics and Security, vol. 11, no. 1, pp. 200–214, 2016. </a:t>
            </a:r>
          </a:p>
          <a:p>
            <a:pPr algn="just">
              <a:lnSpc>
                <a:spcPct val="160000"/>
              </a:lnSpc>
            </a:pPr>
            <a:r>
              <a:rPr lang="en-IN" sz="1500" dirty="0" smtClean="0">
                <a:latin typeface="Times New Roman" pitchFamily="18" charset="0"/>
                <a:cs typeface="Times New Roman" pitchFamily="18" charset="0"/>
              </a:rPr>
              <a:t>[2] C. Qin, P. </a:t>
            </a:r>
            <a:r>
              <a:rPr lang="en-IN" sz="1500" dirty="0" err="1" smtClean="0">
                <a:latin typeface="Times New Roman" pitchFamily="18" charset="0"/>
                <a:cs typeface="Times New Roman" pitchFamily="18" charset="0"/>
              </a:rPr>
              <a:t>Ji</a:t>
            </a:r>
            <a:r>
              <a:rPr lang="en-IN" sz="1500" dirty="0" smtClean="0">
                <a:latin typeface="Times New Roman" pitchFamily="18" charset="0"/>
                <a:cs typeface="Times New Roman" pitchFamily="18" charset="0"/>
              </a:rPr>
              <a:t>, X. Zhang, J. Dong, and J. Wang, “Fragile image watermarking with pixel-wise recovery based on overlapping embedding strategy,” Signal Processing, vol. 138, pp. 280 – 293, 2017. </a:t>
            </a:r>
          </a:p>
          <a:p>
            <a:pPr algn="just">
              <a:lnSpc>
                <a:spcPct val="160000"/>
              </a:lnSpc>
            </a:pPr>
            <a:r>
              <a:rPr lang="en-IN" sz="1500" dirty="0" smtClean="0">
                <a:latin typeface="Times New Roman" pitchFamily="18" charset="0"/>
                <a:cs typeface="Times New Roman" pitchFamily="18" charset="0"/>
              </a:rPr>
              <a:t>[3] Z. Tang, L. Chen, X. Zhang, and S. Zhang, “Robust image hashing with tensor decomposition,” IEEE Transactions on Knowledge and Data Engineering, vol. 31, no. 3, pp. 549–560, 2019. </a:t>
            </a:r>
          </a:p>
          <a:p>
            <a:pPr algn="just">
              <a:lnSpc>
                <a:spcPct val="160000"/>
              </a:lnSpc>
            </a:pPr>
            <a:r>
              <a:rPr lang="en-IN" sz="1500" dirty="0" smtClean="0">
                <a:latin typeface="Times New Roman" pitchFamily="18" charset="0"/>
                <a:cs typeface="Times New Roman" pitchFamily="18" charset="0"/>
              </a:rPr>
              <a:t>[4] S. Li and X. Zhang, “Toward construction-based data hiding: From secrets to fingerprint images,” IEEE Transactions on Image Processing, vol. 28, no. 3, pp. 1482–1497, 2019. </a:t>
            </a:r>
          </a:p>
          <a:p>
            <a:pPr algn="just">
              <a:lnSpc>
                <a:spcPct val="160000"/>
              </a:lnSpc>
            </a:pPr>
            <a:r>
              <a:rPr lang="en-IN" sz="1500" dirty="0" smtClean="0">
                <a:latin typeface="Times New Roman" pitchFamily="18" charset="0"/>
                <a:cs typeface="Times New Roman" pitchFamily="18" charset="0"/>
              </a:rPr>
              <a:t>[5] J. Tao, S. Li, X. Zhang, and Z. Wang, “Towards robust image </a:t>
            </a:r>
            <a:r>
              <a:rPr lang="en-IN" sz="1500" dirty="0" err="1" smtClean="0">
                <a:latin typeface="Times New Roman" pitchFamily="18" charset="0"/>
                <a:cs typeface="Times New Roman" pitchFamily="18" charset="0"/>
              </a:rPr>
              <a:t>steganography</a:t>
            </a:r>
            <a:r>
              <a:rPr lang="en-IN" sz="1500" dirty="0" smtClean="0">
                <a:latin typeface="Times New Roman" pitchFamily="18" charset="0"/>
                <a:cs typeface="Times New Roman" pitchFamily="18" charset="0"/>
              </a:rPr>
              <a:t>,” IEEE Transactions on Circuits and Systems for Video Technology, vol. 29, no. 2, pp. 594–600, 2019.</a:t>
            </a:r>
            <a:endParaRPr lang="en-US" sz="15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J. </a:t>
            </a:r>
            <a:r>
              <a:rPr lang="en-IN" sz="1600" dirty="0" err="1" smtClean="0">
                <a:latin typeface="Times New Roman" pitchFamily="18" charset="0"/>
                <a:cs typeface="Times New Roman" pitchFamily="18" charset="0"/>
              </a:rPr>
              <a:t>Fridrich</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Goljan</a:t>
            </a:r>
            <a:r>
              <a:rPr lang="en-IN" sz="1600" dirty="0" smtClean="0">
                <a:latin typeface="Times New Roman" pitchFamily="18" charset="0"/>
                <a:cs typeface="Times New Roman" pitchFamily="18" charset="0"/>
              </a:rPr>
              <a:t>, and R. Du, “Lossless data </a:t>
            </a:r>
            <a:r>
              <a:rPr lang="en-IN" sz="1600" dirty="0" err="1" smtClean="0">
                <a:latin typeface="Times New Roman" pitchFamily="18" charset="0"/>
                <a:cs typeface="Times New Roman" pitchFamily="18" charset="0"/>
              </a:rPr>
              <a:t>embedding”new</a:t>
            </a:r>
            <a:r>
              <a:rPr lang="en-IN" sz="1600" dirty="0" smtClean="0">
                <a:latin typeface="Times New Roman" pitchFamily="18" charset="0"/>
                <a:cs typeface="Times New Roman" pitchFamily="18" charset="0"/>
              </a:rPr>
              <a:t> paradigm in digital watermarking,” </a:t>
            </a:r>
            <a:r>
              <a:rPr lang="en-IN" sz="1600" dirty="0" err="1" smtClean="0">
                <a:latin typeface="Times New Roman" pitchFamily="18" charset="0"/>
                <a:cs typeface="Times New Roman" pitchFamily="18" charset="0"/>
              </a:rPr>
              <a:t>Eurasip</a:t>
            </a:r>
            <a:r>
              <a:rPr lang="en-IN" sz="1600" dirty="0" smtClean="0">
                <a:latin typeface="Times New Roman" pitchFamily="18" charset="0"/>
                <a:cs typeface="Times New Roman" pitchFamily="18" charset="0"/>
              </a:rPr>
              <a:t> Journal on Advances in Signal Processing, vol. 2002, no. 2, p. 986842, 2002. </a:t>
            </a:r>
          </a:p>
          <a:p>
            <a:pPr algn="just">
              <a:lnSpc>
                <a:spcPct val="170000"/>
              </a:lnSpc>
            </a:pPr>
            <a:r>
              <a:rPr lang="en-IN" sz="1600" dirty="0" smtClean="0">
                <a:latin typeface="Times New Roman" pitchFamily="18" charset="0"/>
                <a:cs typeface="Times New Roman" pitchFamily="18" charset="0"/>
              </a:rPr>
              <a:t>[7] M. U. </a:t>
            </a:r>
            <a:r>
              <a:rPr lang="en-IN" sz="1600" dirty="0" err="1" smtClean="0">
                <a:latin typeface="Times New Roman" pitchFamily="18" charset="0"/>
                <a:cs typeface="Times New Roman" pitchFamily="18" charset="0"/>
              </a:rPr>
              <a:t>Celik</a:t>
            </a:r>
            <a:r>
              <a:rPr lang="en-IN" sz="1600" dirty="0" smtClean="0">
                <a:latin typeface="Times New Roman" pitchFamily="18" charset="0"/>
                <a:cs typeface="Times New Roman" pitchFamily="18" charset="0"/>
              </a:rPr>
              <a:t>, G. Sharma, A. M. </a:t>
            </a:r>
            <a:r>
              <a:rPr lang="en-IN" sz="1600" dirty="0" err="1" smtClean="0">
                <a:latin typeface="Times New Roman" pitchFamily="18" charset="0"/>
                <a:cs typeface="Times New Roman" pitchFamily="18" charset="0"/>
              </a:rPr>
              <a:t>Tekalp</a:t>
            </a:r>
            <a:r>
              <a:rPr lang="en-IN" sz="1600" dirty="0" smtClean="0">
                <a:latin typeface="Times New Roman" pitchFamily="18" charset="0"/>
                <a:cs typeface="Times New Roman" pitchFamily="18" charset="0"/>
              </a:rPr>
              <a:t>, and E. </a:t>
            </a:r>
            <a:r>
              <a:rPr lang="en-IN" sz="1600" dirty="0" err="1" smtClean="0">
                <a:latin typeface="Times New Roman" pitchFamily="18" charset="0"/>
                <a:cs typeface="Times New Roman" pitchFamily="18" charset="0"/>
              </a:rPr>
              <a:t>Saber</a:t>
            </a:r>
            <a:r>
              <a:rPr lang="en-IN" sz="1600" dirty="0" smtClean="0">
                <a:latin typeface="Times New Roman" pitchFamily="18" charset="0"/>
                <a:cs typeface="Times New Roman" pitchFamily="18" charset="0"/>
              </a:rPr>
              <a:t>, “Lossless generalized-</a:t>
            </a:r>
            <a:r>
              <a:rPr lang="en-IN" sz="1600" dirty="0" err="1" smtClean="0">
                <a:latin typeface="Times New Roman" pitchFamily="18" charset="0"/>
                <a:cs typeface="Times New Roman" pitchFamily="18" charset="0"/>
              </a:rPr>
              <a:t>lsb</a:t>
            </a:r>
            <a:r>
              <a:rPr lang="en-IN" sz="1600" dirty="0" smtClean="0">
                <a:latin typeface="Times New Roman" pitchFamily="18" charset="0"/>
                <a:cs typeface="Times New Roman" pitchFamily="18" charset="0"/>
              </a:rPr>
              <a:t> data embedding,” IEEE Transactions on Image Processing, vol. 14, no. 2, pp. 253–266, 2005. </a:t>
            </a:r>
          </a:p>
          <a:p>
            <a:pPr algn="just">
              <a:lnSpc>
                <a:spcPct val="170000"/>
              </a:lnSpc>
            </a:pPr>
            <a:r>
              <a:rPr lang="en-IN" sz="1600" dirty="0" smtClean="0">
                <a:latin typeface="Times New Roman" pitchFamily="18" charset="0"/>
                <a:cs typeface="Times New Roman" pitchFamily="18" charset="0"/>
              </a:rPr>
              <a:t>[8] Jun </a:t>
            </a:r>
            <a:r>
              <a:rPr lang="en-IN" sz="1600" dirty="0" err="1" smtClean="0">
                <a:latin typeface="Times New Roman" pitchFamily="18" charset="0"/>
                <a:cs typeface="Times New Roman" pitchFamily="18" charset="0"/>
              </a:rPr>
              <a:t>Tian</a:t>
            </a:r>
            <a:r>
              <a:rPr lang="en-IN" sz="1600" dirty="0" smtClean="0">
                <a:latin typeface="Times New Roman" pitchFamily="18" charset="0"/>
                <a:cs typeface="Times New Roman" pitchFamily="18" charset="0"/>
              </a:rPr>
              <a:t>, “Reversible data embedding using a difference expansion,” IEEE Transactions on Circuits and Systems for Video Technology, vol. 13, no. 8, pp. 890–896, 2003. </a:t>
            </a:r>
          </a:p>
          <a:p>
            <a:pPr algn="just">
              <a:lnSpc>
                <a:spcPct val="170000"/>
              </a:lnSpc>
            </a:pPr>
            <a:r>
              <a:rPr lang="en-IN" sz="1600" dirty="0" smtClean="0">
                <a:latin typeface="Times New Roman" pitchFamily="18" charset="0"/>
                <a:cs typeface="Times New Roman" pitchFamily="18" charset="0"/>
              </a:rPr>
              <a:t>[9] A. M. </a:t>
            </a:r>
            <a:r>
              <a:rPr lang="en-IN" sz="1600" dirty="0" err="1" smtClean="0">
                <a:latin typeface="Times New Roman" pitchFamily="18" charset="0"/>
                <a:cs typeface="Times New Roman" pitchFamily="18" charset="0"/>
              </a:rPr>
              <a:t>Alattar</a:t>
            </a:r>
            <a:r>
              <a:rPr lang="en-IN" sz="1600" dirty="0" smtClean="0">
                <a:latin typeface="Times New Roman" pitchFamily="18" charset="0"/>
                <a:cs typeface="Times New Roman" pitchFamily="18" charset="0"/>
              </a:rPr>
              <a:t>, “Reversible watermark using the difference expansion of a generalized integer transform,” IEEE Transactions on Image Processing, vol. 13, no. 8, pp. 1147–1156, 2004. </a:t>
            </a:r>
          </a:p>
          <a:p>
            <a:pPr algn="just">
              <a:lnSpc>
                <a:spcPct val="170000"/>
              </a:lnSpc>
            </a:pPr>
            <a:r>
              <a:rPr lang="en-IN" sz="1600" dirty="0" smtClean="0">
                <a:latin typeface="Times New Roman" pitchFamily="18" charset="0"/>
                <a:cs typeface="Times New Roman" pitchFamily="18" charset="0"/>
              </a:rPr>
              <a:t>[10] Z. Ni, Y. Q. Shi, N. </a:t>
            </a:r>
            <a:r>
              <a:rPr lang="en-IN" sz="1600" dirty="0" err="1" smtClean="0">
                <a:latin typeface="Times New Roman" pitchFamily="18" charset="0"/>
                <a:cs typeface="Times New Roman" pitchFamily="18" charset="0"/>
              </a:rPr>
              <a:t>Ansari</a:t>
            </a:r>
            <a:r>
              <a:rPr lang="en-IN" sz="1600" dirty="0" smtClean="0">
                <a:latin typeface="Times New Roman" pitchFamily="18" charset="0"/>
                <a:cs typeface="Times New Roman" pitchFamily="18" charset="0"/>
              </a:rPr>
              <a:t>, and W. Su, “Reversible data hiding,” IEEE Transactions on Circuits and Systems for Video Technology, vol. 16, no. 3, pp. 354–362, 2006.</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1259</TotalTime>
  <Words>1546</Words>
  <Application>Microsoft Office PowerPoint</Application>
  <PresentationFormat>On-screen Show (4:3)</PresentationFormat>
  <Paragraphs>62</Paragraphs>
  <Slides>15</Slides>
  <Notes>3</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Reversible Data Hiding with Hierarchical Embedding for Encrypted Images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562</cp:revision>
  <dcterms:created xsi:type="dcterms:W3CDTF">2006-08-16T00:00:00Z</dcterms:created>
  <dcterms:modified xsi:type="dcterms:W3CDTF">2021-05-19T13:05:05Z</dcterms:modified>
</cp:coreProperties>
</file>