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Codee</a:t>
            </a:r>
            <a:r>
              <a:rPr lang="en-IN" b="1" dirty="0" smtClean="0">
                <a:latin typeface="Times New Roman" pitchFamily="18" charset="0"/>
                <a:cs typeface="Times New Roman" pitchFamily="18" charset="0"/>
              </a:rPr>
              <a:t> A Tensor Embedding Scheme for Binary Code Search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numCol="1">
            <a:noAutofit/>
          </a:bodyPr>
          <a:lstStyle/>
          <a:p>
            <a:pPr algn="just">
              <a:buNone/>
            </a:pPr>
            <a:r>
              <a:rPr lang="en-IN" sz="2000" dirty="0" smtClean="0">
                <a:latin typeface="Times New Roman" pitchFamily="18" charset="0"/>
                <a:cs typeface="Times New Roman" pitchFamily="18" charset="0"/>
              </a:rPr>
              <a:t>    Given a target binary function, the binary code search retrieves top-K similar functions in the repository, and similar functions represent that they are compiled from the same source codes. Searching binary code is particularly challenging due to large variations of compiler tool-chains and options and CPU architectures, as well as thousands of binary codes. Furthermore, there are some pivotal issues in current binary code search schemes, including inaccurate text-based or token-based analysis, slow graph matching, or complex deep learning processes. In this paper, we present an unsupervised tensor embedding scheme, </a:t>
            </a:r>
            <a:r>
              <a:rPr lang="en-IN" sz="2000" dirty="0" err="1" smtClean="0">
                <a:latin typeface="Times New Roman" pitchFamily="18" charset="0"/>
                <a:cs typeface="Times New Roman" pitchFamily="18" charset="0"/>
              </a:rPr>
              <a:t>Codee</a:t>
            </a:r>
            <a:r>
              <a:rPr lang="en-IN" sz="2000" dirty="0" smtClean="0">
                <a:latin typeface="Times New Roman" pitchFamily="18" charset="0"/>
                <a:cs typeface="Times New Roman" pitchFamily="18" charset="0"/>
              </a:rPr>
              <a:t>, to carry out code search efficiently and accurately at the binary function level. First, we use an NLP-based neural network to generate the semantic-aware token embedding. Second, we propose an efficient basic block embedding generation algorithm based on the network representation learning model. We learn both the semantic information of instructions and the control flow structural information to generate the basic block embedding.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r>
              <a:rPr lang="en-IN" sz="1800" dirty="0" smtClean="0">
                <a:latin typeface="Times New Roman" pitchFamily="18" charset="0"/>
                <a:cs typeface="Times New Roman" pitchFamily="18" charset="0"/>
              </a:rPr>
              <a:t>    Then we use all basic block embeddings in a function to obtain a variable-length function feature vector. Third, we build a tensor to generate function embeddings based on the tensor singular value decomposition, which compresses the variable-length vectors into short fixed-length vectors to facilitate efficient search afterward. We further propose a dynamic tensor compression algorithm to incrementally update the function embedding database. Finally, we use the local sensitive hash method to find the top-K similar matching functions in the repository. Compared with state-of-the-art cross-optimization-level code search schemes, such as Asm2Vec and </a:t>
            </a:r>
            <a:r>
              <a:rPr lang="en-IN" sz="1800" dirty="0" err="1" smtClean="0">
                <a:latin typeface="Times New Roman" pitchFamily="18" charset="0"/>
                <a:cs typeface="Times New Roman" pitchFamily="18" charset="0"/>
              </a:rPr>
              <a:t>DeepBinDiff</a:t>
            </a:r>
            <a:r>
              <a:rPr lang="en-IN" sz="1800" dirty="0" smtClean="0">
                <a:latin typeface="Times New Roman" pitchFamily="18" charset="0"/>
                <a:cs typeface="Times New Roman" pitchFamily="18" charset="0"/>
              </a:rPr>
              <a:t>, our scheme achieves higher average search accuracy, shorter feature vectors, and faster feature generation performance using four datasets, </a:t>
            </a:r>
            <a:r>
              <a:rPr lang="en-IN" sz="1800" dirty="0" err="1" smtClean="0">
                <a:latin typeface="Times New Roman" pitchFamily="18" charset="0"/>
                <a:cs typeface="Times New Roman" pitchFamily="18" charset="0"/>
              </a:rPr>
              <a:t>OpenSSL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Coreutils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libgmp</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libcurl</a:t>
            </a:r>
            <a:r>
              <a:rPr lang="en-IN" sz="1800" dirty="0" smtClean="0">
                <a:latin typeface="Times New Roman" pitchFamily="18" charset="0"/>
                <a:cs typeface="Times New Roman" pitchFamily="18" charset="0"/>
              </a:rPr>
              <a:t>. Compared with other cross-platform and cross-optimization-level code search schemes, such as Gemini, Safe, the average recall of our method also outperforms others. </a:t>
            </a:r>
            <a:endParaRPr lang="en-US" sz="1800" dirty="0" smtClean="0">
              <a:latin typeface="Times New Roman" pitchFamily="18" charset="0"/>
              <a:cs typeface="Times New Roman" pitchFamily="18" charset="0"/>
            </a:endParaRPr>
          </a:p>
          <a:p>
            <a:pPr algn="just">
              <a:lnSpc>
                <a:spcPct val="150000"/>
              </a:lnSpc>
              <a:buNone/>
            </a:pPr>
            <a:endParaRPr lang="en-IN" sz="18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hypothesize that there exists the optimal order of tokens which better exploits the particular structure of TT–embedding and leads to a boost in performance and/or compression ratio.</a:t>
            </a:r>
          </a:p>
          <a:p>
            <a:pPr algn="just">
              <a:lnSpc>
                <a:spcPct val="150000"/>
              </a:lnSpc>
            </a:pPr>
            <a:r>
              <a:rPr lang="en-IN" sz="2000" dirty="0" smtClean="0">
                <a:latin typeface="Times New Roman" pitchFamily="18" charset="0"/>
                <a:cs typeface="Times New Roman" pitchFamily="18" charset="0"/>
              </a:rPr>
              <a:t>Additionally, it is important to understand how the order of tokens in the vocabulary affects the properties of the networks with TT–embedding.</a:t>
            </a:r>
          </a:p>
          <a:p>
            <a:pPr algn="just">
              <a:lnSpc>
                <a:spcPct val="150000"/>
              </a:lnSpc>
            </a:pPr>
            <a:r>
              <a:rPr lang="en-IN" sz="2000" dirty="0" smtClean="0">
                <a:latin typeface="Times New Roman" pitchFamily="18" charset="0"/>
                <a:cs typeface="Times New Roman" pitchFamily="18" charset="0"/>
              </a:rPr>
              <a:t>We substitute the embedding layers with the TT–embedding layers. Besides that, we leave the overall structure of the neural network unchanged with the same parameters as in the baseline approach.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focus on a </a:t>
            </a:r>
            <a:r>
              <a:rPr lang="en-IN" sz="2000" dirty="0" err="1" smtClean="0">
                <a:latin typeface="Times New Roman" pitchFamily="18" charset="0"/>
                <a:cs typeface="Times New Roman" pitchFamily="18" charset="0"/>
              </a:rPr>
              <a:t>crossplatform</a:t>
            </a:r>
            <a:r>
              <a:rPr lang="en-IN" sz="2000" dirty="0" smtClean="0">
                <a:latin typeface="Times New Roman" pitchFamily="18" charset="0"/>
                <a:cs typeface="Times New Roman" pitchFamily="18" charset="0"/>
              </a:rPr>
              <a:t> and cross-optimization level of the binary similarity problem, where we define two similar binary functions that are compiled from the same source code. Inspired by, we look for solutions that solve the binary similarity problem using embeddings.</a:t>
            </a:r>
          </a:p>
          <a:p>
            <a:pPr algn="just">
              <a:lnSpc>
                <a:spcPct val="150000"/>
              </a:lnSpc>
            </a:pPr>
            <a:r>
              <a:rPr lang="en-IN" sz="2000" dirty="0" smtClean="0">
                <a:latin typeface="Times New Roman" pitchFamily="18" charset="0"/>
                <a:cs typeface="Times New Roman" pitchFamily="18" charset="0"/>
              </a:rPr>
              <a:t>The problem of binary code search is then converted into the problem of searching for similar vectors, which can be done in O(1) time by using Locality Sensitive Hashing.</a:t>
            </a:r>
          </a:p>
          <a:p>
            <a:pPr algn="just">
              <a:lnSpc>
                <a:spcPct val="150000"/>
              </a:lnSpc>
            </a:pPr>
            <a:r>
              <a:rPr lang="en-IN" sz="2000" dirty="0" smtClean="0">
                <a:latin typeface="Times New Roman" pitchFamily="18" charset="0"/>
                <a:cs typeface="Times New Roman" pitchFamily="18" charset="0"/>
              </a:rPr>
              <a:t>To achieve high search accuracy, it is essential to collect a substantial amount of high-quality training data, which can be challenging in practice. Even with good training data, these deep neural network models may still suffer an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problem.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novel embedding layer, the TT–embedding, for compressing huge lookup tables used for encoding categorical features of significant cardinality, such as the index of a token in natural language processing tasks. </a:t>
            </a:r>
          </a:p>
          <a:p>
            <a:pPr algn="just">
              <a:lnSpc>
                <a:spcPct val="150000"/>
              </a:lnSpc>
            </a:pPr>
            <a:r>
              <a:rPr lang="en-IN" sz="2000" dirty="0" smtClean="0">
                <a:latin typeface="Times New Roman" pitchFamily="18" charset="0"/>
                <a:cs typeface="Times New Roman" pitchFamily="18" charset="0"/>
              </a:rPr>
              <a:t>The proposed approach, based on the TT–decomposition, experimentally proved to be effective, as it heavily decreases the number of training parameters at the cost of a small deterioration in performance. </a:t>
            </a:r>
          </a:p>
          <a:p>
            <a:pPr algn="just">
              <a:lnSpc>
                <a:spcPct val="150000"/>
              </a:lnSpc>
            </a:pPr>
            <a:r>
              <a:rPr lang="en-IN" sz="2000" dirty="0" smtClean="0">
                <a:latin typeface="Times New Roman" pitchFamily="18" charset="0"/>
                <a:cs typeface="Times New Roman" pitchFamily="18" charset="0"/>
              </a:rPr>
              <a:t>In addition, our method can be easily integrated into any deep learning framework and trained via </a:t>
            </a:r>
            <a:r>
              <a:rPr lang="en-IN" sz="2000" dirty="0" err="1" smtClean="0">
                <a:latin typeface="Times New Roman" pitchFamily="18" charset="0"/>
                <a:cs typeface="Times New Roman" pitchFamily="18" charset="0"/>
              </a:rPr>
              <a:t>backpropagation</a:t>
            </a:r>
            <a:r>
              <a:rPr lang="en-IN" sz="2000" dirty="0" smtClean="0">
                <a:latin typeface="Times New Roman" pitchFamily="18" charset="0"/>
                <a:cs typeface="Times New Roman" pitchFamily="18" charset="0"/>
              </a:rPr>
              <a:t>, while capitalizing on reduced memory requirements and increased training batch size.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Each calculation of basic block similarity has to go through a complex LSTM-RNN neural network with a large number of parameters in the current implementation, which significantly affects the performance. </a:t>
            </a:r>
          </a:p>
          <a:p>
            <a:pPr algn="just">
              <a:lnSpc>
                <a:spcPct val="150000"/>
              </a:lnSpc>
            </a:pPr>
            <a:r>
              <a:rPr lang="en-IN" sz="2000" dirty="0" smtClean="0">
                <a:latin typeface="Times New Roman" pitchFamily="18" charset="0"/>
                <a:cs typeface="Times New Roman" pitchFamily="18" charset="0"/>
              </a:rPr>
              <a:t>While they are intriguing ideas, directly applying NLP techniques on binary codes is not ideal.</a:t>
            </a:r>
          </a:p>
          <a:p>
            <a:pPr algn="just">
              <a:lnSpc>
                <a:spcPct val="150000"/>
              </a:lnSpc>
            </a:pPr>
            <a:r>
              <a:rPr lang="en-IN" sz="2000" dirty="0" smtClean="0">
                <a:latin typeface="Times New Roman" pitchFamily="18" charset="0"/>
                <a:cs typeface="Times New Roman" pitchFamily="18" charset="0"/>
              </a:rPr>
              <a:t>BERT has to go through a complex neural network with many parameters, which significantly affects performance and needs strong computation ability. </a:t>
            </a:r>
          </a:p>
          <a:p>
            <a:pPr algn="just">
              <a:lnSpc>
                <a:spcPct val="150000"/>
              </a:lnSpc>
            </a:pPr>
            <a:r>
              <a:rPr lang="en-IN" sz="2000" dirty="0" smtClean="0">
                <a:latin typeface="Times New Roman" pitchFamily="18" charset="0"/>
                <a:cs typeface="Times New Roman" pitchFamily="18" charset="0"/>
              </a:rPr>
              <a:t>Order Matters is a very large-scale model, which is much larger than the other methods by several orders of magnitude.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2008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A survey of binary code similarity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I. U. Haq and J. Caballero,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The ability to compare binary code enables many real-world applications on scenarios where source code may not be available such as patch analysis, bug search, and malware detection and analysis.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Malware phylogeny generation using permutations of code</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E. Karim, A. Walenstein, and A. Lakhotia,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A subsequent study using a tree generated through n-perms suggests that phylogeny models based on n-perms may help forensic analysts investigate new specimens, and assist in reconciling malware naming inconsistencies.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3300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Rendezvous: a search engine for binary code</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W. M. Khoo, A. Mycroft, and R. J. Anderson,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pitchFamily="18" charset="0"/>
                          <a:ea typeface="Calibri"/>
                          <a:cs typeface="Times New Roman" pitchFamily="18" charset="0"/>
                        </a:rPr>
                        <a:t>We present a search engine prototype called Rendezvous which enables indexing and searching for code in binary form.</a:t>
                      </a:r>
                      <a:endParaRPr lang="en-IN" sz="18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Tracelet-based code search in executables</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Y. David and E. Yahav,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We address the problem of code search in executables. Given a function in binary form and a large code base, our goal is to statically find similar functions in the code base</a:t>
                      </a:r>
                      <a:r>
                        <a:rPr lang="en-IN" sz="18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2057400" y="1143000"/>
            <a:ext cx="5867399"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In this paper, we present a tensor embedding-based scheme, called </a:t>
            </a:r>
            <a:r>
              <a:rPr lang="en-IN" dirty="0" err="1" smtClean="0">
                <a:latin typeface="Times New Roman" pitchFamily="18" charset="0"/>
                <a:cs typeface="Times New Roman" pitchFamily="18" charset="0"/>
              </a:rPr>
              <a:t>Codee</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Codee</a:t>
            </a:r>
            <a:r>
              <a:rPr lang="en-IN" dirty="0" smtClean="0">
                <a:latin typeface="Times New Roman" pitchFamily="18" charset="0"/>
                <a:cs typeface="Times New Roman" pitchFamily="18" charset="0"/>
              </a:rPr>
              <a:t> consists of an NLP-based token embedding generation method, a network representation-based basic block embedding generation method and an effective </a:t>
            </a:r>
            <a:r>
              <a:rPr lang="en-IN" dirty="0" err="1" smtClean="0">
                <a:latin typeface="Times New Roman" pitchFamily="18" charset="0"/>
                <a:cs typeface="Times New Roman" pitchFamily="18" charset="0"/>
              </a:rPr>
              <a:t>tensorbased</a:t>
            </a:r>
            <a:r>
              <a:rPr lang="en-IN" dirty="0" smtClean="0">
                <a:latin typeface="Times New Roman" pitchFamily="18" charset="0"/>
                <a:cs typeface="Times New Roman" pitchFamily="18" charset="0"/>
              </a:rPr>
              <a:t> function embedding generation method. The NLP-based token embedding generation method captures the semantic information and lexical information of basic blocks. On this basis, the basic block embedding generation method learns the structural information of CFG while preserving the semantic information of basic blocks. The tensor-based function embedding method captures the misalignment correlation of function feature vectors based on a circular convolution operation. Our evaluation shows that </a:t>
            </a:r>
            <a:r>
              <a:rPr lang="en-IN" dirty="0" err="1" smtClean="0">
                <a:latin typeface="Times New Roman" pitchFamily="18" charset="0"/>
                <a:cs typeface="Times New Roman" pitchFamily="18" charset="0"/>
              </a:rPr>
              <a:t>Codee</a:t>
            </a:r>
            <a:r>
              <a:rPr lang="en-IN" dirty="0" smtClean="0">
                <a:latin typeface="Times New Roman" pitchFamily="18" charset="0"/>
                <a:cs typeface="Times New Roman" pitchFamily="18" charset="0"/>
              </a:rPr>
              <a:t> outperforms other current state-of-the-art approaches on the characteristics of similarity detection accuracy, embedding generation time, and overall search time. Our research is one of the first to demonstrate that the tensor based data analysis techniques can have unique strengths in the binary code similarity analysis.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I. U. </a:t>
            </a:r>
            <a:r>
              <a:rPr lang="en-IN" sz="1600" dirty="0" err="1" smtClean="0">
                <a:latin typeface="Times New Roman" pitchFamily="18" charset="0"/>
                <a:cs typeface="Times New Roman" pitchFamily="18" charset="0"/>
              </a:rPr>
              <a:t>Haq</a:t>
            </a:r>
            <a:r>
              <a:rPr lang="en-IN" sz="1600" dirty="0" smtClean="0">
                <a:latin typeface="Times New Roman" pitchFamily="18" charset="0"/>
                <a:cs typeface="Times New Roman" pitchFamily="18" charset="0"/>
              </a:rPr>
              <a:t> and J. Caballero, “A survey of binary code similarity,” </a:t>
            </a:r>
            <a:r>
              <a:rPr lang="en-IN" sz="1600" dirty="0" err="1" smtClean="0">
                <a:latin typeface="Times New Roman" pitchFamily="18" charset="0"/>
                <a:cs typeface="Times New Roman" pitchFamily="18" charset="0"/>
              </a:rPr>
              <a:t>CoRR</a:t>
            </a:r>
            <a:r>
              <a:rPr lang="en-IN" sz="1600" dirty="0" smtClean="0">
                <a:latin typeface="Times New Roman" pitchFamily="18" charset="0"/>
                <a:cs typeface="Times New Roman" pitchFamily="18" charset="0"/>
              </a:rPr>
              <a:t>, vol. abs/1909.11424, 2019. </a:t>
            </a:r>
          </a:p>
          <a:p>
            <a:pPr algn="just">
              <a:lnSpc>
                <a:spcPct val="160000"/>
              </a:lnSpc>
            </a:pPr>
            <a:r>
              <a:rPr lang="en-IN" sz="1600" dirty="0" smtClean="0">
                <a:latin typeface="Times New Roman" pitchFamily="18" charset="0"/>
                <a:cs typeface="Times New Roman" pitchFamily="18" charset="0"/>
              </a:rPr>
              <a:t>[2] M. E. </a:t>
            </a:r>
            <a:r>
              <a:rPr lang="en-IN" sz="1600" dirty="0" err="1" smtClean="0">
                <a:latin typeface="Times New Roman" pitchFamily="18" charset="0"/>
                <a:cs typeface="Times New Roman" pitchFamily="18" charset="0"/>
              </a:rPr>
              <a:t>Karim</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Walenstein</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Lakhotia</a:t>
            </a:r>
            <a:r>
              <a:rPr lang="en-IN" sz="1600" dirty="0" smtClean="0">
                <a:latin typeface="Times New Roman" pitchFamily="18" charset="0"/>
                <a:cs typeface="Times New Roman" pitchFamily="18" charset="0"/>
              </a:rPr>
              <a:t>, “Malware phylogeny generation using permutations of code,” Journal in Computer Virology, vol. 1, no. 1-2, pp. 13–23, 2005. </a:t>
            </a:r>
          </a:p>
          <a:p>
            <a:pPr algn="just">
              <a:lnSpc>
                <a:spcPct val="160000"/>
              </a:lnSpc>
            </a:pPr>
            <a:r>
              <a:rPr lang="en-IN" sz="1600" dirty="0" smtClean="0">
                <a:latin typeface="Times New Roman" pitchFamily="18" charset="0"/>
                <a:cs typeface="Times New Roman" pitchFamily="18" charset="0"/>
              </a:rPr>
              <a:t>[3] W. M. </a:t>
            </a:r>
            <a:r>
              <a:rPr lang="en-IN" sz="1600" dirty="0" err="1" smtClean="0">
                <a:latin typeface="Times New Roman" pitchFamily="18" charset="0"/>
                <a:cs typeface="Times New Roman" pitchFamily="18" charset="0"/>
              </a:rPr>
              <a:t>Khoo</a:t>
            </a:r>
            <a:r>
              <a:rPr lang="en-IN" sz="1600" dirty="0" smtClean="0">
                <a:latin typeface="Times New Roman" pitchFamily="18" charset="0"/>
                <a:cs typeface="Times New Roman" pitchFamily="18" charset="0"/>
              </a:rPr>
              <a:t>, A. Mycroft, and R. J. Anderson, “Rendezvous: a search engine for binary code,” in Proceedings of the 10th Working Conference on Mining Software Repositories, MSR ’13, San Francisco, CA, USA, May 18-19, 2013, 2013, pp. 329–338. </a:t>
            </a:r>
          </a:p>
          <a:p>
            <a:pPr algn="just">
              <a:lnSpc>
                <a:spcPct val="160000"/>
              </a:lnSpc>
            </a:pPr>
            <a:r>
              <a:rPr lang="en-IN" sz="1600" dirty="0" smtClean="0">
                <a:latin typeface="Times New Roman" pitchFamily="18" charset="0"/>
                <a:cs typeface="Times New Roman" pitchFamily="18" charset="0"/>
              </a:rPr>
              <a:t>[4] Y. David and E. </a:t>
            </a:r>
            <a:r>
              <a:rPr lang="en-IN" sz="1600" dirty="0" err="1" smtClean="0">
                <a:latin typeface="Times New Roman" pitchFamily="18" charset="0"/>
                <a:cs typeface="Times New Roman" pitchFamily="18" charset="0"/>
              </a:rPr>
              <a:t>Yahav</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Tracelet</a:t>
            </a:r>
            <a:r>
              <a:rPr lang="en-IN" sz="1600" dirty="0" smtClean="0">
                <a:latin typeface="Times New Roman" pitchFamily="18" charset="0"/>
                <a:cs typeface="Times New Roman" pitchFamily="18" charset="0"/>
              </a:rPr>
              <a:t>-based code search in executables,” SIGPLAN Not., vol. 49, no. 6, pp. 349–360, Jun. 2014. </a:t>
            </a:r>
          </a:p>
          <a:p>
            <a:pPr algn="just">
              <a:lnSpc>
                <a:spcPct val="160000"/>
              </a:lnSpc>
            </a:pPr>
            <a:r>
              <a:rPr lang="en-IN" sz="1600" dirty="0" smtClean="0">
                <a:latin typeface="Times New Roman" pitchFamily="18" charset="0"/>
                <a:cs typeface="Times New Roman" pitchFamily="18" charset="0"/>
              </a:rPr>
              <a:t>[5] Y.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Y. Zhang, and J. Li, “</a:t>
            </a:r>
            <a:r>
              <a:rPr lang="en-IN" sz="1600" dirty="0" err="1" smtClean="0">
                <a:latin typeface="Times New Roman" pitchFamily="18" charset="0"/>
                <a:cs typeface="Times New Roman" pitchFamily="18" charset="0"/>
              </a:rPr>
              <a:t>Binmatch</a:t>
            </a:r>
            <a:r>
              <a:rPr lang="en-IN" sz="1600" dirty="0" smtClean="0">
                <a:latin typeface="Times New Roman" pitchFamily="18" charset="0"/>
                <a:cs typeface="Times New Roman" pitchFamily="18" charset="0"/>
              </a:rPr>
              <a:t>: A semantics-based hybrid approach on binary code clone analysis,” in 2018 IEEE International Conference on Software Maintenance and Evolution, ICSME 2018, Madrid, Spain, September 23-29, 2018, 2018, pp. 104–114.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L. Li, D. Li, T. F. </a:t>
            </a:r>
            <a:r>
              <a:rPr lang="en-IN" sz="1400" dirty="0" err="1" smtClean="0">
                <a:latin typeface="Times New Roman" pitchFamily="18" charset="0"/>
                <a:cs typeface="Times New Roman" pitchFamily="18" charset="0"/>
              </a:rPr>
              <a:t>Bissyand</a:t>
            </a:r>
            <a:r>
              <a:rPr lang="en-IN" sz="1400" dirty="0" smtClean="0">
                <a:latin typeface="Times New Roman" pitchFamily="18" charset="0"/>
                <a:cs typeface="Times New Roman" pitchFamily="18" charset="0"/>
              </a:rPr>
              <a:t>, J. Klein, Y. L. </a:t>
            </a:r>
            <a:r>
              <a:rPr lang="en-IN" sz="1400" dirty="0" err="1" smtClean="0">
                <a:latin typeface="Times New Roman" pitchFamily="18" charset="0"/>
                <a:cs typeface="Times New Roman" pitchFamily="18" charset="0"/>
              </a:rPr>
              <a:t>Traon</a:t>
            </a:r>
            <a:r>
              <a:rPr lang="en-IN" sz="1400" dirty="0" smtClean="0">
                <a:latin typeface="Times New Roman" pitchFamily="18" charset="0"/>
                <a:cs typeface="Times New Roman" pitchFamily="18" charset="0"/>
              </a:rPr>
              <a:t>, D. Lo, and L. </a:t>
            </a:r>
            <a:r>
              <a:rPr lang="en-IN" sz="1400" dirty="0" err="1" smtClean="0">
                <a:latin typeface="Times New Roman" pitchFamily="18" charset="0"/>
                <a:cs typeface="Times New Roman" pitchFamily="18" charset="0"/>
              </a:rPr>
              <a:t>Cavallaro</a:t>
            </a:r>
            <a:r>
              <a:rPr lang="en-IN" sz="1400" dirty="0" smtClean="0">
                <a:latin typeface="Times New Roman" pitchFamily="18" charset="0"/>
                <a:cs typeface="Times New Roman" pitchFamily="18" charset="0"/>
              </a:rPr>
              <a:t>, “Understanding android app piggybacking: A systematic study of malicious code grafting,” IEEE Transactions on Information Forensics and Security, vol. 12, no. 6, pp. 1269–1284, June 2017. </a:t>
            </a:r>
          </a:p>
          <a:p>
            <a:pPr algn="just">
              <a:lnSpc>
                <a:spcPct val="170000"/>
              </a:lnSpc>
            </a:pPr>
            <a:r>
              <a:rPr lang="en-IN" sz="1400" dirty="0" smtClean="0">
                <a:latin typeface="Times New Roman" pitchFamily="18" charset="0"/>
                <a:cs typeface="Times New Roman" pitchFamily="18" charset="0"/>
              </a:rPr>
              <a:t>[7] P. D. </a:t>
            </a:r>
            <a:r>
              <a:rPr lang="en-IN" sz="1400" dirty="0" err="1" smtClean="0">
                <a:latin typeface="Times New Roman" pitchFamily="18" charset="0"/>
                <a:cs typeface="Times New Roman" pitchFamily="18" charset="0"/>
              </a:rPr>
              <a:t>Nicolao</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Pogliani</a:t>
            </a:r>
            <a:r>
              <a:rPr lang="en-IN" sz="1400" dirty="0" smtClean="0">
                <a:latin typeface="Times New Roman" pitchFamily="18" charset="0"/>
                <a:cs typeface="Times New Roman" pitchFamily="18" charset="0"/>
              </a:rPr>
              <a:t>, and M. </a:t>
            </a:r>
            <a:r>
              <a:rPr lang="en-IN" sz="1400" dirty="0" err="1" smtClean="0">
                <a:latin typeface="Times New Roman" pitchFamily="18" charset="0"/>
                <a:cs typeface="Times New Roman" pitchFamily="18" charset="0"/>
              </a:rPr>
              <a:t>Polino</a:t>
            </a:r>
            <a:r>
              <a:rPr lang="en-IN" sz="1400" dirty="0" smtClean="0">
                <a:latin typeface="Times New Roman" pitchFamily="18" charset="0"/>
                <a:cs typeface="Times New Roman" pitchFamily="18" charset="0"/>
              </a:rPr>
              <a:t>, “ELISA: eliciting ISA of raw binaries for fine-grained code and data separation,” in Detection of Intrusions and Malware, and Vulnerability Assessment - 15th International Conference, DIMVA 2018, </a:t>
            </a:r>
            <a:r>
              <a:rPr lang="en-IN" sz="1400" dirty="0" err="1" smtClean="0">
                <a:latin typeface="Times New Roman" pitchFamily="18" charset="0"/>
                <a:cs typeface="Times New Roman" pitchFamily="18" charset="0"/>
              </a:rPr>
              <a:t>Saclay</a:t>
            </a:r>
            <a:r>
              <a:rPr lang="en-IN" sz="1400" dirty="0" smtClean="0">
                <a:latin typeface="Times New Roman" pitchFamily="18" charset="0"/>
                <a:cs typeface="Times New Roman" pitchFamily="18" charset="0"/>
              </a:rPr>
              <a:t>, France, June 28- 29, 2018, Proceedings, 2018, pp. 351–371. </a:t>
            </a:r>
          </a:p>
          <a:p>
            <a:pPr algn="just">
              <a:lnSpc>
                <a:spcPct val="170000"/>
              </a:lnSpc>
            </a:pPr>
            <a:r>
              <a:rPr lang="en-IN" sz="1400" dirty="0" smtClean="0">
                <a:latin typeface="Times New Roman" pitchFamily="18" charset="0"/>
                <a:cs typeface="Times New Roman" pitchFamily="18" charset="0"/>
              </a:rPr>
              <a:t>[8] Q. </a:t>
            </a:r>
            <a:r>
              <a:rPr lang="en-IN" sz="1400" dirty="0" err="1" smtClean="0">
                <a:latin typeface="Times New Roman" pitchFamily="18" charset="0"/>
                <a:cs typeface="Times New Roman" pitchFamily="18" charset="0"/>
              </a:rPr>
              <a:t>Feng</a:t>
            </a:r>
            <a:r>
              <a:rPr lang="en-IN" sz="1400" dirty="0" smtClean="0">
                <a:latin typeface="Times New Roman" pitchFamily="18" charset="0"/>
                <a:cs typeface="Times New Roman" pitchFamily="18" charset="0"/>
              </a:rPr>
              <a:t>, R. Zhou, and C.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“Scalable graph-based bug search for firmware images,” in Proceedings of the 2016 ACM SIGSAC Conference on Computer and Communications Security, Vienna, Austria, October 24-28, 2016, pp. 480–491. </a:t>
            </a:r>
          </a:p>
          <a:p>
            <a:pPr algn="just">
              <a:lnSpc>
                <a:spcPct val="170000"/>
              </a:lnSpc>
            </a:pPr>
            <a:r>
              <a:rPr lang="en-IN" sz="1400" dirty="0" smtClean="0">
                <a:latin typeface="Times New Roman" pitchFamily="18" charset="0"/>
                <a:cs typeface="Times New Roman" pitchFamily="18" charset="0"/>
              </a:rPr>
              <a:t>[9] X. </a:t>
            </a:r>
            <a:r>
              <a:rPr lang="en-IN" sz="1400" dirty="0" err="1" smtClean="0">
                <a:latin typeface="Times New Roman" pitchFamily="18" charset="0"/>
                <a:cs typeface="Times New Roman" pitchFamily="18" charset="0"/>
              </a:rPr>
              <a:t>Xu</a:t>
            </a:r>
            <a:r>
              <a:rPr lang="en-IN" sz="1400" dirty="0" smtClean="0">
                <a:latin typeface="Times New Roman" pitchFamily="18" charset="0"/>
                <a:cs typeface="Times New Roman" pitchFamily="18" charset="0"/>
              </a:rPr>
              <a:t>, C. Liu, and Q. </a:t>
            </a:r>
            <a:r>
              <a:rPr lang="en-IN" sz="1400" dirty="0" err="1" smtClean="0">
                <a:latin typeface="Times New Roman" pitchFamily="18" charset="0"/>
                <a:cs typeface="Times New Roman" pitchFamily="18" charset="0"/>
              </a:rPr>
              <a:t>Feng</a:t>
            </a:r>
            <a:r>
              <a:rPr lang="en-IN" sz="1400" dirty="0" smtClean="0">
                <a:latin typeface="Times New Roman" pitchFamily="18" charset="0"/>
                <a:cs typeface="Times New Roman" pitchFamily="18" charset="0"/>
              </a:rPr>
              <a:t>, “Neural network-based graph embedding for cross-platform binary code similarity detection,” in Proceedings of the 2017 ACM SIGSAC Conference on Computer and Communications Security, Dallas, TX, USA, October 30 - November 03, 2017, 2017, pp. 363–376. </a:t>
            </a:r>
          </a:p>
          <a:p>
            <a:pPr algn="just">
              <a:lnSpc>
                <a:spcPct val="170000"/>
              </a:lnSpc>
            </a:pPr>
            <a:r>
              <a:rPr lang="en-IN" sz="1400" dirty="0" smtClean="0">
                <a:latin typeface="Times New Roman" pitchFamily="18" charset="0"/>
                <a:cs typeface="Times New Roman" pitchFamily="18" charset="0"/>
              </a:rPr>
              <a:t>[10] S. H. Ding, B. M. Fung, and P. </a:t>
            </a:r>
            <a:r>
              <a:rPr lang="en-IN" sz="1400" dirty="0" err="1" smtClean="0">
                <a:latin typeface="Times New Roman" pitchFamily="18" charset="0"/>
                <a:cs typeface="Times New Roman" pitchFamily="18" charset="0"/>
              </a:rPr>
              <a:t>Charland</a:t>
            </a:r>
            <a:r>
              <a:rPr lang="en-IN" sz="1400" dirty="0" smtClean="0">
                <a:latin typeface="Times New Roman" pitchFamily="18" charset="0"/>
                <a:cs typeface="Times New Roman" pitchFamily="18" charset="0"/>
              </a:rPr>
              <a:t>, “Asm2vec: Boosting static representation robustness for binary clone search against code obfuscation and compiler optimization,” in 2019 IEEE Symposium on Security and Privacy (SP), Los Alamitos, CA, USA, may 2019.</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1683</Words>
  <Application>Microsoft Office PowerPoint</Application>
  <PresentationFormat>On-screen Show (4:3)</PresentationFormat>
  <Paragraphs>66</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Codee A Tensor Embedding Scheme for Binary Code Search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2021-05-19T12:53:01Z</dcterms:modified>
</cp:coreProperties>
</file>