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dirty="0" smtClean="0"/>
              <a:t>Optimal Distribution of Workloads in Cloud-Fog</a:t>
            </a:r>
            <a:br>
              <a:rPr lang="en-IN" dirty="0" smtClean="0"/>
            </a:br>
            <a:r>
              <a:rPr lang="en-IN" dirty="0" smtClean="0"/>
              <a:t>Architecture in Intelligent Vehicular Networks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the fast growth in network-connected vehicular devices, the Internet of Vehicles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 has many advances in terms of size and speed for Intelligent Transportation System (ITS) applications. As a result, the amount of produced data and computational loads has increased intensely. A solution to handle the vast volume of workload has been traditionally cloud computing such that a substantial delay is encountered in the processing of workload, and this has made a serious challenge in the ITS management and workload distribution. Processing a part of workloads at the edge-systems of the vehicular network can reduce the processing delay while striking energy restrictions by migrating the mission of handling workloads from powerful servers of the cloud to the edge systems with limited computing resources at the same time.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Therefore, a fair distribution method is required that can evenly distribute the workloads between the powerful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and the light computing systems at the edge of the vehicular network. In this paper, a kind of Genetic Algorithm (GA) is exploited to optimize the power consumption of edge systems and reduce delays in the processing of workloads simultaneously. By considering the battery depreciation, the supporting power supply, and the delay, the proposed method can distribute the workloads more evenly between cloud and fog servers so that the processing delay decreases significantly. Also, in comparison with the existing methods, the proposed algorithm performs significantly better in both using green energy for recharging the fog server batteries and reducing the delay in processing data.</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current SG designs, whole data finds its way into cloud storages comprised of a huge number of servers and storage components having peculiar horizontal and vertical elasticity. </a:t>
            </a:r>
          </a:p>
          <a:p>
            <a:pPr algn="just">
              <a:lnSpc>
                <a:spcPct val="150000"/>
              </a:lnSpc>
            </a:pPr>
            <a:r>
              <a:rPr lang="en-IN" sz="2000" dirty="0" smtClean="0">
                <a:latin typeface="Times New Roman" pitchFamily="18" charset="0"/>
                <a:cs typeface="Times New Roman" pitchFamily="18" charset="0"/>
              </a:rPr>
              <a:t>Unfortunately, the existing cloud based security and privacy enforcements are precisely erratic, and many a times the threats may enter from cloud operators’ side. </a:t>
            </a:r>
          </a:p>
          <a:p>
            <a:pPr algn="just">
              <a:lnSpc>
                <a:spcPct val="150000"/>
              </a:lnSpc>
            </a:pPr>
            <a:r>
              <a:rPr lang="en-IN" sz="2000" dirty="0" smtClean="0">
                <a:latin typeface="Times New Roman" pitchFamily="18" charset="0"/>
                <a:cs typeface="Times New Roman" pitchFamily="18" charset="0"/>
              </a:rPr>
              <a:t>In a competitive plus shared cloud SG environments the worry is that the rivals may spy on proprietary data, leading to cyber physical war among nations.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Fog computing is more efficient than edge computing in terms of processing, while it is less potent than cloud computing. The chief issue in fog computing is the high costs of the required electric </a:t>
            </a:r>
            <a:r>
              <a:rPr lang="en-IN" sz="2000" dirty="0" err="1" smtClean="0">
                <a:latin typeface="Times New Roman" pitchFamily="18" charset="0"/>
                <a:cs typeface="Times New Roman" pitchFamily="18" charset="0"/>
              </a:rPr>
              <a:t>power.Nowadays</a:t>
            </a:r>
            <a:r>
              <a:rPr lang="en-IN" sz="2000" dirty="0" smtClean="0">
                <a:latin typeface="Times New Roman" pitchFamily="18" charset="0"/>
                <a:cs typeface="Times New Roman" pitchFamily="18" charset="0"/>
              </a:rPr>
              <a:t>, a more challenging problem is providing sustainable energy resources that can afford the long-term energy requirements of fog nodes in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genetic algorithm is a method for finding approximate solutions to search and optimization problems. This algorithm is considered as a kind of evolutionary algorithm due to its use of biological concepts such as inheritance and mutation. Genetics addresses inheritance and the transfer of attributes from one generation to the next.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evaluate the proposed framework on real world parameters and show that for a network with approximately 50% time critical applications, the overall service latency for FC is nearly half to that of cloud paradigm. </a:t>
            </a:r>
          </a:p>
          <a:p>
            <a:pPr algn="just">
              <a:lnSpc>
                <a:spcPct val="150000"/>
              </a:lnSpc>
            </a:pPr>
            <a:r>
              <a:rPr lang="en-IN" sz="2000" dirty="0" smtClean="0">
                <a:latin typeface="Times New Roman" pitchFamily="18" charset="0"/>
                <a:cs typeface="Times New Roman" pitchFamily="18" charset="0"/>
              </a:rPr>
              <a:t>We also observed that the FC lowers the aggregated power consumption of the generic CC model by more than 44%.</a:t>
            </a:r>
          </a:p>
          <a:p>
            <a:pPr algn="just">
              <a:lnSpc>
                <a:spcPct val="150000"/>
              </a:lnSpc>
            </a:pPr>
            <a:r>
              <a:rPr lang="en-IN" sz="2000" dirty="0" smtClean="0">
                <a:latin typeface="Times New Roman" pitchFamily="18" charset="0"/>
                <a:cs typeface="Times New Roman" pitchFamily="18" charset="0"/>
              </a:rPr>
              <a:t>We present a mathematical framework for defining the cost profiles in both cloud and fog-based execution. Successively, a cost-efficient optimization framework for cumulative assessment of user to Fog Computing Node (FCN) association, workload allocation, and VM placement constraints, is proposed towards viable deployment of FC</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Their algorithm was able to learn and adapt itself to any system with unknown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parameters. </a:t>
            </a:r>
          </a:p>
          <a:p>
            <a:pPr algn="just">
              <a:lnSpc>
                <a:spcPct val="150000"/>
              </a:lnSpc>
            </a:pPr>
            <a:r>
              <a:rPr lang="en-IN" sz="2000" dirty="0" smtClean="0">
                <a:latin typeface="Times New Roman" pitchFamily="18" charset="0"/>
                <a:cs typeface="Times New Roman" pitchFamily="18" charset="0"/>
              </a:rPr>
              <a:t>Despite the undeniable results of their method in achieving acceptable performance in orchestrating the edge computations and using renewable energy sources for mobile edge nodes, their algorithm failed to fairly distribute the workloads among the computing nodes.</a:t>
            </a:r>
          </a:p>
          <a:p>
            <a:pPr algn="just">
              <a:lnSpc>
                <a:spcPct val="150000"/>
              </a:lnSpc>
            </a:pPr>
            <a:r>
              <a:rPr lang="en-IN" sz="2000" dirty="0" smtClean="0">
                <a:latin typeface="Times New Roman" pitchFamily="18" charset="0"/>
                <a:cs typeface="Times New Roman" pitchFamily="18" charset="0"/>
              </a:rPr>
              <a:t>The GLOBE method of Wu et al. tries to optimize the performance processing nodes at the network edge by geographically balancing the distribution of loads, and at the same time, controlling the input load of any edge nodes. </a:t>
            </a:r>
          </a:p>
          <a:p>
            <a:pPr algn="just">
              <a:lnSpc>
                <a:spcPct val="150000"/>
              </a:lnSpc>
            </a:pPr>
            <a:r>
              <a:rPr lang="en-IN" sz="2000" dirty="0" smtClean="0">
                <a:latin typeface="Times New Roman" pitchFamily="18" charset="0"/>
                <a:cs typeface="Times New Roman" pitchFamily="18" charset="0"/>
              </a:rPr>
              <a:t>This method can handle stochastic events concerning the battery status and power limitations. Although the GLOBE is slightly successful in optimizing the battery energy level, it is still so far from perfect.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8800"/>
        </p:xfrm>
        <a:graphic>
          <a:graphicData uri="http://schemas.openxmlformats.org/drawingml/2006/table">
            <a:tbl>
              <a:tblPr firstRow="1" bandRow="1">
                <a:tableStyleId>{5C22544A-7EE6-4342-B048-85BDC9FD1C3A}</a:tableStyleId>
              </a:tblPr>
              <a:tblGrid>
                <a:gridCol w="2622550"/>
                <a:gridCol w="2622550"/>
                <a:gridCol w="2622550"/>
              </a:tblGrid>
              <a:tr h="585537">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031958">
                <a:tc>
                  <a:txBody>
                    <a:bodyPr/>
                    <a:lstStyle/>
                    <a:p>
                      <a:pPr algn="just">
                        <a:lnSpc>
                          <a:spcPct val="150000"/>
                        </a:lnSpc>
                        <a:spcAft>
                          <a:spcPts val="500"/>
                        </a:spcAft>
                        <a:tabLst>
                          <a:tab pos="457200" algn="l"/>
                        </a:tabLst>
                      </a:pPr>
                      <a:r>
                        <a:rPr lang="en-IN" sz="1400" dirty="0">
                          <a:latin typeface="Times New Roman"/>
                          <a:ea typeface="Times New Roman"/>
                          <a:cs typeface="Latha"/>
                        </a:rPr>
                        <a:t>Challenges and opportunities in vehicular cloud computing</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400">
                          <a:latin typeface="Times New Roman"/>
                          <a:ea typeface="Times New Roman"/>
                          <a:cs typeface="Latha"/>
                        </a:rPr>
                        <a:t>Z. E. Ahmed, R. A. Saeed, and A. Mukherjee,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solidFill>
                            <a:srgbClr val="333333"/>
                          </a:solidFill>
                          <a:latin typeface="Times New Roman"/>
                          <a:ea typeface="Calibri"/>
                          <a:cs typeface="Latha"/>
                        </a:rPr>
                        <a:t> Many technologies have been developed to enhance ITS. Recently, vehicular cloud computing (VCC) has been developed in order to overcome the drawbacks VANET</a:t>
                      </a:r>
                      <a:r>
                        <a:rPr lang="en-IN" sz="1100">
                          <a:latin typeface="Calibri"/>
                          <a:ea typeface="Calibri"/>
                          <a:cs typeface="Latha"/>
                        </a:rPr>
                        <a:t>.</a:t>
                      </a:r>
                    </a:p>
                  </a:txBody>
                  <a:tcPr marL="68580" marR="68580" marT="0" marB="0"/>
                </a:tc>
              </a:tr>
              <a:tr h="2021305">
                <a:tc>
                  <a:txBody>
                    <a:bodyPr/>
                    <a:lstStyle/>
                    <a:p>
                      <a:pPr algn="just">
                        <a:lnSpc>
                          <a:spcPct val="150000"/>
                        </a:lnSpc>
                        <a:spcAft>
                          <a:spcPts val="500"/>
                        </a:spcAft>
                        <a:tabLst>
                          <a:tab pos="457200" algn="l"/>
                        </a:tabLst>
                      </a:pPr>
                      <a:r>
                        <a:rPr lang="en-US" sz="1400">
                          <a:latin typeface="Times New Roman"/>
                          <a:ea typeface="Calibri"/>
                          <a:cs typeface="Latha"/>
                        </a:rPr>
                        <a:t>A big data management system for providing real time services using fog infrastructure</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dirty="0">
                          <a:latin typeface="Times New Roman"/>
                          <a:ea typeface="Calibri"/>
                          <a:cs typeface="Latha"/>
                        </a:rPr>
                        <a:t>T. Islam and M. M. A. </a:t>
                      </a:r>
                      <a:r>
                        <a:rPr lang="en-US" sz="1400" dirty="0" err="1">
                          <a:latin typeface="Times New Roman"/>
                          <a:ea typeface="Calibri"/>
                          <a:cs typeface="Latha"/>
                        </a:rPr>
                        <a:t>Hashem</a:t>
                      </a:r>
                      <a:r>
                        <a:rPr lang="en-US" sz="1400" dirty="0">
                          <a:latin typeface="Times New Roman"/>
                          <a:ea typeface="Calibri"/>
                          <a:cs typeface="Latha"/>
                        </a:rPr>
                        <a:t>, </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dirty="0">
                          <a:solidFill>
                            <a:srgbClr val="333333"/>
                          </a:solidFill>
                          <a:latin typeface="Times New Roman"/>
                          <a:ea typeface="Calibri"/>
                          <a:cs typeface="Latha"/>
                        </a:rPr>
                        <a:t> Providing real time services from cloud is too many time consuming. Here, Fog Computing plays a vital role.</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86400"/>
        </p:xfrm>
        <a:graphic>
          <a:graphicData uri="http://schemas.openxmlformats.org/drawingml/2006/table">
            <a:tbl>
              <a:tblPr firstRow="1" bandRow="1">
                <a:tableStyleId>{5C22544A-7EE6-4342-B048-85BDC9FD1C3A}</a:tableStyleId>
              </a:tblPr>
              <a:tblGrid>
                <a:gridCol w="2571750"/>
                <a:gridCol w="2571750"/>
                <a:gridCol w="2571750"/>
              </a:tblGrid>
              <a:tr h="569711">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1966675">
                <a:tc>
                  <a:txBody>
                    <a:bodyPr/>
                    <a:lstStyle/>
                    <a:p>
                      <a:pPr algn="just">
                        <a:lnSpc>
                          <a:spcPct val="150000"/>
                        </a:lnSpc>
                        <a:spcAft>
                          <a:spcPts val="500"/>
                        </a:spcAft>
                        <a:tabLst>
                          <a:tab pos="457200" algn="l"/>
                        </a:tabLst>
                      </a:pPr>
                      <a:r>
                        <a:rPr lang="en-US" sz="1400" dirty="0">
                          <a:latin typeface="Times New Roman"/>
                          <a:ea typeface="Calibri"/>
                          <a:cs typeface="Latha"/>
                        </a:rPr>
                        <a:t>All one needs to know about fog computing and related edge computing paradigms: A complete survey</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latin typeface="Times New Roman"/>
                          <a:ea typeface="Calibri"/>
                          <a:cs typeface="Latha"/>
                        </a:rPr>
                        <a:t>A. Yousefpour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latin typeface="Times New Roman"/>
                          <a:ea typeface="Calibri"/>
                          <a:cs typeface="Latha"/>
                        </a:rPr>
                        <a:t>All one needs to know about fog computing and related edge computing paradigms: A complete survey</a:t>
                      </a:r>
                      <a:endParaRPr lang="en-IN" sz="1100">
                        <a:latin typeface="Calibri"/>
                        <a:ea typeface="Calibri"/>
                        <a:cs typeface="Latha"/>
                      </a:endParaRPr>
                    </a:p>
                  </a:txBody>
                  <a:tcPr marL="68580" marR="68580" marT="0" marB="0"/>
                </a:tc>
              </a:tr>
              <a:tr h="2950014">
                <a:tc>
                  <a:txBody>
                    <a:bodyPr/>
                    <a:lstStyle/>
                    <a:p>
                      <a:pPr algn="just">
                        <a:lnSpc>
                          <a:spcPct val="150000"/>
                        </a:lnSpc>
                        <a:spcAft>
                          <a:spcPts val="500"/>
                        </a:spcAft>
                        <a:tabLst>
                          <a:tab pos="457200" algn="l"/>
                        </a:tabLst>
                      </a:pPr>
                      <a:r>
                        <a:rPr lang="en-US" sz="1400">
                          <a:latin typeface="Times New Roman"/>
                          <a:ea typeface="Calibri"/>
                          <a:cs typeface="Latha"/>
                        </a:rPr>
                        <a:t>Energy-efficient adaptive resource management for real-time vehicular cloud services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a:latin typeface="Times New Roman"/>
                          <a:ea typeface="Calibri"/>
                          <a:cs typeface="Latha"/>
                        </a:rPr>
                        <a:t>M. Shojafar, N. Cordeschi, and E. Baccarelli,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400" dirty="0">
                          <a:solidFill>
                            <a:srgbClr val="333333"/>
                          </a:solidFill>
                          <a:latin typeface="Times New Roman"/>
                          <a:ea typeface="Calibri"/>
                          <a:cs typeface="Latha"/>
                        </a:rPr>
                        <a:t>Motivated by these considerations, in this paper, we propose and test an energy-efficient adaptive resource scheduler for Networked Fog Centers (</a:t>
                      </a:r>
                      <a:r>
                        <a:rPr lang="en-US" sz="1400" dirty="0" err="1">
                          <a:solidFill>
                            <a:srgbClr val="333333"/>
                          </a:solidFill>
                          <a:latin typeface="Times New Roman"/>
                          <a:ea typeface="Calibri"/>
                          <a:cs typeface="Latha"/>
                        </a:rPr>
                        <a:t>NetFCs</a:t>
                      </a:r>
                      <a:r>
                        <a:rPr lang="en-US" sz="1400" dirty="0">
                          <a:solidFill>
                            <a:srgbClr val="333333"/>
                          </a:solidFill>
                          <a:latin typeface="Times New Roman"/>
                          <a:ea typeface="Calibri"/>
                          <a:cs typeface="Latha"/>
                        </a:rPr>
                        <a:t>).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jpg"/>
          <p:cNvPicPr>
            <a:picLocks noGrp="1" noChangeAspect="1" noChangeArrowheads="1"/>
          </p:cNvPicPr>
          <p:nvPr>
            <p:ph idx="1"/>
          </p:nvPr>
        </p:nvPicPr>
        <p:blipFill>
          <a:blip r:embed="rId2"/>
          <a:srcRect/>
          <a:stretch>
            <a:fillRect/>
          </a:stretch>
        </p:blipFill>
        <p:spPr bwMode="auto">
          <a:xfrm>
            <a:off x="2057400" y="1524000"/>
            <a:ext cx="5791200" cy="4343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55000" lnSpcReduction="20000"/>
          </a:bodyPr>
          <a:lstStyle/>
          <a:p>
            <a:pPr algn="just">
              <a:buNone/>
            </a:pPr>
            <a:r>
              <a:rPr lang="en-IN" dirty="0" smtClean="0">
                <a:latin typeface="Times New Roman" pitchFamily="18" charset="0"/>
                <a:cs typeface="Times New Roman" pitchFamily="18" charset="0"/>
              </a:rPr>
              <a:t>     In this paper, we tried to achieve a balance between power consumption at the intelligent vehicular network edge and delay in workload transmission in the clouds by using a genetic algorithm and finding the optimum modes of workload distribution. We also showed that workload distribution at the edge of the vehicular network using renewable energy sources is suitable for vehicular networks in which the processing resources do not have access to the electrical grid and depend on batteries for operation. By utilizing parameters such as the input load and the proportion of green energy as the input parameters of the genetic algorithm, this paper calculated for the first time the optimum number of workloads to be processed locally. Also, by changing the coefficients of the parameters of the cost function of the genetic algorithm, we determined the optimum coefficients for processing the workloads with the least amount of delay and the least power consumption. The simulation results suggest that the proposed method can achieve a better balance in workload distribution than the other existing methods do. While reducing the workload delay by 40 percent and decreasing power consumption at the edge of the vehicular network, this method also seeks to minimize battery consumption by making use of renewable energies.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Z. E. Ahmed, R. A. </a:t>
            </a:r>
            <a:r>
              <a:rPr lang="en-IN" sz="1600" dirty="0" err="1" smtClean="0">
                <a:latin typeface="Times New Roman" pitchFamily="18" charset="0"/>
                <a:cs typeface="Times New Roman" pitchFamily="18" charset="0"/>
              </a:rPr>
              <a:t>Saeed</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Mukherjee</a:t>
            </a:r>
            <a:r>
              <a:rPr lang="en-IN" sz="1600" dirty="0" smtClean="0">
                <a:latin typeface="Times New Roman" pitchFamily="18" charset="0"/>
                <a:cs typeface="Times New Roman" pitchFamily="18" charset="0"/>
              </a:rPr>
              <a:t>, “Challenges and opportunities in vehicular cloud computing,” in Cloud Security: Concepts, Methodologies, Tools, and Applications. Hershey, PA, USA: IGI Global, 2019, pp. 2168–2185. </a:t>
            </a:r>
          </a:p>
          <a:p>
            <a:pPr algn="just">
              <a:lnSpc>
                <a:spcPct val="160000"/>
              </a:lnSpc>
            </a:pPr>
            <a:r>
              <a:rPr lang="en-IN" sz="1600" dirty="0" smtClean="0">
                <a:latin typeface="Times New Roman" pitchFamily="18" charset="0"/>
                <a:cs typeface="Times New Roman" pitchFamily="18" charset="0"/>
              </a:rPr>
              <a:t>[2] T. Islam and M. M. A. </a:t>
            </a:r>
            <a:r>
              <a:rPr lang="en-IN" sz="1600" dirty="0" err="1" smtClean="0">
                <a:latin typeface="Times New Roman" pitchFamily="18" charset="0"/>
                <a:cs typeface="Times New Roman" pitchFamily="18" charset="0"/>
              </a:rPr>
              <a:t>Hashem</a:t>
            </a:r>
            <a:r>
              <a:rPr lang="en-IN" sz="1600" dirty="0" smtClean="0">
                <a:latin typeface="Times New Roman" pitchFamily="18" charset="0"/>
                <a:cs typeface="Times New Roman" pitchFamily="18" charset="0"/>
              </a:rPr>
              <a:t>, “A big data management system for providing real time services using fog infrastructure,” in Proc. IEEE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Appl. Ind. Electron. (ISCAIE), Apr. 2018, pp. 85–89. </a:t>
            </a:r>
          </a:p>
          <a:p>
            <a:pPr algn="just">
              <a:lnSpc>
                <a:spcPct val="160000"/>
              </a:lnSpc>
            </a:pP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Yousefpour</a:t>
            </a:r>
            <a:r>
              <a:rPr lang="en-IN" sz="1600" dirty="0" smtClean="0">
                <a:latin typeface="Times New Roman" pitchFamily="18" charset="0"/>
                <a:cs typeface="Times New Roman" pitchFamily="18" charset="0"/>
              </a:rPr>
              <a:t> et al., “All one needs to know about fog computing and related edge computing paradigms: A complete survey,” J. Syst. Archit., vol. 98, pp. 289–330, Sep. 2019. </a:t>
            </a:r>
          </a:p>
          <a:p>
            <a:pPr algn="just">
              <a:lnSpc>
                <a:spcPct val="160000"/>
              </a:lnSpc>
            </a:pP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Shojafar</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Cordeschi</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Baccarelli</a:t>
            </a:r>
            <a:r>
              <a:rPr lang="en-IN" sz="1600" dirty="0" smtClean="0">
                <a:latin typeface="Times New Roman" pitchFamily="18" charset="0"/>
                <a:cs typeface="Times New Roman" pitchFamily="18" charset="0"/>
              </a:rPr>
              <a:t>, “Energy-efficient adaptive resource management for real-time vehicular cloud services,” IEEE Trans. Cloud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7, no. 1, pp. 196–209, Jan. 2019. </a:t>
            </a:r>
          </a:p>
          <a:p>
            <a:pPr algn="just">
              <a:lnSpc>
                <a:spcPct val="160000"/>
              </a:lnSpc>
            </a:pPr>
            <a:r>
              <a:rPr lang="en-IN" sz="1600" dirty="0" smtClean="0">
                <a:latin typeface="Times New Roman" pitchFamily="18" charset="0"/>
                <a:cs typeface="Times New Roman" pitchFamily="18" charset="0"/>
              </a:rPr>
              <a:t>[5] F. S. </a:t>
            </a:r>
            <a:r>
              <a:rPr lang="en-IN" sz="1600" dirty="0" err="1" smtClean="0">
                <a:latin typeface="Times New Roman" pitchFamily="18" charset="0"/>
                <a:cs typeface="Times New Roman" pitchFamily="18" charset="0"/>
              </a:rPr>
              <a:t>Abkenar</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Jamalipour</a:t>
            </a:r>
            <a:r>
              <a:rPr lang="en-IN" sz="1600" dirty="0" smtClean="0">
                <a:latin typeface="Times New Roman" pitchFamily="18" charset="0"/>
                <a:cs typeface="Times New Roman" pitchFamily="18" charset="0"/>
              </a:rPr>
              <a:t>, “EBA: Energy balancing algorithm for fog-</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IEEE Internet Things J., vol. 6, no. 4, pp. 6843–6849, Aug.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W. Zhang, Z. Zhang, and H.-C. Chao, “Cooperative fog computing for dealing with big data in the Internet of vehicles: Architecture and hierarchical resource management,”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55, no. 12, pp. 60–67, Dec. 2017. </a:t>
            </a:r>
          </a:p>
          <a:p>
            <a:pPr algn="just">
              <a:lnSpc>
                <a:spcPct val="170000"/>
              </a:lnSpc>
            </a:pPr>
            <a:r>
              <a:rPr lang="en-IN" sz="1600" dirty="0" smtClean="0">
                <a:latin typeface="Times New Roman" pitchFamily="18" charset="0"/>
                <a:cs typeface="Times New Roman" pitchFamily="18" charset="0"/>
              </a:rPr>
              <a:t>[7] R. Deng, R. Lu, C. Lai, T. H. Luan, and H. Liang, “Optimal workload allocation in fog-cloud computing toward balanced delay and power consumption,” IEEE Internet Things J., vol. 3, no. 6, pp. 1171–1181, Dec. 2016. </a:t>
            </a:r>
          </a:p>
          <a:p>
            <a:pPr algn="just">
              <a:lnSpc>
                <a:spcPct val="170000"/>
              </a:lnSpc>
            </a:pPr>
            <a:r>
              <a:rPr lang="en-IN" sz="1600" dirty="0" smtClean="0">
                <a:latin typeface="Times New Roman" pitchFamily="18" charset="0"/>
                <a:cs typeface="Times New Roman" pitchFamily="18" charset="0"/>
              </a:rPr>
              <a:t>[8] M. </a:t>
            </a:r>
            <a:r>
              <a:rPr lang="en-IN" sz="1600" dirty="0" err="1" smtClean="0">
                <a:latin typeface="Times New Roman" pitchFamily="18" charset="0"/>
                <a:cs typeface="Times New Roman" pitchFamily="18" charset="0"/>
              </a:rPr>
              <a:t>Ghobaei-Arani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Souri</a:t>
            </a:r>
            <a:r>
              <a:rPr lang="en-IN" sz="1600" dirty="0" smtClean="0">
                <a:latin typeface="Times New Roman" pitchFamily="18" charset="0"/>
                <a:cs typeface="Times New Roman" pitchFamily="18" charset="0"/>
              </a:rPr>
              <a:t>, and A. A. </a:t>
            </a:r>
            <a:r>
              <a:rPr lang="en-IN" sz="1600" dirty="0" err="1" smtClean="0">
                <a:latin typeface="Times New Roman" pitchFamily="18" charset="0"/>
                <a:cs typeface="Times New Roman" pitchFamily="18" charset="0"/>
              </a:rPr>
              <a:t>Rahmanian</a:t>
            </a:r>
            <a:r>
              <a:rPr lang="en-IN" sz="1600" dirty="0" smtClean="0">
                <a:latin typeface="Times New Roman" pitchFamily="18" charset="0"/>
                <a:cs typeface="Times New Roman" pitchFamily="18" charset="0"/>
              </a:rPr>
              <a:t>, “Resource management approaches in fog computing: A comprehensive review,” J. Grid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18, no. 1, pp. 1–42, Mar. 2020. </a:t>
            </a:r>
          </a:p>
          <a:p>
            <a:pPr algn="just">
              <a:lnSpc>
                <a:spcPct val="170000"/>
              </a:lnSpc>
            </a:pPr>
            <a:r>
              <a:rPr lang="en-IN" sz="1600" dirty="0" smtClean="0">
                <a:latin typeface="Times New Roman" pitchFamily="18" charset="0"/>
                <a:cs typeface="Times New Roman" pitchFamily="18" charset="0"/>
              </a:rPr>
              <a:t>[9] R. </a:t>
            </a:r>
            <a:r>
              <a:rPr lang="en-IN" sz="1600" dirty="0" err="1" smtClean="0">
                <a:latin typeface="Times New Roman" pitchFamily="18" charset="0"/>
                <a:cs typeface="Times New Roman" pitchFamily="18" charset="0"/>
              </a:rPr>
              <a:t>Basir</a:t>
            </a:r>
            <a:r>
              <a:rPr lang="en-IN" sz="1600" dirty="0" smtClean="0">
                <a:latin typeface="Times New Roman" pitchFamily="18" charset="0"/>
                <a:cs typeface="Times New Roman" pitchFamily="18" charset="0"/>
              </a:rPr>
              <a:t> et al., “Fog computing enabling industrial Internet of Things: State-of-the-art and research challenges,” Sensors, vol. 19, no. 21, p. 4807, Nov. 2019. </a:t>
            </a:r>
          </a:p>
          <a:p>
            <a:pPr algn="just">
              <a:lnSpc>
                <a:spcPct val="170000"/>
              </a:lnSpc>
            </a:pPr>
            <a:r>
              <a:rPr lang="en-IN" sz="1600" dirty="0" smtClean="0">
                <a:latin typeface="Times New Roman" pitchFamily="18" charset="0"/>
                <a:cs typeface="Times New Roman" pitchFamily="18" charset="0"/>
              </a:rPr>
              <a:t>[10] S. </a:t>
            </a:r>
            <a:r>
              <a:rPr lang="en-IN" sz="1600" dirty="0" err="1" smtClean="0">
                <a:latin typeface="Times New Roman" pitchFamily="18" charset="0"/>
                <a:cs typeface="Times New Roman" pitchFamily="18" charset="0"/>
              </a:rPr>
              <a:t>Nižeti´c</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Djilali</a:t>
            </a:r>
            <a:r>
              <a:rPr lang="en-IN" sz="1600" dirty="0" smtClean="0">
                <a:latin typeface="Times New Roman" pitchFamily="18" charset="0"/>
                <a:cs typeface="Times New Roman" pitchFamily="18" charset="0"/>
              </a:rPr>
              <a:t>, A. Papadopoulos, and J. J. P. C. </a:t>
            </a:r>
            <a:r>
              <a:rPr lang="en-IN" sz="1600" dirty="0" err="1" smtClean="0">
                <a:latin typeface="Times New Roman" pitchFamily="18" charset="0"/>
                <a:cs typeface="Times New Roman" pitchFamily="18" charset="0"/>
              </a:rPr>
              <a:t>Rodrigues</a:t>
            </a:r>
            <a:r>
              <a:rPr lang="en-IN" sz="1600" dirty="0" smtClean="0">
                <a:latin typeface="Times New Roman" pitchFamily="18" charset="0"/>
                <a:cs typeface="Times New Roman" pitchFamily="18" charset="0"/>
              </a:rPr>
              <a:t>, “Smart technologies for promotion of energy efficiency, utilization of sustainable resources and waste management,” J. Cleaner Prod., vol. 231, pp. 565–591, Sep.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1646</Words>
  <Application>Microsoft Office PowerPoint</Application>
  <PresentationFormat>On-screen Show (4:3)</PresentationFormat>
  <Paragraphs>65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Optimal Distribution of Workloads in Cloud-Fog Architecture in Intelligent Vehicular Networks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2021-05-18T12:56:35Z</dcterms:modified>
</cp:coreProperties>
</file>