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6" r:id="rId9"/>
    <p:sldId id="327"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Mobility Aware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Enabled Offloading and Scheduling in Vehicular Fog Cloud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development of vehicular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such as E-Transport, Augmented Reality, and Virtual Reality are growing progressively. The mobility aware services and network-based security are fundamental requirements of these applications. However, </a:t>
            </a:r>
            <a:r>
              <a:rPr lang="en-IN" sz="2000" dirty="0" err="1" smtClean="0">
                <a:latin typeface="Times New Roman" pitchFamily="18" charset="0"/>
                <a:cs typeface="Times New Roman" pitchFamily="18" charset="0"/>
              </a:rPr>
              <a:t>multiside</a:t>
            </a:r>
            <a:r>
              <a:rPr lang="en-IN" sz="2000" dirty="0" smtClean="0">
                <a:latin typeface="Times New Roman" pitchFamily="18" charset="0"/>
                <a:cs typeface="Times New Roman" pitchFamily="18" charset="0"/>
              </a:rPr>
              <a:t> offloading enabling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cost-efficient scheduling in heterogeneous vehicular fog cloud nodes network become a challenging task. The study formulates this problem as a convex optimization problem, where all constraints are the convex set.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goal of the study is to minimize communication cost and computation cost of applications under mobility, security, deadline, and resource constraints. Initially, we propose a novel vehicular fog cloud network (VFCN) which consists of different components and heterogeneous computing nodes. The ensure mobility privacy, the study devises Mobility Aware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-Enabled offloading scheme (MABOS). It extends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enable multi-side offloading (e.g., offline offloading and online offloading) with proof of work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proof of creditability (</a:t>
            </a:r>
            <a:r>
              <a:rPr lang="en-IN" sz="2000" dirty="0" err="1" smtClean="0">
                <a:latin typeface="Times New Roman" pitchFamily="18" charset="0"/>
                <a:cs typeface="Times New Roman" pitchFamily="18" charset="0"/>
              </a:rPr>
              <a:t>PoC</a:t>
            </a:r>
            <a:r>
              <a:rPr lang="en-IN" sz="2000" dirty="0" smtClean="0">
                <a:latin typeface="Times New Roman" pitchFamily="18" charset="0"/>
                <a:cs typeface="Times New Roman" pitchFamily="18" charset="0"/>
              </a:rPr>
              <a:t>) and fault-tolerant techniques. The purpose is to offload all tasks under the secure network without any violation. Furthermore, to ensure Quality of Service</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mobile communication technology is quickly developing, such as 5G technology. However, the SIM card cost and communication fee are too high for a sensing device. Therefore, many existing and deployed sensing devices usually do not use the cellular network. </a:t>
            </a:r>
          </a:p>
          <a:p>
            <a:pPr algn="just">
              <a:lnSpc>
                <a:spcPct val="150000"/>
              </a:lnSpc>
            </a:pPr>
            <a:r>
              <a:rPr lang="en-IN" sz="2000" dirty="0" smtClean="0">
                <a:latin typeface="Times New Roman" pitchFamily="18" charset="0"/>
                <a:cs typeface="Times New Roman" pitchFamily="18" charset="0"/>
              </a:rPr>
              <a:t>Our proposed method can make full use of the existing infrastructures to implement the task offloading of sensing devices, the experimental results show that our proposed solution can achieve the maximum reward and decrease delay. </a:t>
            </a:r>
          </a:p>
          <a:p>
            <a:pPr algn="just">
              <a:lnSpc>
                <a:spcPct val="150000"/>
              </a:lnSpc>
            </a:pPr>
            <a:r>
              <a:rPr lang="en-IN" sz="2000" dirty="0" smtClean="0">
                <a:latin typeface="Times New Roman" pitchFamily="18" charset="0"/>
                <a:cs typeface="Times New Roman" pitchFamily="18" charset="0"/>
              </a:rPr>
              <a:t>In general, the delay time is totally acceptable. The experimental results show that our scheme is better than the existing scheme. We can see that our performances on reward, packets and delay are better compared with the comparison schemes.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paper formulates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-enabled and mobility aware task multi-side offloading and scheduling problem with vehicular fog cloud network. </a:t>
            </a:r>
          </a:p>
          <a:p>
            <a:pPr algn="just">
              <a:lnSpc>
                <a:spcPct val="150000"/>
              </a:lnSpc>
            </a:pPr>
            <a:r>
              <a:rPr lang="en-IN" sz="2000" dirty="0" smtClean="0">
                <a:latin typeface="Times New Roman" pitchFamily="18" charset="0"/>
                <a:cs typeface="Times New Roman" pitchFamily="18" charset="0"/>
              </a:rPr>
              <a:t>The objective is to minimize communication cost and process cost of vehicular applications. </a:t>
            </a:r>
          </a:p>
          <a:p>
            <a:pPr algn="just">
              <a:lnSpc>
                <a:spcPct val="150000"/>
              </a:lnSpc>
            </a:pPr>
            <a:r>
              <a:rPr lang="en-IN" sz="2000" dirty="0" smtClean="0">
                <a:latin typeface="Times New Roman" pitchFamily="18" charset="0"/>
                <a:cs typeface="Times New Roman" pitchFamily="18" charset="0"/>
              </a:rPr>
              <a:t>The problem constraints, i.e., network bandwidth, the deadline of tasks, resource capacity of nodes are taking into considering during formulation. </a:t>
            </a:r>
          </a:p>
          <a:p>
            <a:pPr algn="just">
              <a:lnSpc>
                <a:spcPct val="150000"/>
              </a:lnSpc>
            </a:pPr>
            <a:r>
              <a:rPr lang="en-IN" sz="2000" dirty="0" smtClean="0">
                <a:latin typeface="Times New Roman" pitchFamily="18" charset="0"/>
                <a:cs typeface="Times New Roman" pitchFamily="18" charset="0"/>
              </a:rPr>
              <a:t>The nodes are a combination of </a:t>
            </a:r>
            <a:r>
              <a:rPr lang="en-IN" sz="2000" dirty="0" err="1" smtClean="0">
                <a:latin typeface="Times New Roman" pitchFamily="18" charset="0"/>
                <a:cs typeface="Times New Roman" pitchFamily="18" charset="0"/>
              </a:rPr>
              <a:t>heterogenous</a:t>
            </a:r>
            <a:r>
              <a:rPr lang="en-IN" sz="2000" dirty="0" smtClean="0">
                <a:latin typeface="Times New Roman" pitchFamily="18" charset="0"/>
                <a:cs typeface="Times New Roman" pitchFamily="18" charset="0"/>
              </a:rPr>
              <a:t> decentralized fog nodes and centralized cloud to process generated requests by users.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is a distributed decentralized network that provides immutability, privacy, security, and transparency.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Researchers proposed to adopt mobile vehicles to collect data sensed by the sensing devices distributed in the city. </a:t>
            </a:r>
          </a:p>
          <a:p>
            <a:pPr algn="just">
              <a:lnSpc>
                <a:spcPct val="150000"/>
              </a:lnSpc>
            </a:pPr>
            <a:r>
              <a:rPr lang="en-IN" sz="2000" dirty="0" smtClean="0">
                <a:latin typeface="Times New Roman" pitchFamily="18" charset="0"/>
                <a:cs typeface="Times New Roman" pitchFamily="18" charset="0"/>
              </a:rPr>
              <a:t>Similarly, there is a possible way to solve the task offloading problem, the moving mobile vehicles in the city can act as the task mules. There is a large number of vehicles moving around the city.</a:t>
            </a:r>
          </a:p>
          <a:p>
            <a:pPr algn="just">
              <a:lnSpc>
                <a:spcPct val="150000"/>
              </a:lnSpc>
            </a:pPr>
            <a:r>
              <a:rPr lang="en-IN" sz="2000" dirty="0" smtClean="0">
                <a:latin typeface="Times New Roman" pitchFamily="18" charset="0"/>
                <a:cs typeface="Times New Roman" pitchFamily="18" charset="0"/>
              </a:rPr>
              <a:t>The mobile edge computing is proposed to provide computation services for edge devices. </a:t>
            </a:r>
          </a:p>
          <a:p>
            <a:pPr algn="just">
              <a:lnSpc>
                <a:spcPct val="150000"/>
              </a:lnSpc>
            </a:pPr>
            <a:r>
              <a:rPr lang="en-IN" sz="2000" dirty="0" smtClean="0">
                <a:latin typeface="Times New Roman" pitchFamily="18" charset="0"/>
                <a:cs typeface="Times New Roman" pitchFamily="18" charset="0"/>
              </a:rPr>
              <a:t>However, a large number of sensing devices cannot connect to Internet, thus it is impossible to offload the computation tasks to MEC servers.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paper considered these challenging tasks into considerations and proved that all mobility features obtained successfully. Illustrate RPD% performances of applications during mobility and Optimal Offloading Time (OOT) outperform existing mobility methods.</a:t>
            </a:r>
          </a:p>
          <a:p>
            <a:pPr algn="just">
              <a:lnSpc>
                <a:spcPct val="150000"/>
              </a:lnSpc>
            </a:pPr>
            <a:r>
              <a:rPr lang="en-IN" sz="2000" dirty="0" smtClean="0">
                <a:latin typeface="Times New Roman" pitchFamily="18" charset="0"/>
                <a:cs typeface="Times New Roman" pitchFamily="18" charset="0"/>
              </a:rPr>
              <a:t>Therefore, the performance of scheduling with multi-tasks will degrade during allocation. Another hand, LSBTS is an efficient and aware mobility task dynamic scheduling algorithm which adapts any environment changes to minimize the system cost. </a:t>
            </a:r>
          </a:p>
          <a:p>
            <a:pPr algn="just">
              <a:lnSpc>
                <a:spcPct val="150000"/>
              </a:lnSpc>
            </a:pPr>
            <a:r>
              <a:rPr lang="en-IN" sz="2000" dirty="0" smtClean="0">
                <a:latin typeface="Times New Roman" pitchFamily="18" charset="0"/>
                <a:cs typeface="Times New Roman" pitchFamily="18" charset="0"/>
              </a:rPr>
              <a:t>Furthermore, the high-speed access networks, such as 5G Dynamic Spectrum Access (DSA) and high-speed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offers seamless links in the  to boost the performance of the vehicle network.</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3207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err="1">
                          <a:latin typeface="Times New Roman"/>
                          <a:ea typeface="Calibri"/>
                          <a:cs typeface="Latha"/>
                        </a:rPr>
                        <a:t>Microservice</a:t>
                      </a:r>
                      <a:r>
                        <a:rPr lang="en-US" sz="1800" dirty="0">
                          <a:latin typeface="Times New Roman"/>
                          <a:ea typeface="Calibri"/>
                          <a:cs typeface="Latha"/>
                        </a:rPr>
                        <a:t> based computational offloading framework and cost efficient task scheduling algorithm in heterogeneous fog cloud network</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X. Zhao and C. Huang,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We propose a new Microservice container fog system (MSCFS) based framework to run the mobility and delay-sensitive applications with minimum cost.</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 novel cost-efficient framework for critical heartbeat task scheduling using the internet of medical things in a fog cloud system</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T. Ying Wah, R. Gopal Raj, A. Lakhan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In this paper, this study considered critical heartbeat cost-efficient task scheduling problems for healthcare applications in the fog cloud system.</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19799"/>
        </p:xfrm>
        <a:graphic>
          <a:graphicData uri="http://schemas.openxmlformats.org/drawingml/2006/table">
            <a:tbl>
              <a:tblPr firstRow="1" bandRow="1">
                <a:tableStyleId>{5C22544A-7EE6-4342-B048-85BDC9FD1C3A}</a:tableStyleId>
              </a:tblPr>
              <a:tblGrid>
                <a:gridCol w="2622550"/>
                <a:gridCol w="2622550"/>
                <a:gridCol w="2622550"/>
              </a:tblGrid>
              <a:tr h="427611">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96094">
                <a:tc>
                  <a:txBody>
                    <a:bodyPr/>
                    <a:lstStyle/>
                    <a:p>
                      <a:pPr algn="just">
                        <a:lnSpc>
                          <a:spcPct val="150000"/>
                        </a:lnSpc>
                        <a:spcAft>
                          <a:spcPts val="500"/>
                        </a:spcAft>
                        <a:tabLst>
                          <a:tab pos="457200" algn="l"/>
                        </a:tabLst>
                      </a:pPr>
                      <a:r>
                        <a:rPr lang="en-IN" sz="1800" dirty="0">
                          <a:latin typeface="Times New Roman"/>
                          <a:ea typeface="Times New Roman"/>
                          <a:cs typeface="Latha"/>
                        </a:rPr>
                        <a:t>Contract-based resource sharing for time effective task scheduling in fog-cloud environment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dirty="0">
                          <a:latin typeface="Times New Roman"/>
                          <a:ea typeface="Times New Roman"/>
                          <a:cs typeface="Latha"/>
                        </a:rPr>
                        <a:t>H. Sun, H. Yu, and G. Fan,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Then, we propose a scheduling method based on functional domain construction to mitigate the influence of mobility of fog nodes.</a:t>
                      </a:r>
                      <a:endParaRPr lang="en-IN" sz="1800">
                        <a:latin typeface="Calibri"/>
                        <a:ea typeface="Calibri"/>
                        <a:cs typeface="Latha"/>
                      </a:endParaRPr>
                    </a:p>
                  </a:txBody>
                  <a:tcPr marL="68580" marR="68580" marT="0" marB="0"/>
                </a:tc>
              </a:tr>
              <a:tr h="2796094">
                <a:tc>
                  <a:txBody>
                    <a:bodyPr/>
                    <a:lstStyle/>
                    <a:p>
                      <a:pPr algn="just">
                        <a:lnSpc>
                          <a:spcPct val="150000"/>
                        </a:lnSpc>
                        <a:spcAft>
                          <a:spcPts val="500"/>
                        </a:spcAft>
                        <a:tabLst>
                          <a:tab pos="457200" algn="l"/>
                        </a:tabLst>
                      </a:pPr>
                      <a:r>
                        <a:rPr lang="en-US" sz="1800">
                          <a:latin typeface="Times New Roman"/>
                          <a:ea typeface="Calibri"/>
                          <a:cs typeface="Latha"/>
                        </a:rPr>
                        <a:t>Mobility-aware task scheduling in cloud-fog iot-based healthcare architectures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R. M. Abdelmoneem, A. Benslimane, and E. Shaaban,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paper contributes to the domain by proposing efficient </a:t>
                      </a:r>
                      <a:r>
                        <a:rPr lang="en-US" sz="1800" dirty="0" err="1">
                          <a:solidFill>
                            <a:srgbClr val="333333"/>
                          </a:solidFill>
                          <a:latin typeface="Times New Roman"/>
                          <a:ea typeface="Calibri"/>
                          <a:cs typeface="Latha"/>
                        </a:rPr>
                        <a:t>IoT</a:t>
                      </a:r>
                      <a:r>
                        <a:rPr lang="en-US" sz="1800" dirty="0">
                          <a:solidFill>
                            <a:srgbClr val="333333"/>
                          </a:solidFill>
                          <a:latin typeface="Times New Roman"/>
                          <a:ea typeface="Calibri"/>
                          <a:cs typeface="Latha"/>
                        </a:rPr>
                        <a:t> architecture, mobility-aware scheduling and allocation protocols for healthcare.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jpg"/>
          <p:cNvPicPr>
            <a:picLocks noGrp="1" noChangeAspect="1" noChangeArrowheads="1"/>
          </p:cNvPicPr>
          <p:nvPr>
            <p:ph idx="1"/>
          </p:nvPr>
        </p:nvPicPr>
        <p:blipFill>
          <a:blip r:embed="rId2"/>
          <a:srcRect/>
          <a:stretch>
            <a:fillRect/>
          </a:stretch>
        </p:blipFill>
        <p:spPr bwMode="auto">
          <a:xfrm>
            <a:off x="1828800" y="1524000"/>
            <a:ext cx="6477000" cy="4267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lnSpc>
                <a:spcPct val="170000"/>
              </a:lnSpc>
              <a:buNone/>
            </a:pPr>
            <a:r>
              <a:rPr lang="en-IN" sz="1600" dirty="0" smtClean="0">
                <a:latin typeface="Times New Roman" pitchFamily="18" charset="0"/>
                <a:cs typeface="Times New Roman" pitchFamily="18" charset="0"/>
              </a:rPr>
              <a:t>This study formulates the scheduling problem with convex optimization in Vehicular Fog Cloud Network (VFCN), which includes service costs and security in which the arrival system has a general mobility dynamic distribution. The study proposes the local search aware task scheduling and mobility aware offloading schemes based on linear programming. The study devises Local Search Based Task Scheduling (LSBTS), Mobility Aware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Enabled offloading scheme (MABOS) scheme to optimize functions for applications. The experimental evaluation shows that the proposed scheme outperforms in term of cost, security, and deadline as compared to existing contemporary scheduling methods. In future work, we will consider the budget and fault-tolerant aspects of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 in the VFCN. These two constraints are critical when task offloading and scheduling problem are get done on the same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H. Sun, H. Yu, and G. Fan, “Contract-based resource sharing for time effective task scheduling in fog-cloud environment,” IEEE Transactions on Network and Service Management, 2020. </a:t>
            </a:r>
          </a:p>
          <a:p>
            <a:pPr algn="just">
              <a:lnSpc>
                <a:spcPct val="160000"/>
              </a:lnSpc>
            </a:pPr>
            <a:r>
              <a:rPr lang="en-IN" sz="1500" dirty="0" smtClean="0">
                <a:latin typeface="Times New Roman" pitchFamily="18" charset="0"/>
                <a:cs typeface="Times New Roman" pitchFamily="18" charset="0"/>
              </a:rPr>
              <a:t>[2] R. M. </a:t>
            </a:r>
            <a:r>
              <a:rPr lang="en-IN" sz="1500" dirty="0" err="1" smtClean="0">
                <a:latin typeface="Times New Roman" pitchFamily="18" charset="0"/>
                <a:cs typeface="Times New Roman" pitchFamily="18" charset="0"/>
              </a:rPr>
              <a:t>Abdelmoneem</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Benslimane</a:t>
            </a:r>
            <a:r>
              <a:rPr lang="en-IN" sz="1500" dirty="0" smtClean="0">
                <a:latin typeface="Times New Roman" pitchFamily="18" charset="0"/>
                <a:cs typeface="Times New Roman" pitchFamily="18" charset="0"/>
              </a:rPr>
              <a:t>, and E. </a:t>
            </a:r>
            <a:r>
              <a:rPr lang="en-IN" sz="1500" dirty="0" err="1" smtClean="0">
                <a:latin typeface="Times New Roman" pitchFamily="18" charset="0"/>
                <a:cs typeface="Times New Roman" pitchFamily="18" charset="0"/>
              </a:rPr>
              <a:t>Shaaban</a:t>
            </a:r>
            <a:r>
              <a:rPr lang="en-IN" sz="1500" dirty="0" smtClean="0">
                <a:latin typeface="Times New Roman" pitchFamily="18" charset="0"/>
                <a:cs typeface="Times New Roman" pitchFamily="18" charset="0"/>
              </a:rPr>
              <a:t>, “Mobility-aware task scheduling in cloud-fog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-based healthcare architectures,” Computer Networks, p. 107348, 2020. </a:t>
            </a:r>
          </a:p>
          <a:p>
            <a:pPr algn="just">
              <a:lnSpc>
                <a:spcPct val="160000"/>
              </a:lnSpc>
            </a:pPr>
            <a:r>
              <a:rPr lang="en-IN" sz="1500" dirty="0" smtClean="0">
                <a:latin typeface="Times New Roman" pitchFamily="18" charset="0"/>
                <a:cs typeface="Times New Roman" pitchFamily="18" charset="0"/>
              </a:rPr>
              <a:t>[3] X. Zhao and C. Huang, “</a:t>
            </a:r>
            <a:r>
              <a:rPr lang="en-IN" sz="1500" dirty="0" err="1" smtClean="0">
                <a:latin typeface="Times New Roman" pitchFamily="18" charset="0"/>
                <a:cs typeface="Times New Roman" pitchFamily="18" charset="0"/>
              </a:rPr>
              <a:t>Microservice</a:t>
            </a:r>
            <a:r>
              <a:rPr lang="en-IN" sz="1500" dirty="0" smtClean="0">
                <a:latin typeface="Times New Roman" pitchFamily="18" charset="0"/>
                <a:cs typeface="Times New Roman" pitchFamily="18" charset="0"/>
              </a:rPr>
              <a:t> based computational offloading framework and cost efficient task scheduling algorithm in heterogeneous fog cloud network,” IEEE Access, vol. 8, pp. 56 680–56 694, 2020. </a:t>
            </a:r>
          </a:p>
          <a:p>
            <a:pPr algn="just">
              <a:lnSpc>
                <a:spcPct val="160000"/>
              </a:lnSpc>
            </a:pPr>
            <a:r>
              <a:rPr lang="en-IN" sz="1500" dirty="0" smtClean="0">
                <a:latin typeface="Times New Roman" pitchFamily="18" charset="0"/>
                <a:cs typeface="Times New Roman" pitchFamily="18" charset="0"/>
              </a:rPr>
              <a:t>[4] T. Ying </a:t>
            </a:r>
            <a:r>
              <a:rPr lang="en-IN" sz="1500" dirty="0" err="1" smtClean="0">
                <a:latin typeface="Times New Roman" pitchFamily="18" charset="0"/>
                <a:cs typeface="Times New Roman" pitchFamily="18" charset="0"/>
              </a:rPr>
              <a:t>Wah</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Gopal</a:t>
            </a:r>
            <a:r>
              <a:rPr lang="en-IN" sz="1500" dirty="0" smtClean="0">
                <a:latin typeface="Times New Roman" pitchFamily="18" charset="0"/>
                <a:cs typeface="Times New Roman" pitchFamily="18" charset="0"/>
              </a:rPr>
              <a:t> Raj, A. </a:t>
            </a:r>
            <a:r>
              <a:rPr lang="en-IN" sz="1500" dirty="0" err="1" smtClean="0">
                <a:latin typeface="Times New Roman" pitchFamily="18" charset="0"/>
                <a:cs typeface="Times New Roman" pitchFamily="18" charset="0"/>
              </a:rPr>
              <a:t>Lakhan</a:t>
            </a:r>
            <a:r>
              <a:rPr lang="en-IN" sz="1500" dirty="0" smtClean="0">
                <a:latin typeface="Times New Roman" pitchFamily="18" charset="0"/>
                <a:cs typeface="Times New Roman" pitchFamily="18" charset="0"/>
              </a:rPr>
              <a:t> et al., “A novel cost-efficient framework for critical heartbeat task scheduling using the internet of medical things in a fog cloud system,” Sensors, vol. 20, no. 2, p. 441, 2020. </a:t>
            </a:r>
          </a:p>
          <a:p>
            <a:pPr algn="just">
              <a:lnSpc>
                <a:spcPct val="160000"/>
              </a:lnSpc>
            </a:pPr>
            <a:r>
              <a:rPr lang="en-IN" sz="1500" dirty="0" smtClean="0">
                <a:latin typeface="Times New Roman" pitchFamily="18" charset="0"/>
                <a:cs typeface="Times New Roman" pitchFamily="18" charset="0"/>
              </a:rPr>
              <a:t>[5] A. </a:t>
            </a:r>
            <a:r>
              <a:rPr lang="en-IN" sz="1500" dirty="0" err="1" smtClean="0">
                <a:latin typeface="Times New Roman" pitchFamily="18" charset="0"/>
                <a:cs typeface="Times New Roman" pitchFamily="18" charset="0"/>
              </a:rPr>
              <a:t>Lakhan</a:t>
            </a:r>
            <a:r>
              <a:rPr lang="en-IN" sz="1500" dirty="0" smtClean="0">
                <a:latin typeface="Times New Roman" pitchFamily="18" charset="0"/>
                <a:cs typeface="Times New Roman" pitchFamily="18" charset="0"/>
              </a:rPr>
              <a:t> and X. Li, “Transient fault aware application partitioning computational offloading algorithm in </a:t>
            </a:r>
            <a:r>
              <a:rPr lang="en-IN" sz="1500" dirty="0" err="1" smtClean="0">
                <a:latin typeface="Times New Roman" pitchFamily="18" charset="0"/>
                <a:cs typeface="Times New Roman" pitchFamily="18" charset="0"/>
              </a:rPr>
              <a:t>microservices</a:t>
            </a:r>
            <a:r>
              <a:rPr lang="en-IN" sz="1500" dirty="0" smtClean="0">
                <a:latin typeface="Times New Roman" pitchFamily="18" charset="0"/>
                <a:cs typeface="Times New Roman" pitchFamily="18" charset="0"/>
              </a:rPr>
              <a:t> based mobile cloudlet networks,” Computing, vol. 102, no. 1, pp. 105–139, 2020.</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a:t>
            </a:r>
            <a:r>
              <a:rPr lang="en-IN" sz="1600" dirty="0" err="1" smtClean="0">
                <a:latin typeface="Times New Roman" pitchFamily="18" charset="0"/>
                <a:cs typeface="Times New Roman" pitchFamily="18" charset="0"/>
              </a:rPr>
              <a:t>Usman</a:t>
            </a:r>
            <a:r>
              <a:rPr lang="en-IN" sz="1600" dirty="0" smtClean="0">
                <a:latin typeface="Times New Roman" pitchFamily="18" charset="0"/>
                <a:cs typeface="Times New Roman" pitchFamily="18" charset="0"/>
              </a:rPr>
              <a:t>, M. A. Jan, X. He, and P. Nanda, “</a:t>
            </a:r>
            <a:r>
              <a:rPr lang="en-IN" sz="1600" dirty="0" err="1" smtClean="0">
                <a:latin typeface="Times New Roman" pitchFamily="18" charset="0"/>
                <a:cs typeface="Times New Roman" pitchFamily="18" charset="0"/>
              </a:rPr>
              <a:t>Qasec</a:t>
            </a:r>
            <a:r>
              <a:rPr lang="en-IN" sz="1600" dirty="0" smtClean="0">
                <a:latin typeface="Times New Roman" pitchFamily="18" charset="0"/>
                <a:cs typeface="Times New Roman" pitchFamily="18" charset="0"/>
              </a:rPr>
              <a:t>: A secured data communication scheme for mobile ad-hoc networks,” Future Generation Computer Systems, vol. 109, pp. 604–610, 2020. </a:t>
            </a:r>
          </a:p>
          <a:p>
            <a:pPr algn="just">
              <a:lnSpc>
                <a:spcPct val="170000"/>
              </a:lnSpc>
            </a:pPr>
            <a:r>
              <a:rPr lang="en-IN" sz="1600" dirty="0" smtClean="0">
                <a:latin typeface="Times New Roman" pitchFamily="18" charset="0"/>
                <a:cs typeface="Times New Roman" pitchFamily="18" charset="0"/>
              </a:rPr>
              <a:t>[7] K. Kumar, S. Kumar, O. </a:t>
            </a:r>
            <a:r>
              <a:rPr lang="en-IN" sz="1600" dirty="0" err="1" smtClean="0">
                <a:latin typeface="Times New Roman" pitchFamily="18" charset="0"/>
                <a:cs typeface="Times New Roman" pitchFamily="18" charset="0"/>
              </a:rPr>
              <a:t>Kaiwartya</a:t>
            </a:r>
            <a:r>
              <a:rPr lang="en-IN" sz="1600" dirty="0" smtClean="0">
                <a:latin typeface="Times New Roman" pitchFamily="18" charset="0"/>
                <a:cs typeface="Times New Roman" pitchFamily="18" charset="0"/>
              </a:rPr>
              <a:t>, P. K. </a:t>
            </a:r>
            <a:r>
              <a:rPr lang="en-IN" sz="1600" dirty="0" err="1" smtClean="0">
                <a:latin typeface="Times New Roman" pitchFamily="18" charset="0"/>
                <a:cs typeface="Times New Roman" pitchFamily="18" charset="0"/>
              </a:rPr>
              <a:t>Kashyap</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Lloret</a:t>
            </a:r>
            <a:r>
              <a:rPr lang="en-IN" sz="1600" dirty="0" smtClean="0">
                <a:latin typeface="Times New Roman" pitchFamily="18" charset="0"/>
                <a:cs typeface="Times New Roman" pitchFamily="18" charset="0"/>
              </a:rPr>
              <a:t>, and H. Song, “Drone assisted flying ad-hoc networks: Mobility and service oriented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using </a:t>
            </a:r>
            <a:r>
              <a:rPr lang="en-IN" sz="1600" dirty="0" err="1" smtClean="0">
                <a:latin typeface="Times New Roman" pitchFamily="18" charset="0"/>
                <a:cs typeface="Times New Roman" pitchFamily="18" charset="0"/>
              </a:rPr>
              <a:t>neuro</a:t>
            </a:r>
            <a:r>
              <a:rPr lang="en-IN" sz="1600" dirty="0" smtClean="0">
                <a:latin typeface="Times New Roman" pitchFamily="18" charset="0"/>
                <a:cs typeface="Times New Roman" pitchFamily="18" charset="0"/>
              </a:rPr>
              <a:t>-fuzzy,” Ad Hoc Networks, p. 102242, 2020. </a:t>
            </a:r>
          </a:p>
          <a:p>
            <a:pPr algn="just">
              <a:lnSpc>
                <a:spcPct val="170000"/>
              </a:lnSpc>
            </a:pPr>
            <a:r>
              <a:rPr lang="en-IN" sz="1600" dirty="0" smtClean="0">
                <a:latin typeface="Times New Roman" pitchFamily="18" charset="0"/>
                <a:cs typeface="Times New Roman" pitchFamily="18" charset="0"/>
              </a:rPr>
              <a:t>[8] A. </a:t>
            </a:r>
            <a:r>
              <a:rPr lang="en-IN" sz="1600" dirty="0" err="1" smtClean="0">
                <a:latin typeface="Times New Roman" pitchFamily="18" charset="0"/>
                <a:cs typeface="Times New Roman" pitchFamily="18" charset="0"/>
              </a:rPr>
              <a:t>Agarwal</a:t>
            </a:r>
            <a:r>
              <a:rPr lang="en-IN" sz="1600" dirty="0" smtClean="0">
                <a:latin typeface="Times New Roman" pitchFamily="18" charset="0"/>
                <a:cs typeface="Times New Roman" pitchFamily="18" charset="0"/>
              </a:rPr>
              <a:t>, R. Pal, and A. </a:t>
            </a:r>
            <a:r>
              <a:rPr lang="en-IN" sz="1600" dirty="0" err="1" smtClean="0">
                <a:latin typeface="Times New Roman" pitchFamily="18" charset="0"/>
                <a:cs typeface="Times New Roman" pitchFamily="18" charset="0"/>
              </a:rPr>
              <a:t>Prakash</a:t>
            </a:r>
            <a:r>
              <a:rPr lang="en-IN" sz="1600" dirty="0" smtClean="0">
                <a:latin typeface="Times New Roman" pitchFamily="18" charset="0"/>
                <a:cs typeface="Times New Roman" pitchFamily="18" charset="0"/>
              </a:rPr>
              <a:t>, “A scheduling algorithm including deadline of messages in vehicular ad hoc network,” in Advances in VLSI, Communication, and Signal Processing. Springer, 2020, pp. 115–123. </a:t>
            </a:r>
          </a:p>
          <a:p>
            <a:pPr algn="just">
              <a:lnSpc>
                <a:spcPct val="170000"/>
              </a:lnSpc>
            </a:pPr>
            <a:r>
              <a:rPr lang="en-IN" sz="1600" dirty="0" smtClean="0">
                <a:latin typeface="Times New Roman" pitchFamily="18" charset="0"/>
                <a:cs typeface="Times New Roman" pitchFamily="18" charset="0"/>
              </a:rPr>
              <a:t>[9] B. </a:t>
            </a:r>
            <a:r>
              <a:rPr lang="en-IN" sz="1600" dirty="0" err="1" smtClean="0">
                <a:latin typeface="Times New Roman" pitchFamily="18" charset="0"/>
                <a:cs typeface="Times New Roman" pitchFamily="18" charset="0"/>
              </a:rPr>
              <a:t>Ko</a:t>
            </a:r>
            <a:r>
              <a:rPr lang="en-IN" sz="1600" dirty="0" smtClean="0">
                <a:latin typeface="Times New Roman" pitchFamily="18" charset="0"/>
                <a:cs typeface="Times New Roman" pitchFamily="18" charset="0"/>
              </a:rPr>
              <a:t>, K. Liu, S. H. Son, and K.-J. Park, “</a:t>
            </a:r>
            <a:r>
              <a:rPr lang="en-IN" sz="1600" dirty="0" err="1" smtClean="0">
                <a:latin typeface="Times New Roman" pitchFamily="18" charset="0"/>
                <a:cs typeface="Times New Roman" pitchFamily="18" charset="0"/>
              </a:rPr>
              <a:t>Rsu</a:t>
            </a:r>
            <a:r>
              <a:rPr lang="en-IN" sz="1600" dirty="0" smtClean="0">
                <a:latin typeface="Times New Roman" pitchFamily="18" charset="0"/>
                <a:cs typeface="Times New Roman" pitchFamily="18" charset="0"/>
              </a:rPr>
              <a:t>-assisted adaptive scheduling for vehicle-to-vehicle data sharing in bidirectional road scenarios,” IEEE Transactions on Intelligent Transportation Systems, 2020. </a:t>
            </a:r>
          </a:p>
          <a:p>
            <a:pPr algn="just">
              <a:lnSpc>
                <a:spcPct val="170000"/>
              </a:lnSpc>
            </a:pPr>
            <a:r>
              <a:rPr lang="en-IN" sz="1600" dirty="0" smtClean="0">
                <a:latin typeface="Times New Roman" pitchFamily="18" charset="0"/>
                <a:cs typeface="Times New Roman" pitchFamily="18" charset="0"/>
              </a:rPr>
              <a:t>[10] R. </a:t>
            </a:r>
            <a:r>
              <a:rPr lang="en-IN" sz="1600" dirty="0" err="1" smtClean="0">
                <a:latin typeface="Times New Roman" pitchFamily="18" charset="0"/>
                <a:cs typeface="Times New Roman" pitchFamily="18" charset="0"/>
              </a:rPr>
              <a:t>Vatambeti</a:t>
            </a:r>
            <a:r>
              <a:rPr lang="en-IN" sz="1600" dirty="0" smtClean="0">
                <a:latin typeface="Times New Roman" pitchFamily="18" charset="0"/>
                <a:cs typeface="Times New Roman" pitchFamily="18" charset="0"/>
              </a:rPr>
              <a:t>, “A novel wolf based trust accumulation approach for preventing the malicious activities in mobile ad hoc network,” Wireless Personal Communications, pp. 1–26, 2020.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1481</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Mobility Aware Blockchain Enabled Offloading and Scheduling in Vehicular Fog Cloud Computing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2021-05-18T12:40:27Z</dcterms:modified>
</cp:coreProperties>
</file>